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08" r:id="rId2"/>
    <p:sldId id="344" r:id="rId3"/>
    <p:sldId id="334" r:id="rId4"/>
    <p:sldId id="311" r:id="rId5"/>
    <p:sldId id="342" r:id="rId6"/>
    <p:sldId id="345" r:id="rId7"/>
    <p:sldId id="312" r:id="rId8"/>
    <p:sldId id="277" r:id="rId9"/>
    <p:sldId id="313" r:id="rId10"/>
    <p:sldId id="314" r:id="rId11"/>
    <p:sldId id="315" r:id="rId12"/>
    <p:sldId id="316" r:id="rId13"/>
    <p:sldId id="346" r:id="rId14"/>
    <p:sldId id="317" r:id="rId15"/>
    <p:sldId id="318" r:id="rId16"/>
    <p:sldId id="319" r:id="rId17"/>
    <p:sldId id="320" r:id="rId18"/>
    <p:sldId id="321" r:id="rId19"/>
    <p:sldId id="347" r:id="rId20"/>
    <p:sldId id="322" r:id="rId21"/>
    <p:sldId id="323" r:id="rId22"/>
    <p:sldId id="324" r:id="rId23"/>
    <p:sldId id="325" r:id="rId24"/>
    <p:sldId id="350" r:id="rId25"/>
    <p:sldId id="326" r:id="rId26"/>
    <p:sldId id="327" r:id="rId27"/>
    <p:sldId id="328" r:id="rId28"/>
    <p:sldId id="348" r:id="rId29"/>
    <p:sldId id="330" r:id="rId30"/>
    <p:sldId id="331" r:id="rId31"/>
    <p:sldId id="351" r:id="rId32"/>
    <p:sldId id="332" r:id="rId33"/>
    <p:sldId id="349" r:id="rId34"/>
    <p:sldId id="336" r:id="rId35"/>
    <p:sldId id="352" r:id="rId36"/>
    <p:sldId id="337" r:id="rId37"/>
    <p:sldId id="353" r:id="rId38"/>
    <p:sldId id="338" r:id="rId39"/>
    <p:sldId id="339" r:id="rId40"/>
    <p:sldId id="340" r:id="rId41"/>
    <p:sldId id="354" r:id="rId42"/>
    <p:sldId id="341" r:id="rId4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5FA"/>
    <a:srgbClr val="00863D"/>
    <a:srgbClr val="F7F771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1297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0304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3980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2155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3540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8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351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5640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2212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046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640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0966E-F0A8-46A1-BBA0-BC8544882045}" type="datetimeFigureOut">
              <a:rPr lang="th-TH" smtClean="0"/>
              <a:t>15/11/61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1895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7448" y="1124744"/>
            <a:ext cx="9144000" cy="1008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4.โครงสร้างและเนื้อหา</a:t>
            </a:r>
            <a:r>
              <a:rPr lang="en-GB" sz="4800" b="1" dirty="0" smtClean="0">
                <a:latin typeface="CordiaUPC" pitchFamily="34" charset="-34"/>
                <a:cs typeface="CordiaUPC" pitchFamily="34" charset="-34"/>
              </a:rPr>
              <a:t> = </a:t>
            </a: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9 บท แบ่งเป็น 4 ตอน</a:t>
            </a:r>
            <a:endParaRPr lang="th-TH" sz="48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193238"/>
            <a:ext cx="8815838" cy="4548130"/>
          </a:xfrm>
        </p:spPr>
        <p:txBody>
          <a:bodyPr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sz="12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4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1:1-2</a:t>
            </a:r>
            <a:r>
              <a:rPr lang="en-US" sz="42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en-GB" sz="4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ชื่อหนังสือ + อารัมภบท</a:t>
            </a:r>
            <a:endParaRPr lang="en-US" sz="42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4200" b="1" dirty="0">
                <a:latin typeface="Cordia New" pitchFamily="34" charset="-34"/>
                <a:cs typeface="Cordia New" pitchFamily="34" charset="-34"/>
              </a:rPr>
              <a:t>1:3-2:16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GB" sz="4200" b="1" dirty="0" smtClean="0"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</a:t>
            </a:r>
            <a:r>
              <a:rPr lang="en-US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1:</a:t>
            </a:r>
            <a:r>
              <a:rPr lang="th-TH" sz="42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คำ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พิพากษากล่าวโทษ</a:t>
            </a:r>
            <a:r>
              <a:rPr lang="th-TH" sz="42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ชน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ชาติ				     ใกล้เคียง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และอิสราเอล</a:t>
            </a:r>
            <a:endParaRPr lang="en-US" sz="4200" b="1" dirty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4200" b="1" dirty="0">
                <a:latin typeface="Cordia New" pitchFamily="34" charset="-34"/>
                <a:cs typeface="Cordia New" pitchFamily="34" charset="-34"/>
              </a:rPr>
              <a:t>3:1-6:14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GB" sz="4200" b="1" dirty="0" smtClean="0"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</a:t>
            </a:r>
            <a:r>
              <a:rPr lang="en-US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2: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พระเจ้าเตือน-คาดโทษ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endParaRPr lang="en-US" sz="42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4200" b="1" dirty="0">
                <a:latin typeface="Cordia New" pitchFamily="34" charset="-34"/>
                <a:cs typeface="Cordia New" pitchFamily="34" charset="-34"/>
              </a:rPr>
              <a:t>7:1-9:10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GB" sz="4200" b="1" dirty="0" smtClean="0"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</a:t>
            </a:r>
            <a:r>
              <a:rPr lang="en-US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3: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เห็น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ต่างๆ</a:t>
            </a:r>
            <a:endParaRPr lang="en-US" sz="4200" b="1" dirty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4200" b="1" dirty="0">
                <a:latin typeface="Cordia New" pitchFamily="34" charset="-34"/>
                <a:cs typeface="Cordia New" pitchFamily="34" charset="-34"/>
              </a:rPr>
              <a:t>9:11-15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GB" sz="4200" b="1" dirty="0" smtClean="0"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</a:t>
            </a:r>
            <a:r>
              <a:rPr lang="en-US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4:</a:t>
            </a:r>
            <a:r>
              <a:rPr lang="th-TH" sz="42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ความหวัง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ถึงการกลับสู่สภาพ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เดิม 			      และความสุข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ใน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อนาคต</a:t>
            </a:r>
            <a:endParaRPr lang="en-US" sz="42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754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7704" y="1124744"/>
            <a:ext cx="6984776" cy="532859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สอง-ไฟ 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เห็นพระยา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เวห์ท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เรียกไฟ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ให้ลงมาเผาผลาญแผ่นดิน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ทูลวิงวอนขอให้พระเจ้าประทาน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อภัย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พระองค์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เปลี่ยน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พระทัย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และตรัส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ว่า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จะไม่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ลงโทษ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เช่นนี้เอง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3074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059" y="3429000"/>
            <a:ext cx="379315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07504" y="1556792"/>
            <a:ext cx="1846778" cy="48245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3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นิมิตเห็นการพิพากษา</a:t>
            </a:r>
            <a:endParaRPr lang="th-TH" sz="2400" b="1" dirty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มี 5 นิมิต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7</a:t>
            </a:r>
            <a:r>
              <a:rPr lang="en-GB" sz="4000" b="1" dirty="0" smtClean="0">
                <a:latin typeface="Cordia New" pitchFamily="34" charset="-34"/>
                <a:cs typeface="Cordia New" pitchFamily="34" charset="-34"/>
              </a:rPr>
              <a:t>:1-9:10</a:t>
            </a: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3823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79712" y="1124744"/>
            <a:ext cx="7056784" cy="561662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sz="42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นิมิตที่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สาม-สายดิ่ง </a:t>
            </a:r>
            <a:r>
              <a:rPr lang="en-GB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2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2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2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เห็นองค์พระผู้เป็นเจ้าทรงยืนอยู่ข้างกำแพงที่สร้างและถือสายดิ่งอยู่ในพระหัตถ์ 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และตรัสแก่อา</a:t>
            </a:r>
            <a:r>
              <a:rPr lang="th-TH" sz="4200" b="1" dirty="0" err="1">
                <a:latin typeface="Cordia New" pitchFamily="34" charset="-34"/>
                <a:cs typeface="Cordia New" pitchFamily="34" charset="-34"/>
              </a:rPr>
              <a:t>โมสว่า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 พระองค์กำลังตั้งสายดิ่งในหมู่อิสราเอล </a:t>
            </a:r>
            <a:r>
              <a:rPr lang="th-TH" sz="42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สักการสถานทุกแห่ง</a:t>
            </a:r>
            <a:r>
              <a:rPr lang="th-TH" sz="4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ใน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th-TH" sz="42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จะถูก</a:t>
            </a:r>
            <a:r>
              <a:rPr lang="th-TH" sz="4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ทำลาย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ทิ้งรก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ร้างและจะ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ต่อสู้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กับ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พงศ์พันธุ์ของ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กษัตริย์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เยโร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โบอัม</a:t>
            </a:r>
            <a:endParaRPr lang="en-US" sz="42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10" name="Picture 2" descr="à¸à¸¥à¸à¸²à¸£à¸à¹à¸à¸«à¸²à¸£à¸¹à¸à¸ à¸²à¸à¸ªà¸³à¸«à¸£à¸±à¸ image of the vision of Am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943" y="3861048"/>
            <a:ext cx="351755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07504" y="1556792"/>
            <a:ext cx="1846778" cy="48245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3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นิมิตเห็นการพิพากษา</a:t>
            </a:r>
            <a:endParaRPr lang="th-TH" sz="2400" b="1" dirty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มี 5 นิมิต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7</a:t>
            </a:r>
            <a:r>
              <a:rPr lang="en-GB" sz="4000" b="1" dirty="0" smtClean="0">
                <a:latin typeface="Cordia New" pitchFamily="34" charset="-34"/>
                <a:cs typeface="Cordia New" pitchFamily="34" charset="-34"/>
              </a:rPr>
              <a:t>:1-9:10</a:t>
            </a: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92023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340768"/>
            <a:ext cx="8424936" cy="4968552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เมื่อได้ฟังดังนี้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สมณะ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อามาซิ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แห่งเมือง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เบธเอล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ส่งคนไปทูลกษัตริย์เยโรโบอัมว่าอา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คิดกบฏ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ที่ประกาศพระวาจาที่แผ่นดินไม่อาจจะทนฟังได้ 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ยังพูด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ว่ากษัติรย์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จะสิ้นพระชนม์ด้วยดาบและอิสราเอลจะถูกกวาดต้อนไปเป็น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เชลย </a:t>
            </a:r>
          </a:p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สมณะ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คนนี้ยังไล่ให้อา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กลับไป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พระวาจาที่ยู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บ้านเกิดของเขา</a:t>
            </a: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988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143508" y="1124744"/>
            <a:ext cx="4428492" cy="55446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0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ก็กล่าวโต้ตอบว่า</a:t>
            </a: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     ตัวท่านเองไม่เคยเป็นประกาศก และไม่เคยเป็นสมาชิกของกลุ่มประกาศก เคยเป็นคนเลี้ยงเลี้ยงสัตว์และคนแต่งต้นมะเดื่อ </a:t>
            </a:r>
            <a:r>
              <a:rPr lang="th-TH" sz="4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แต่พระ</a:t>
            </a:r>
            <a:r>
              <a:rPr lang="th-TH" sz="40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เรียกให้มาประกาศพระวาจา ท่านจึงต้องมาประกาศ</a:t>
            </a:r>
            <a:endParaRPr lang="en-US" sz="40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91379"/>
            <a:ext cx="4417903" cy="586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47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76064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</a:t>
            </a:r>
            <a:r>
              <a:rPr lang="th-TH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ที่ </a:t>
            </a:r>
            <a:r>
              <a:rPr lang="en-GB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8 </a:t>
            </a:r>
            <a:r>
              <a:rPr lang="th-TH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นิมิตที่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สี่ </a:t>
            </a:r>
            <a:r>
              <a:rPr lang="en-GB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เห็นกระจาดผลไม้สุก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งอม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อธิบายความหมายแก่ท่าน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ว่า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เวลา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สำหรับอิสราเอลก็สุกงอมแล้ว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พระองค์จะไม่ให้อภัยพวกเขาอีก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เลยจะ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มีศพมากมายกระจัดกระจาย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ไปทั่วพระราชวัง ของ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อิสราเอล / 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ยัง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ประณามคนคด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โกง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และ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คนเอา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รัดเอาเปรียบ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การทำนายเกี่ยวกับ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การลงโทษความมืด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และการ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ไว้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ทุกข์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7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49425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170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340768"/>
            <a:ext cx="8675447" cy="1440160"/>
          </a:xfrm>
        </p:spPr>
        <p:txBody>
          <a:bodyPr>
            <a:noAutofit/>
          </a:bodyPr>
          <a:lstStyle/>
          <a:p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บทที่ </a:t>
            </a:r>
            <a:r>
              <a:rPr lang="en-GB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9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นิมิตที่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ห้า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เห็นการล่มสลายของสักการสถานต่างๆ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/ คนบาปทุกคนจะพินาศ</a:t>
            </a:r>
          </a:p>
        </p:txBody>
      </p:sp>
      <p:pic>
        <p:nvPicPr>
          <p:cNvPr id="4102" name="Picture 6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48" y="2780927"/>
            <a:ext cx="7463624" cy="391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915816" cy="204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99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93776" y="2132856"/>
            <a:ext cx="6770712" cy="37444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บทที่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9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ประกาศว่าพระเจ้าทรงสัญญาจะนำ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ประชากรของพระองค์กลับมาจากการตกเป็นเชลย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เจ้าจะอวยพร นำความเจริญและสันติสุขมาให้อิสราเอลอีกครั้ง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หนึ่ง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107504" y="1628800"/>
            <a:ext cx="2016224" cy="42484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ตอน 4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คำสัญญาแห่งความหวัง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400" b="1" dirty="0">
              <a:solidFill>
                <a:srgbClr val="7030A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9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:11-15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026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5801132"/>
            <a:ext cx="9144000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5.สาระสำคัญ-คำสอนของหนังสืออา</a:t>
            </a:r>
            <a:r>
              <a:rPr lang="th-TH" sz="54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5122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372"/>
            <a:ext cx="9168341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701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เริ่มต้น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ด้วยการประกาศพระวาจา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ประณามชนชาติต่างๆ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อยู่โดยรอบ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(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1:1-2:5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รวมทั้ง ยู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ด้วย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การเริ่มเช่นนี้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เพื่อ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เรียกร้องให้ชาวอิสราเอลหันมาสนใจและตั้งใจฟังการประกาศของตน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ส่วนที่เหลือทั้งหมดของหนังสือกล่าวถึง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อิสราเอลโดยตรง (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2:6-9:15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คือประณามอิสราเอล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แต่พวก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เขาฟัง และไม่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เห็น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ความสำคัญของ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6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340768"/>
            <a:ext cx="8686800" cy="5112568"/>
          </a:xfrm>
          <a:solidFill>
            <a:srgbClr val="F0F5FA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5400" b="1" dirty="0" smtClean="0">
                <a:solidFill>
                  <a:srgbClr val="C00000"/>
                </a:solidFill>
              </a:rPr>
              <a:t>เนื้อหาหลักของการประกาศ / มี 4 เรื่อง</a:t>
            </a:r>
          </a:p>
          <a:p>
            <a:pPr marL="0" indent="0"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1: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บาปของอิสราเอล 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2:6-4:4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  <a:p>
            <a:pPr marL="0" indent="0"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2: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คำเตือนว่าภัยพิบัติจะมาถึงอิสราเอล 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4:6-11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  <a:p>
            <a:pPr marL="0" indent="0"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3: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พระเจ้ายังให้โอกาสอิสราเอลกลับใจ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 (5:4-15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  <a:p>
            <a:pPr marL="0" indent="0"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4: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การตัดสินลงโทษที่ไม่มีใครหนีไม่พ้น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 (8:9-9:4)</a:t>
            </a:r>
          </a:p>
          <a:p>
            <a:pPr marL="0" indent="0"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5: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ความหวังในอนาคต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 (9:11-15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th-TH" sz="4400" b="1" dirty="0" smtClean="0"/>
          </a:p>
          <a:p>
            <a:pPr marL="0" indent="0">
              <a:buNone/>
            </a:pPr>
            <a:endParaRPr lang="th-TH" dirty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686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79512" y="1052736"/>
            <a:ext cx="8815838" cy="57332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2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en-US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1:1-2 </a:t>
            </a:r>
            <a:r>
              <a:rPr lang="en-GB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ชื่อหนังสือ + อารัมภบท</a:t>
            </a:r>
          </a:p>
          <a:p>
            <a:pPr>
              <a:spcBef>
                <a:spcPts val="0"/>
              </a:spcBef>
            </a:pPr>
            <a:r>
              <a:rPr lang="th-TH" sz="4000" b="1" dirty="0" err="1" smtClean="0">
                <a:solidFill>
                  <a:srgbClr val="C00000"/>
                </a:solidFill>
              </a:rPr>
              <a:t>อมส</a:t>
            </a:r>
            <a:r>
              <a:rPr lang="th-TH" sz="4000" b="1" dirty="0" smtClean="0">
                <a:solidFill>
                  <a:srgbClr val="C00000"/>
                </a:solidFill>
              </a:rPr>
              <a:t>.1:1 </a:t>
            </a:r>
            <a:r>
              <a:rPr lang="th-TH" sz="4000" b="1" dirty="0">
                <a:solidFill>
                  <a:srgbClr val="0070C0"/>
                </a:solidFill>
              </a:rPr>
              <a:t>ถ้อยคำ​ของ​อา​โม​ส </a:t>
            </a:r>
            <a:r>
              <a:rPr lang="th-TH" sz="4000" b="1" dirty="0"/>
              <a:t>ซึ่ง​เป็น​คน​เลี้ยง​แกะคน​หนึ่ง​ที่​เมือง​เท​โค​อาเขา​ได้​เห็น​นิมิต​เกี่ยวกับ​อิสราเอล​ใน​รัช​สมัย​ของ​กษัตริย์​อุ​ส​ซี​</a:t>
            </a:r>
            <a:r>
              <a:rPr lang="th-TH" sz="4000" b="1" dirty="0" err="1"/>
              <a:t>ยาห์</a:t>
            </a:r>
            <a:r>
              <a:rPr lang="th-TH" sz="4000" b="1" dirty="0"/>
              <a:t>​แห่ง​ยู</a:t>
            </a:r>
            <a:r>
              <a:rPr lang="th-TH" sz="4000" b="1" dirty="0" err="1"/>
              <a:t>ดาห์</a:t>
            </a:r>
            <a:r>
              <a:rPr lang="th-TH" sz="4000" b="1" dirty="0"/>
              <a:t> และ​ใน​รัช​สมัย​ของ​กษัตริย์​เย​โร​โบ​อัม โอรส​ของ​กษัตริย์​โย​อา​</a:t>
            </a:r>
            <a:r>
              <a:rPr lang="th-TH" sz="4000" b="1" dirty="0" err="1"/>
              <a:t>ชแห่ง</a:t>
            </a:r>
            <a:r>
              <a:rPr lang="th-TH" sz="4000" b="1" dirty="0"/>
              <a:t>​อิสราเอล สอง​ปีก่อน​แผ่น​ดินไหว</a:t>
            </a:r>
          </a:p>
          <a:p>
            <a:pPr>
              <a:spcBef>
                <a:spcPts val="0"/>
              </a:spcBef>
            </a:pPr>
            <a:r>
              <a:rPr lang="th-TH" sz="4000" b="1" dirty="0" err="1" smtClean="0">
                <a:solidFill>
                  <a:srgbClr val="C00000"/>
                </a:solidFill>
              </a:rPr>
              <a:t>อมส</a:t>
            </a:r>
            <a:r>
              <a:rPr lang="th-TH" sz="4000" b="1" dirty="0" smtClean="0">
                <a:solidFill>
                  <a:srgbClr val="C00000"/>
                </a:solidFill>
              </a:rPr>
              <a:t>.1:2 </a:t>
            </a:r>
            <a:r>
              <a:rPr lang="th-TH" sz="4000" b="1" dirty="0">
                <a:solidFill>
                  <a:srgbClr val="0070C0"/>
                </a:solidFill>
              </a:rPr>
              <a:t>เขา​พูด​ว่า </a:t>
            </a:r>
            <a:r>
              <a:rPr lang="th-TH" sz="4000" b="1" dirty="0"/>
              <a:t>“พระ​</a:t>
            </a:r>
            <a:r>
              <a:rPr lang="th-TH" sz="4000" b="1" dirty="0" err="1"/>
              <a:t>ยาห์</a:t>
            </a:r>
            <a:r>
              <a:rPr lang="th-TH" sz="4000" b="1" dirty="0"/>
              <a:t>​</a:t>
            </a:r>
            <a:r>
              <a:rPr lang="th-TH" sz="4000" b="1" dirty="0" err="1"/>
              <a:t>เวห์</a:t>
            </a:r>
            <a:r>
              <a:rPr lang="th-TH" sz="4000" b="1" dirty="0"/>
              <a:t>​ทรง​เปล่ง​พระ​สุ</a:t>
            </a:r>
            <a:r>
              <a:rPr lang="th-TH" sz="4000" b="1" dirty="0" err="1"/>
              <a:t>รเสียง</a:t>
            </a:r>
            <a:r>
              <a:rPr lang="th-TH" sz="4000" b="1" dirty="0"/>
              <a:t>​จาก​</a:t>
            </a:r>
            <a:r>
              <a:rPr lang="th-TH" sz="4000" b="1" dirty="0" err="1"/>
              <a:t>ศิ</a:t>
            </a:r>
            <a:r>
              <a:rPr lang="th-TH" sz="4000" b="1" dirty="0"/>
              <a:t>​โยน ทรง​ร้อง​ตะโกน​จาก​กรุง​เย​รู​ซา​เล็ม ทุ่งหญ้า​ของ​ผู้​เลี้ยง​แกะ​ไว้ทุกข์ และ​ยอด​ภูเขา​</a:t>
            </a:r>
            <a:r>
              <a:rPr lang="th-TH" sz="4000" b="1" dirty="0" err="1"/>
              <a:t>คาร์เมล</a:t>
            </a:r>
            <a:r>
              <a:rPr lang="th-TH" sz="4000" b="1" dirty="0"/>
              <a:t>​ก็​เหี่ยว</a:t>
            </a:r>
            <a:r>
              <a:rPr lang="th-TH" sz="4000" b="1" dirty="0" smtClean="0"/>
              <a:t>แห้ง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1774589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1052736"/>
            <a:ext cx="8892480" cy="561662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1: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บาป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ของอิสราเอล (</a:t>
            </a:r>
            <a:r>
              <a:rPr lang="en-US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2:6-4:4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5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บาป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ด้านสังคม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คนร่ำรวยเอาเปรียบคน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ยากจน ทำ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ให้ตนรวยขึ้น กินดีอยู่ดี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หรูหรา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สนใจสร้างความยุติธรรมให้กับสังคม (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6:4-6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บาป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ด้านศาสนา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กราบ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ไหว้เทพเจ้าอื่นปะปนกับ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คารว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กิจ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แด่พระ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ไม่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ศรัทธาและอุทิศตนแด่พระเจ้าอย่าง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แท้จริง ทำแต่พิธีภายนอก ถวาย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ของบูชาแทนการอุทิศตนและจิตใจ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นี่ถือ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เป็นบาป (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4:4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9793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54461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2: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คำเตือนว่าภัยพิบัติจะมาถึงอิสราเอล 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4:6-11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8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เจ้าจะทรงส่งภัยพิบัติมาสู่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ความ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อดอยาก ความแห้งแล้ว โรคทำลายพืช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สงคราม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โดยหวังให้อิสราเอลกลับ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ใจ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อย่าง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น้อยเพราะความกลัว 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ภัยพิบัตินี้ไม่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ได้มีเจตนาเพียงแค่ลงโทษชาวอิสราเอลเท่านั้น แต่ยังเพื่อ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เตือนด้วย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เพื่อให้ชาวอิสราเอลตอบสนอง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การเรียกของพระ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เจ้า และละ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ทิ้งพระ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บาอัล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6224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46085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</a:t>
            </a:r>
            <a:r>
              <a:rPr lang="en-US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พระ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เจ้ายังให้โอกาส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อิสราเอลกลับ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ใจ</a:t>
            </a:r>
            <a:r>
              <a:rPr lang="en-US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(5:4-15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8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การก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ลับใจไม่ใช่หมายถึงการเพิ่ม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ศาสนกิจ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แต่หมายถึง การ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เปลี่ยนจิตใจอย่าง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สิ้นเชิง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และอุทิศตนแด่พระเจ้าอย่างลึกซึ้งยิ่งขึ้น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ถ้า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พวกเขากลับ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ใจ การ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ตัดสินลงโทษจะเบา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ลง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เพื่อให้ผู้ที่รอดชีวิตเหลืออยู่ได้รับการกอบ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กู้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4191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556792"/>
            <a:ext cx="8820472" cy="4536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4</a:t>
            </a:r>
            <a:r>
              <a:rPr lang="en-US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การ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ตัดสินลงโทษ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ที่ไม่มีใครหนี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ไม่พ้น</a:t>
            </a:r>
            <a:r>
              <a:rPr lang="en-US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(8:9-9:4)</a:t>
            </a:r>
            <a:endParaRPr lang="en-US" sz="48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เป็นโอกาสทำลายล้างครั้ง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ใหญ่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การตัดสินลงโทษจะเกิดขึ้นอย่างเคร่งครัด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ไม่มีใคร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หนีรอดพ้นไปได้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อัส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ซีเรียและอียิปต์จะเป็นเครื่องมือที่พระเจ้า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ใช้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เพื่อ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ปฏิบัติตามคำตัดสิน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นี้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215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à¸à¸¥à¸à¸²à¸£à¸à¹à¸à¸«à¸²à¸£à¸¹à¸à¸ à¸²à¸à¸ªà¸³à¸«à¸£à¸±à¸ image of the fall of israel and sama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07"/>
            <a:ext cx="7560840" cy="684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4795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54461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ความหวังในอนาคต</a:t>
            </a: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(9:11-15)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ก็มีความหวังว่า พระเจ้าจะรื้อฟื้นราชวงศ์ดาวิดขึ้นมา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ใหม่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ซึ่งจะปกครองอิสราเอลที่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รวมเข้าเป็นอาณาจักรเดียวกัน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แผ่นดินอิสราเอลจะได้รับการ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ฟื้นฟูให้สมบูรณ์ขึ้นใหม่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อีกครั้งหนึ่ง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การ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ฟื้นฟูนี้ไม่ได้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เกิดเพราะ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ความดีของ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แต่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พระทัย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กรุณาของพระเจ้าเอง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ที่จะหันมาเป็นผู้ปกครอง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อิสราเอล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09784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5801132"/>
            <a:ext cx="9144000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6. </a:t>
            </a:r>
            <a:r>
              <a:rPr lang="th-TH" sz="5400" b="1" dirty="0" err="1" smtClean="0">
                <a:latin typeface="CordiaUPC" pitchFamily="34" charset="-34"/>
                <a:cs typeface="CordiaUPC" pitchFamily="34" charset="-34"/>
              </a:rPr>
              <a:t>เทว</a:t>
            </a:r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วิทยาและข้อคิดที่ได้รับ 4 ประการ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7170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" y="7494"/>
            <a:ext cx="9100968" cy="568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606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340768"/>
            <a:ext cx="8784976" cy="511256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</a:t>
            </a:r>
            <a:r>
              <a:rPr lang="en-GB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วัน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ขององค์พระผู้เป็น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เจ้า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คือ วันแห่งการพิพากษา 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5:18-20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8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มีความหวังในวันขององค์พระผู้เป็นเจ้า ซึ่ง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หมายถึงวันที่พระเจ้าช่วยเขาให้มีชัย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ชนะเหนือศัตรู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เหมือน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อย่างที่เคยทำมา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ในอดีต ตั้งแต่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ครั้งอพยพออก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จากแผ่นดินอียิปต์ ทรงนำทางพวกเขาในถิ่นทุรกันดาร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และเข้า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ยึดครองแผ่นดินคานา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อัน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1468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251520" y="1124744"/>
            <a:ext cx="8712968" cy="55446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ประกาศความหมายใหม่ว่า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วันขององค์พระผู้เป็น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เจ้าคือ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วัน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แห่งการพิพากษาของ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พระเจ้า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จะเป็นวันแห่งการทำลายร้างอิสราเอลและหายนะ เป็นวันแห่งความมืด ไม่ใช่วันแห่งความสว่าง</a:t>
            </a:r>
          </a:p>
          <a:p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ให้เหตุผลด้วยว่า</a:t>
            </a:r>
            <a:r>
              <a:rPr lang="en-GB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en-GB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เพราะอิสราเอลได้ละทิ้งพระองค์ ไม่ได้รักษาความเชื่อในพระเจ้าไว้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ดังนั้น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ประวัติศาสตร์แห่งความรอดพ้นจึงได้กลายมาเป็นประวัติศาสตร์แห่งการพิพากษาของพวก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เขา</a:t>
            </a:r>
            <a:endParaRPr lang="en-US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19715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544616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แล้วอา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ก็บรรยาย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ถึงความ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หายนะว่ามีอะไรบ้าง เช่น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ศัตรู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จะรุกรานแผ่นดิน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6:14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/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ประชาชน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และบรรดาผู้นำจะถูกอพยพไปเป็นเชลยในต่างแดน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4:2-3; 5:5, 27; 6:7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อนาคตของอิสราเอลคือวันของพระ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5:18-20; 8:9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ซึ่ง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ช่วงเวลาที่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จะพิสูจน์ให้โลกเห็นถึงความถูกต้องเที่ยงธรรมของพระ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เจ้าผู้เคยให้อดีตแก่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 จะ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ไม่ให้อนาคตแก่พวกเขาอีก มีแต่การ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พิพากษา</a:t>
            </a:r>
            <a:endParaRPr lang="th-TH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744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494"/>
            <a:ext cx="9144000" cy="88770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โครงสร้างเนื้อหา</a:t>
            </a:r>
            <a:endParaRPr lang="th-TH" sz="4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107504" y="975395"/>
            <a:ext cx="2088232" cy="5760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ตอน 1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คำพิพากษากล่าวโทษชาติต่างๆ</a:t>
            </a:r>
            <a:endParaRPr lang="th-TH" sz="2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ดามัสกัส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เอโดม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อัมโมน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โมอับ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3200" b="1" dirty="0" err="1" smtClean="0">
                <a:latin typeface="Cordia New" pitchFamily="34" charset="-34"/>
                <a:cs typeface="Cordia New" pitchFamily="34" charset="-34"/>
              </a:rPr>
              <a:t>ดาห์</a:t>
            </a: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อิสราเอล</a:t>
            </a:r>
            <a:endParaRPr lang="th-TH" sz="2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9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</a:t>
            </a:r>
            <a:r>
              <a:rPr lang="en-GB" sz="39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:3-2:16</a:t>
            </a:r>
            <a:endParaRPr lang="th-TH" sz="3900" b="1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716016" y="974442"/>
            <a:ext cx="2088232" cy="5760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3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เห็นการพิพากษา</a:t>
            </a:r>
            <a:endParaRPr lang="th-TH" sz="2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3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ตั๊กแตน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ไฟ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สายดิ่ง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กระจาดผลไม้สุกงอม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สักการสถานถูกทำลาย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2400" b="1" dirty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9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7</a:t>
            </a:r>
            <a:r>
              <a:rPr lang="en-GB" sz="39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:1-9:10</a:t>
            </a:r>
            <a:endParaRPr lang="th-TH" sz="3900" b="1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2361481" y="983967"/>
            <a:ext cx="2160240" cy="57606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ตอน 2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คำเตือน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และคาดโทษ  อิสราเอล</a:t>
            </a:r>
            <a:endParaRPr lang="th-TH" sz="2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2800" b="1" dirty="0" smtClean="0"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ชาวอิสราเอล   จงฟัง” (3</a:t>
            </a:r>
            <a:r>
              <a:rPr lang="en-GB" sz="3000" b="1" dirty="0" smtClean="0">
                <a:latin typeface="Cordia New" pitchFamily="34" charset="-34"/>
                <a:cs typeface="Cordia New" pitchFamily="34" charset="-34"/>
              </a:rPr>
              <a:t>:1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) “สตรีชาว</a:t>
            </a:r>
            <a:r>
              <a:rPr lang="th-TH" sz="3000" b="1" dirty="0" err="1" smtClean="0"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จงฟัง” (</a:t>
            </a:r>
            <a:r>
              <a:rPr lang="en-GB" sz="3000" b="1" dirty="0" smtClean="0">
                <a:latin typeface="Cordia New" pitchFamily="34" charset="-34"/>
                <a:cs typeface="Cordia New" pitchFamily="34" charset="-34"/>
              </a:rPr>
              <a:t>4:1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“พงศ์พันธ์อิสราเอล” (</a:t>
            </a:r>
            <a:r>
              <a:rPr lang="en-GB" sz="3000" b="1" dirty="0" smtClean="0">
                <a:latin typeface="Cordia New" pitchFamily="34" charset="-34"/>
                <a:cs typeface="Cordia New" pitchFamily="34" charset="-34"/>
              </a:rPr>
              <a:t>5:1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th-TH" sz="39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9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 3</a:t>
            </a:r>
            <a:r>
              <a:rPr lang="en-GB" sz="39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-6</a:t>
            </a:r>
            <a:endParaRPr lang="th-TH" sz="3900" b="1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8" name="ตัวแทนเนื้อหา 2"/>
          <p:cNvSpPr txBox="1">
            <a:spLocks/>
          </p:cNvSpPr>
          <p:nvPr/>
        </p:nvSpPr>
        <p:spPr>
          <a:xfrm>
            <a:off x="6948264" y="965398"/>
            <a:ext cx="2016224" cy="5760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ตอน 4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คำสัญญาแห่งความหวัง</a:t>
            </a:r>
            <a:endParaRPr lang="th-TH" sz="2400" b="1" dirty="0">
              <a:solidFill>
                <a:schemeClr val="accent4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2800" b="1" dirty="0" smtClean="0">
              <a:solidFill>
                <a:schemeClr val="accent4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“เราจะตั้งเพิงที่ล้มแล้วของ  ดาวิดขึ้นใหม่” (9</a:t>
            </a:r>
            <a:r>
              <a:rPr lang="en-GB" sz="28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:11</a:t>
            </a: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28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“เราจะปลูกเขาไว้ในแผ่นดินของเรา” (</a:t>
            </a:r>
            <a:r>
              <a:rPr lang="en-GB" sz="28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9:15</a:t>
            </a:r>
            <a:r>
              <a:rPr lang="th-TH" sz="2400" b="1" dirty="0" smtClean="0">
                <a:solidFill>
                  <a:schemeClr val="accent4">
                    <a:lumMod val="50000"/>
                  </a:schemeClr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th-TH" sz="2400" b="1" dirty="0">
              <a:solidFill>
                <a:schemeClr val="accent4">
                  <a:lumMod val="50000"/>
                </a:schemeClr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9</a:t>
            </a:r>
            <a:r>
              <a:rPr lang="en-GB" sz="32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:11-15</a:t>
            </a:r>
            <a:endParaRPr lang="th-TH" sz="32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28870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47260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ส่วนสาเหตุ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ของการพิพากษาสุดท้าย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นั้น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มาจากรูปแบบและวิถีการดำเนินชีวิตของชาวอิสราเอล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นั่นเอง คือ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ความชั่วร้ายที่เห็นได้ชัดในพวกเขา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คือการ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กดขี่ข่มเหงคนยากจน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2:6-8; 3:9-10; 4:1; 5:11-12; 6:6; 8:4-6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ขายให้เป็น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ทาส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2:6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ถูก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เอารัดเอาเปรียบ 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5:11; 8:4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ถูกละเลย 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6:6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ก็คือ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ความอ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ยุติธรรม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และบัดนี้ พระเจ้าฟังเสียงร้องของคนจนแล้ว ผ่านทางการประกาศของ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endParaRPr lang="th-TH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646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23528" y="1268760"/>
            <a:ext cx="8424936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ข้อคิด </a:t>
            </a: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พระเจ้า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ฟังเสียงร้อง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ของประชากรของพระองค์เสมอ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(คนที่เป็นทุกข์)</a:t>
            </a:r>
          </a:p>
        </p:txBody>
      </p:sp>
    </p:spTree>
    <p:extLst>
      <p:ext uri="{BB962C8B-B14F-4D97-AF65-F5344CB8AC3E}">
        <p14:creationId xmlns:p14="http://schemas.microsoft.com/office/powerpoint/2010/main" val="87737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48245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2: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เรื่อง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การปฏิบัติ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ศาสนกิจ                แต่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เพียง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ภายนอก</a:t>
            </a:r>
            <a:endParaRPr lang="en-US" sz="5400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การปฏิบัติศาสนกิจเป็นกิจการดี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แต่ชาวอิสราเอลเลือกทำเฉพาะในสิ่งที่พวกเขาชอบ (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4:5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นำสิ่งที่ได้มาจากการติดสินบนในศาลและการกดขี่ข่มเหงคนยากจน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มาถวายแด่พระเจ้า (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2:8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5345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484784"/>
            <a:ext cx="8716888" cy="4608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จึงย้ำเตือนว่า</a:t>
            </a: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พระยา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เวห์ท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รงปฏิเสธ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การถวายนมัสการแบบนี้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“การถวายบูชาแด่พระเจ้าขึ้นอยู่ที่การอุทิศตัวและการเชื่อฟังพระเจ้าด้วย”</a:t>
            </a: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การไม่ประพฤติตัวดีควบคู่ไปด้วย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ทำให้การถวายเครื่องบูชานั้นไร้ค่า (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5:15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9485444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412776"/>
            <a:ext cx="7992888" cy="4896544"/>
          </a:xfrm>
        </p:spPr>
        <p:txBody>
          <a:bodyPr>
            <a:noAutofit/>
          </a:bodyPr>
          <a:lstStyle/>
          <a:p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โดยภาพรวมแล้ว 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ชี้ให้ชาวอิสราเอลเห็นว่า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ความผิดต่างๆ ของพวกเขาแต่ละคนที่มีต่อเพื่อนพี่น้องของเขาเป็นเหมือนกับการ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กบฏต่อ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จึงถูกถือว่าไม่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เหมาะที่จะมีส่วนร่วมในการถวายนมัสการของหมู่คณะ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และเป็น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คนอธรรม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และพระ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ไม่อาจที่จะละเลยผ่านพวกเขาไปได้อีกต่อไป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6908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23528" y="1268760"/>
            <a:ext cx="8424936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ข้อคิด </a:t>
            </a: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ในการภาวนาและถวายบูชาของเรา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พระเจ้าต้องการ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จิตใจและการปฏิบัติพร้อมกันไปด้วย</a:t>
            </a: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87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5516" y="1052737"/>
            <a:ext cx="8712968" cy="56886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3: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อิสราเอล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ไม่ใช่ชนชาติ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เดียว</a:t>
            </a:r>
          </a:p>
          <a:p>
            <a:pPr marL="0" indent="0" algn="ctr">
              <a:buNone/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พระเจ้าเป็น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ผู้นำ</a:t>
            </a:r>
            <a:endParaRPr lang="en-US" sz="48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ชาว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อิสราเชื่อและมั่นใจใน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พระเจ้าว่า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“ทรงเป็นพระเจ้าของพวกเขาเท่านั้น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แต่อา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ประกาศว่า ทรง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เป็นพระเจ้าของ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นานาชาติด้วย (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9:7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พระองค์เป็นผู้อุปถัมภ์คนดีและผู้พิพากษาคนชั่วในโลก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ทั้งหมด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ชาวอิสราเอลจึงรู้สึกผิดหวัง-ไม่พอใจ</a:t>
            </a:r>
            <a:endParaRPr lang="th-TH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191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23528" y="1268760"/>
            <a:ext cx="8424936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ข้อคิด </a:t>
            </a: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พระเจ้า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ทรงเป็นพระเจ้าของทุกคน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ไม่เว้นใคร</a:t>
            </a: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049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2565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4: 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เรื่อง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ความยุติธรรมและความชอบธรรม</a:t>
            </a:r>
            <a:endParaRPr lang="en-US" sz="54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ประกาศว่าพระเจ้าใช้ท่านมาเพื่อเรียกร้อง “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ความยุติธรรม” และ “ความชอบธรรม”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ให้กับคนยากจน 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5:7, 15, 24; 6:12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 เพราะความ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ยุติธรรมเป็นความประพฤติ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ที่สอดคล้องกับพระบัญญัติ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ศาล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เป็นที่ที่ความ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ยุติธรรมได้รับการสถาปนาไว้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5:15; 6:12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5770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24744"/>
            <a:ext cx="8676456" cy="5616624"/>
          </a:xfrm>
        </p:spPr>
        <p:txBody>
          <a:bodyPr>
            <a:noAutofit/>
          </a:bodyPr>
          <a:lstStyle/>
          <a:p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แต่กระบวนการ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ศาลในอิสราเอลไม่ได้เป็นเช่นนั้น </a:t>
            </a: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ความชอบ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ธรรมได้ถูกปฏิเสธและความยุติธรรมได้ถูกเปลี่ยนให้ขมอย่างบอระเพ็ด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5:7-8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มี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การติดสินบนผู้พิพากษาและศาลถูกใช้เป็นเครื่องมือของการกดขี่ข่มเหงคนยากจน (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5:12; 2:7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ยากจนขัดสนกลายเป็นทาสและถูกบีบคั้นเอา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ที่ดิน</a:t>
            </a:r>
          </a:p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แหล่งที่มา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ของสิทธิของคนยากจนได้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ถูกเปลี่ยนให้เป็นแหล่งของ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ความอ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ยุติธรรมในสังคม</a:t>
            </a: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52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83768" y="1196752"/>
            <a:ext cx="6516216" cy="54006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เริ่ม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ประกาศพระ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วาจาด้วยการประณามชาติ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ต่างๆ ที่อยู่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รอบๆ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เริ่มจาก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1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:3 </a:t>
            </a:r>
            <a:r>
              <a:rPr lang="en-GB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ประณาม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ดามัสกัส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ก่อน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เหตุเพราะ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ดามัสกัสได้ล่วงละเมิด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ตาม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ด้วยการประณามเมืองกาซาและ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ชาวฟิลิสเตีย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/ กล่าวโทษเมืองไทระ /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ชาว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เอโดม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/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ชาว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อัมโมน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1:3-15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... อ่าน)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68734" y="1412776"/>
            <a:ext cx="2415034" cy="5040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ตอน 1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คำพิพากษากล่าวโทษชาติต่างๆ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2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1</a:t>
            </a:r>
            <a:r>
              <a:rPr lang="en-GB" sz="4000" b="1" dirty="0" smtClean="0">
                <a:latin typeface="Cordia New" pitchFamily="34" charset="-34"/>
                <a:cs typeface="Cordia New" pitchFamily="34" charset="-34"/>
              </a:rPr>
              <a:t>:3-2:16</a:t>
            </a: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9968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400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ไม่ได้มองว่าความร่ำรวยในตัวมันเองเป็นสิ่งชั่วร้าย แต่ความร่ำรวยที่ท่านประณามเป็นผลที่ได้มาจากการกดขี่ข่มเหงคนยากจนขัดสนและการติดสินบนในศาล (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3:10; 5:11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จึงน่า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รังเกียจในสายพระเนตรของ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พระเจ้า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6:8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ทรัพย์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สมบัติเพิ่มพูนขึ้นโดยการริบเอามาจากชาวไร่ชาวนา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8:4-6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 เฉลิม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ฉลอง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ความรุ่งเรือง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บนความทุกข์ของคนยากจนขัดสน (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4:1; 6:7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09994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23528" y="1268760"/>
            <a:ext cx="8424936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ข้อคิด </a:t>
            </a: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พระเจ้า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เรียกร้องให้เราทุกคน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สร้างความยุติธรรม</a:t>
            </a: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2590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54410" y="1196752"/>
            <a:ext cx="8466062" cy="52565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88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จบ</a:t>
            </a:r>
          </a:p>
          <a:p>
            <a:pPr algn="ctr"/>
            <a:r>
              <a:rPr lang="th-TH" sz="1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**************************************************************************************************</a:t>
            </a:r>
          </a:p>
          <a:p>
            <a:pPr algn="ctr"/>
            <a:r>
              <a:rPr lang="th-TH" sz="8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80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6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6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ประกาศกแห่งพระยุติธรรม</a:t>
            </a:r>
          </a:p>
          <a:p>
            <a:pPr algn="ctr"/>
            <a:r>
              <a:rPr lang="th-TH" sz="66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และการพิพากษาของพระเจ้า</a:t>
            </a:r>
            <a:endParaRPr lang="th-TH" sz="6600" dirty="0">
              <a:solidFill>
                <a:srgbClr val="0070C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94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55776" y="1340768"/>
            <a:ext cx="6480720" cy="5112568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 </a:t>
            </a:r>
            <a:r>
              <a:rPr lang="en-GB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en-US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en-GB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กล่าวโทษชาวโมอับ /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กล่าวโทษชาวยู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ด้วย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/ และจบบทนี้ด้วยการ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กล่าวโทษชาว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พูดเช่นนี้ เป็นการเรียกร้องให้ชาวอิสราเอลหันมาฟังเขา แต่ชาวอิสราเอลไม่ฟัง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จึงไม่ให้ความสำคัญกับคำเทศน์สอนของ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เขา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68734" y="1412776"/>
            <a:ext cx="2415034" cy="5040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ตอน 1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คำพิพากษากล่าวโทษชาติต่างๆ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2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1</a:t>
            </a:r>
            <a:r>
              <a:rPr lang="en-GB" sz="4000" b="1" dirty="0" smtClean="0">
                <a:latin typeface="Cordia New" pitchFamily="34" charset="-34"/>
                <a:cs typeface="Cordia New" pitchFamily="34" charset="-34"/>
              </a:rPr>
              <a:t>:3-2:16</a:t>
            </a: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73635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3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8608"/>
            <a:ext cx="9144000" cy="584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055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915816" y="1196752"/>
            <a:ext cx="6120680" cy="5688632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3: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พูดถึงการเลือกสรรและการลงโทษของพระเจ้า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/ 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จะพินาศไปเพราะความเสื่อมทรามของพวกเขาเอง /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และจบด้วย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การกล่าวโทษเมือง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เบธเอล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4: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การกล่าวโทษ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สตรี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ชาวกรุง    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เรีย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/ อิสราเอลถูกลงโทษเพราะความดื้อ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รั้นของพวกเขา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07504" y="1340768"/>
            <a:ext cx="2736304" cy="50405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ตอน 2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คำเตือนและคาดโทษชาวอิสราเอล</a:t>
            </a:r>
            <a:endParaRPr lang="th-TH" sz="2400" b="1" dirty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“ชาวอิสราเอลจงฟัง” “สตรีชาว</a:t>
            </a:r>
            <a:r>
              <a:rPr lang="th-TH" sz="3200" b="1" dirty="0" err="1" smtClean="0"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จงฟัง”</a:t>
            </a:r>
            <a:r>
              <a:rPr lang="th-TH" sz="3200" b="1" dirty="0">
                <a:latin typeface="Cordia New" pitchFamily="34" charset="-34"/>
                <a:cs typeface="Cordia New" pitchFamily="34" charset="-34"/>
              </a:rPr>
              <a:t> </a:t>
            </a: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บทที่ 3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-6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4560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987824" y="1052736"/>
            <a:ext cx="5976664" cy="576064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 </a:t>
            </a:r>
            <a:r>
              <a:rPr lang="en-GB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5: </a:t>
            </a:r>
            <a:r>
              <a:rPr lang="th-TH" sz="40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บทเพลงคร่ำครวญถึงอิสราเอล / คำคาดโทษ </a:t>
            </a: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/ คำตักเตือน / การลงโทษที่กำลังจะมาถึง / วันของพระเจ้า</a:t>
            </a:r>
            <a:r>
              <a:rPr lang="en-US" sz="4000" b="1" dirty="0">
                <a:latin typeface="Cordia New" pitchFamily="34" charset="-34"/>
                <a:cs typeface="Cordia New" pitchFamily="34" charset="-34"/>
              </a:rPr>
              <a:t> /</a:t>
            </a: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 ประณามการปฏิบัติศาสนกิจแต่เพียงภายนอกเท่านั้น</a:t>
            </a:r>
            <a:endParaRPr lang="en-US" sz="4000" b="1" dirty="0">
              <a:latin typeface="Cordia New" pitchFamily="34" charset="-34"/>
              <a:cs typeface="Cordia New" pitchFamily="34" charset="-34"/>
            </a:endParaRPr>
          </a:p>
          <a:p>
            <a:r>
              <a:rPr lang="th-TH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 </a:t>
            </a:r>
            <a:r>
              <a:rPr lang="en-GB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6: </a:t>
            </a:r>
            <a:r>
              <a:rPr lang="th-TH" sz="40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ความรู้สึกปลอดภัยของอิสราเอลจะไม่มีอีกต่อไป </a:t>
            </a: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/ การลงโทษจะเกิด เช่น โรค</a:t>
            </a: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ระบาด  </a:t>
            </a: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แผ่นดินไหว และการถูกศัตรูรุกราน</a:t>
            </a:r>
            <a:endParaRPr lang="en-US" sz="4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07504" y="1340768"/>
            <a:ext cx="2736304" cy="50405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ตอน 2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3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คำเตือนและคาดโทษชาวอิสราเอล</a:t>
            </a:r>
            <a:endParaRPr lang="th-TH" sz="2400" b="1" dirty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“ชาวอิสราเอลจงฟัง” “สตรีชาว</a:t>
            </a:r>
            <a:r>
              <a:rPr lang="th-TH" sz="3200" b="1" dirty="0" err="1" smtClean="0"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จงฟัง”</a:t>
            </a:r>
            <a:r>
              <a:rPr lang="th-TH" sz="3200" b="1" dirty="0">
                <a:latin typeface="Cordia New" pitchFamily="34" charset="-34"/>
                <a:cs typeface="Cordia New" pitchFamily="34" charset="-34"/>
              </a:rPr>
              <a:t> </a:t>
            </a: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บทที่ 3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-6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1333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63777"/>
            <a:ext cx="3180560" cy="254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07504" y="1556792"/>
            <a:ext cx="1846778" cy="48245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ตอน 3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นิมิตเห็นการพิพากษา</a:t>
            </a:r>
            <a:endParaRPr lang="th-TH" sz="2400" b="1" dirty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มี 5 นิมิต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th-TH" sz="4000" b="1" dirty="0" smtClean="0">
                <a:latin typeface="Cordia New" pitchFamily="34" charset="-34"/>
                <a:cs typeface="Cordia New" pitchFamily="34" charset="-34"/>
              </a:rPr>
              <a:t>7</a:t>
            </a:r>
            <a:r>
              <a:rPr lang="en-GB" sz="4000" b="1" dirty="0" smtClean="0">
                <a:latin typeface="Cordia New" pitchFamily="34" charset="-34"/>
                <a:cs typeface="Cordia New" pitchFamily="34" charset="-34"/>
              </a:rPr>
              <a:t>:1-9:10</a:t>
            </a:r>
            <a:endParaRPr lang="th-TH" sz="4000" b="1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1954282" y="1052736"/>
            <a:ext cx="7010205" cy="38164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บท 7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นิมิตแรก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ที่พระ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แสดงให้อา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เห็นคือ พระ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บันดาลให้เกิด  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ฝูงตั๊กแตนกัดกินหญ้าเขียวในแผ่นดินจนหมด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ทูลวิงวอนขอให้พระเจ้าประทานอภัย พระองค์ก็เปลี่ยน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พระทัย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และตรัสว่าจะไม่ลงโทษเช่นนี้เอง</a:t>
            </a:r>
            <a:endParaRPr lang="th-TH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12" name="Picture 4" descr="à¸à¸¥à¸à¸²à¸£à¸à¹à¸à¸«à¸²à¸£à¸¹à¸à¸ à¸²à¸à¸ªà¸³à¸«à¸£à¸±à¸ image of the vision of Am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568" y="4342470"/>
            <a:ext cx="2915816" cy="25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956181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2858</Words>
  <Application>Microsoft Office PowerPoint</Application>
  <PresentationFormat>นำเสนอทางหน้าจอ (4:3)</PresentationFormat>
  <Paragraphs>307</Paragraphs>
  <Slides>42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42</vt:i4>
      </vt:variant>
    </vt:vector>
  </HeadingPairs>
  <TitlesOfParts>
    <vt:vector size="4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Admin</cp:lastModifiedBy>
  <cp:revision>157</cp:revision>
  <dcterms:created xsi:type="dcterms:W3CDTF">2018-08-31T03:30:51Z</dcterms:created>
  <dcterms:modified xsi:type="dcterms:W3CDTF">2018-11-15T09:11:42Z</dcterms:modified>
</cp:coreProperties>
</file>