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60" r:id="rId3"/>
    <p:sldId id="364" r:id="rId4"/>
    <p:sldId id="365" r:id="rId5"/>
    <p:sldId id="366" r:id="rId6"/>
    <p:sldId id="261" r:id="rId7"/>
    <p:sldId id="368" r:id="rId8"/>
    <p:sldId id="367" r:id="rId9"/>
    <p:sldId id="263" r:id="rId10"/>
    <p:sldId id="318" r:id="rId11"/>
    <p:sldId id="317" r:id="rId12"/>
    <p:sldId id="278" r:id="rId13"/>
    <p:sldId id="320" r:id="rId14"/>
    <p:sldId id="319" r:id="rId15"/>
    <p:sldId id="279" r:id="rId16"/>
    <p:sldId id="321" r:id="rId17"/>
    <p:sldId id="264" r:id="rId18"/>
    <p:sldId id="280" r:id="rId19"/>
    <p:sldId id="322" r:id="rId20"/>
    <p:sldId id="323" r:id="rId21"/>
    <p:sldId id="282" r:id="rId22"/>
    <p:sldId id="283" r:id="rId23"/>
    <p:sldId id="284" r:id="rId24"/>
    <p:sldId id="285" r:id="rId25"/>
    <p:sldId id="265" r:id="rId26"/>
    <p:sldId id="327" r:id="rId27"/>
    <p:sldId id="325" r:id="rId28"/>
    <p:sldId id="326" r:id="rId29"/>
    <p:sldId id="266" r:id="rId30"/>
    <p:sldId id="267" r:id="rId31"/>
    <p:sldId id="329" r:id="rId32"/>
    <p:sldId id="268" r:id="rId33"/>
    <p:sldId id="331" r:id="rId34"/>
    <p:sldId id="330" r:id="rId35"/>
    <p:sldId id="270" r:id="rId36"/>
    <p:sldId id="271" r:id="rId37"/>
    <p:sldId id="332" r:id="rId38"/>
    <p:sldId id="272" r:id="rId39"/>
    <p:sldId id="333" r:id="rId40"/>
    <p:sldId id="273" r:id="rId41"/>
    <p:sldId id="334" r:id="rId42"/>
    <p:sldId id="335" r:id="rId43"/>
    <p:sldId id="336" r:id="rId44"/>
    <p:sldId id="339" r:id="rId45"/>
    <p:sldId id="340" r:id="rId46"/>
    <p:sldId id="341" r:id="rId47"/>
    <p:sldId id="342" r:id="rId48"/>
    <p:sldId id="288" r:id="rId49"/>
    <p:sldId id="343" r:id="rId50"/>
    <p:sldId id="289" r:id="rId51"/>
    <p:sldId id="345" r:id="rId52"/>
    <p:sldId id="344" r:id="rId53"/>
    <p:sldId id="371" r:id="rId54"/>
    <p:sldId id="290" r:id="rId55"/>
    <p:sldId id="291" r:id="rId56"/>
    <p:sldId id="314" r:id="rId57"/>
    <p:sldId id="346" r:id="rId58"/>
    <p:sldId id="292" r:id="rId59"/>
    <p:sldId id="293" r:id="rId60"/>
    <p:sldId id="315" r:id="rId61"/>
    <p:sldId id="348" r:id="rId62"/>
    <p:sldId id="347" r:id="rId63"/>
    <p:sldId id="294" r:id="rId64"/>
    <p:sldId id="351" r:id="rId65"/>
    <p:sldId id="349" r:id="rId66"/>
    <p:sldId id="295" r:id="rId67"/>
    <p:sldId id="296" r:id="rId68"/>
    <p:sldId id="352" r:id="rId69"/>
    <p:sldId id="297" r:id="rId70"/>
    <p:sldId id="353" r:id="rId71"/>
    <p:sldId id="354" r:id="rId72"/>
    <p:sldId id="298" r:id="rId73"/>
    <p:sldId id="355" r:id="rId74"/>
    <p:sldId id="299" r:id="rId75"/>
    <p:sldId id="300" r:id="rId76"/>
    <p:sldId id="357" r:id="rId77"/>
    <p:sldId id="356" r:id="rId78"/>
    <p:sldId id="301" r:id="rId79"/>
    <p:sldId id="302" r:id="rId80"/>
    <p:sldId id="358" r:id="rId81"/>
    <p:sldId id="313" r:id="rId82"/>
    <p:sldId id="303" r:id="rId83"/>
    <p:sldId id="359" r:id="rId84"/>
    <p:sldId id="304" r:id="rId85"/>
    <p:sldId id="360" r:id="rId86"/>
    <p:sldId id="305" r:id="rId87"/>
    <p:sldId id="361" r:id="rId88"/>
    <p:sldId id="306" r:id="rId89"/>
    <p:sldId id="363" r:id="rId90"/>
    <p:sldId id="307" r:id="rId91"/>
    <p:sldId id="362" r:id="rId92"/>
    <p:sldId id="316" r:id="rId9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  <a:srgbClr val="F7F7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6865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365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3064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8032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3825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3852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6853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430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54926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8421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8048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0966E-F0A8-46A1-BBA0-BC8544882045}" type="datetimeFigureOut">
              <a:rPr lang="th-TH" smtClean="0"/>
              <a:t>17/11/61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C166B-0EF3-4C04-B41C-7114BF5A050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954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858" y="-4590"/>
            <a:ext cx="4947422" cy="624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0" y="5445224"/>
            <a:ext cx="9144000" cy="14146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หนังสือประกาศกอา</a:t>
            </a:r>
            <a:r>
              <a:rPr lang="th-TH" sz="60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 / </a:t>
            </a:r>
            <a:r>
              <a:rPr lang="en-GB" sz="6000" b="1" dirty="0" smtClean="0">
                <a:latin typeface="CordiaUPC" pitchFamily="34" charset="-34"/>
                <a:cs typeface="CordiaUPC" pitchFamily="34" charset="-34"/>
              </a:rPr>
              <a:t>AMOS</a:t>
            </a:r>
            <a:endParaRPr lang="th-TH" sz="6000" b="1" dirty="0" smtClean="0">
              <a:latin typeface="CordiaUPC" pitchFamily="34" charset="-34"/>
              <a:cs typeface="CordiaUPC" pitchFamily="34" charset="-34"/>
            </a:endParaRPr>
          </a:p>
          <a:p>
            <a:pPr algn="ctr"/>
            <a:r>
              <a:rPr lang="th-TH" sz="4000" b="1" dirty="0" smtClean="0">
                <a:latin typeface="CordiaUPC" pitchFamily="34" charset="-34"/>
                <a:cs typeface="CordiaUPC" pitchFamily="34" charset="-34"/>
              </a:rPr>
              <a:t>คุณพ่อวสันต์ พิรุฬห์วงศ์</a:t>
            </a:r>
            <a:r>
              <a:rPr lang="en-GB" sz="4000" b="1" dirty="0" smtClean="0">
                <a:latin typeface="CordiaUPC" pitchFamily="34" charset="-34"/>
                <a:cs typeface="CordiaUPC" pitchFamily="34" charset="-34"/>
              </a:rPr>
              <a:t>:</a:t>
            </a:r>
            <a:r>
              <a:rPr lang="en-US" sz="4000" b="1" dirty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000" b="1" dirty="0" err="1" smtClean="0">
                <a:latin typeface="CordiaUPC" pitchFamily="34" charset="-34"/>
                <a:cs typeface="CordiaUPC" pitchFamily="34" charset="-34"/>
              </a:rPr>
              <a:t>สติก</a:t>
            </a:r>
            <a:r>
              <a:rPr lang="th-TH" sz="4000" b="1" dirty="0" smtClean="0">
                <a:latin typeface="CordiaUPC" pitchFamily="34" charset="-34"/>
                <a:cs typeface="CordiaUPC" pitchFamily="34" charset="-34"/>
              </a:rPr>
              <a:t>มา</a:t>
            </a:r>
            <a:r>
              <a:rPr lang="th-TH" sz="4000" b="1" dirty="0" err="1" smtClean="0">
                <a:latin typeface="CordiaUPC" pitchFamily="34" charset="-34"/>
                <a:cs typeface="CordiaUPC" pitchFamily="34" charset="-34"/>
              </a:rPr>
              <a:t>ติน</a:t>
            </a:r>
            <a:endParaRPr lang="th-TH" sz="40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583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6835"/>
            <a:ext cx="8402453" cy="6288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วงรี 6"/>
          <p:cNvSpPr/>
          <p:nvPr/>
        </p:nvSpPr>
        <p:spPr>
          <a:xfrm>
            <a:off x="6761956" y="3259739"/>
            <a:ext cx="266328" cy="20517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536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142056" y="1556792"/>
            <a:ext cx="8750424" cy="45365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th-TH" sz="48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ใน</a:t>
            </a:r>
            <a:r>
              <a:rPr lang="th-TH" sz="48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พันธ</a:t>
            </a:r>
            <a:r>
              <a:rPr lang="th-TH" sz="48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สัญญาเดิม</a:t>
            </a:r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เราไม่พบว่ามีใครที่ชื่อนี้เลย มีแต่ชื่อคล้ายกันคือ</a:t>
            </a:r>
            <a:r>
              <a:rPr lang="th-TH" sz="48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อามัสยาห์</a:t>
            </a:r>
            <a:r>
              <a:rPr lang="th-TH" sz="48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(</a:t>
            </a:r>
            <a:r>
              <a:rPr lang="en-US" sz="4800" b="1" dirty="0" smtClean="0">
                <a:latin typeface="CordiaUPC" pitchFamily="34" charset="-34"/>
                <a:cs typeface="CordiaUPC" pitchFamily="34" charset="-34"/>
              </a:rPr>
              <a:t>2 </a:t>
            </a:r>
            <a:r>
              <a:rPr lang="th-TH" sz="4800" b="1" dirty="0" err="1" smtClean="0">
                <a:latin typeface="CordiaUPC" pitchFamily="34" charset="-34"/>
                <a:cs typeface="CordiaUPC" pitchFamily="34" charset="-34"/>
              </a:rPr>
              <a:t>พศด</a:t>
            </a:r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en-US" sz="4800" b="1" dirty="0" smtClean="0">
                <a:latin typeface="CordiaUPC" pitchFamily="34" charset="-34"/>
                <a:cs typeface="CordiaUPC" pitchFamily="34" charset="-34"/>
              </a:rPr>
              <a:t>17:16</a:t>
            </a:r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) ซึ่งมีความหมายว่า </a:t>
            </a:r>
            <a:r>
              <a:rPr lang="th-TH" sz="48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พระยา</a:t>
            </a:r>
            <a:r>
              <a:rPr lang="th-TH" sz="48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เวห์ท</a:t>
            </a:r>
            <a:r>
              <a:rPr lang="th-TH" sz="48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รงแบก </a:t>
            </a:r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หรือ </a:t>
            </a:r>
            <a:r>
              <a:rPr lang="th-TH" sz="48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พระยา</a:t>
            </a:r>
            <a:r>
              <a:rPr lang="th-TH" sz="48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เวห์ท</a:t>
            </a:r>
            <a:r>
              <a:rPr lang="th-TH" sz="48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รงถือไว้ในอ้อมแขนของพระองค์ </a:t>
            </a:r>
          </a:p>
          <a:p>
            <a:pPr>
              <a:spcBef>
                <a:spcPts val="600"/>
              </a:spcBef>
            </a:pPr>
            <a:r>
              <a:rPr lang="th-TH" sz="4800" b="1" dirty="0" smtClean="0">
                <a:latin typeface="CordiaUPC" pitchFamily="34" charset="-34"/>
                <a:cs typeface="CordiaUPC" pitchFamily="34" charset="-34"/>
              </a:rPr>
              <a:t>จึงอาจเป็นไปได้ว่าชื่อ </a:t>
            </a:r>
            <a:r>
              <a:rPr lang="th-TH" sz="48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48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โมส</a:t>
            </a:r>
            <a:r>
              <a:rPr lang="th-TH" sz="48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 เป็นชื่อย่อของ </a:t>
            </a:r>
            <a:r>
              <a:rPr lang="th-TH" sz="48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อามัสยาห์</a:t>
            </a:r>
            <a:endParaRPr lang="en-US" sz="4800" b="1" dirty="0">
              <a:solidFill>
                <a:srgbClr val="C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11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733256"/>
          </a:xfrm>
        </p:spPr>
        <p:txBody>
          <a:bodyPr anchor="ctr">
            <a:norm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แล้ว </a:t>
            </a:r>
            <a:r>
              <a:rPr lang="th-TH" sz="54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อามัสยาห์</a:t>
            </a:r>
            <a:r>
              <a:rPr lang="th-TH" sz="5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5400" b="1" dirty="0" smtClean="0">
                <a:solidFill>
                  <a:srgbClr val="002060"/>
                </a:solidFill>
                <a:latin typeface="CordiaUPC" pitchFamily="34" charset="-34"/>
                <a:cs typeface="CordiaUPC" pitchFamily="34" charset="-34"/>
              </a:rPr>
              <a:t>ผู้นี้ </a:t>
            </a:r>
            <a:r>
              <a:rPr lang="th-TH" sz="5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เป็นใคร?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2 </a:t>
            </a:r>
            <a:r>
              <a:rPr lang="th-TH" sz="4400" b="1" dirty="0" err="1" smtClean="0">
                <a:latin typeface="CordiaUPC" pitchFamily="34" charset="-34"/>
                <a:cs typeface="CordiaUPC" pitchFamily="34" charset="-34"/>
              </a:rPr>
              <a:t>พศด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en-GB" sz="4400" b="1" dirty="0" smtClean="0">
                <a:latin typeface="CordiaUPC" pitchFamily="34" charset="-34"/>
                <a:cs typeface="CordiaUPC" pitchFamily="34" charset="-34"/>
              </a:rPr>
              <a:t>17</a:t>
            </a:r>
            <a:r>
              <a:rPr lang="en-GB" sz="4400" b="1" dirty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เล่าว่า </a:t>
            </a:r>
            <a:r>
              <a:rPr lang="th-TH" sz="44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อามัสยาห์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เป็นผู้นำทหารในลำดับที่ 3 ของ</a:t>
            </a:r>
            <a:r>
              <a:rPr lang="th-TH" sz="4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กษัตริย์เยโฮซา</a:t>
            </a:r>
            <a:r>
              <a:rPr lang="th-TH" sz="44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ฟัท</a:t>
            </a:r>
            <a:r>
              <a:rPr lang="th-TH" sz="4400" b="1" dirty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(เป็นกษัตริย์ของยู</a:t>
            </a:r>
            <a:r>
              <a:rPr lang="th-TH" sz="4400" b="1" dirty="0" err="1" smtClean="0">
                <a:latin typeface="CordiaUPC" pitchFamily="34" charset="-34"/>
                <a:cs typeface="CordiaUPC" pitchFamily="34" charset="-34"/>
              </a:rPr>
              <a:t>ดาห์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ต่อจาก</a:t>
            </a:r>
            <a:r>
              <a:rPr lang="th-TH" sz="4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กษัตริย์อาสา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ผู้เป็นพระบิดา)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พระเจ้าทรงสถิตอยู่กับกษัตริย์เยโฮซา</a:t>
            </a:r>
            <a:r>
              <a:rPr lang="th-TH" sz="44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ฟัท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นี้ เพราะเป็นกษัตริย์ดี 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ดำเนินตามแบบพระราชบิดา คือ </a:t>
            </a:r>
            <a:r>
              <a:rPr lang="en-GB" sz="4400" b="1" dirty="0" smtClean="0">
                <a:latin typeface="CordiaUPC" pitchFamily="34" charset="-34"/>
                <a:cs typeface="CordiaUPC" pitchFamily="34" charset="-34"/>
              </a:rPr>
              <a:t>   </a:t>
            </a:r>
            <a:r>
              <a:rPr lang="en-GB" sz="5400" b="1" dirty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GB" sz="5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=</a:t>
            </a:r>
            <a:r>
              <a:rPr lang="th-TH" sz="5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 ไม่กราบไหว้นมัสการพระ</a:t>
            </a:r>
            <a:r>
              <a:rPr lang="th-TH" sz="54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บาอัล</a:t>
            </a:r>
            <a:r>
              <a:rPr lang="th-TH" sz="5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en-GB" sz="5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=</a:t>
            </a:r>
            <a:endParaRPr lang="th-TH" sz="5400" b="1" dirty="0" smtClean="0">
              <a:solidFill>
                <a:srgbClr val="0070C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48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" y="0"/>
            <a:ext cx="91639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55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23528" y="1700808"/>
            <a:ext cx="8534400" cy="3960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th-TH" sz="60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2 </a:t>
            </a:r>
            <a:r>
              <a:rPr lang="th-TH" sz="60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พศด</a:t>
            </a:r>
            <a:r>
              <a:rPr lang="th-TH" sz="60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 17:16 </a:t>
            </a:r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เล่าว่า </a:t>
            </a:r>
          </a:p>
          <a:p>
            <a:pPr marL="0" indent="0">
              <a:spcBef>
                <a:spcPts val="600"/>
              </a:spcBef>
              <a:buFont typeface="Arial" pitchFamily="34" charset="0"/>
              <a:buNone/>
            </a:pPr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   	“อาหัส</a:t>
            </a:r>
            <a:r>
              <a:rPr lang="th-TH" sz="6000" b="1" dirty="0" err="1" smtClean="0">
                <a:latin typeface="CordiaUPC" pitchFamily="34" charset="-34"/>
                <a:cs typeface="CordiaUPC" pitchFamily="34" charset="-34"/>
              </a:rPr>
              <a:t>ยาห์</a:t>
            </a:r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 เป็นผู้​อาสาสมัคร​   	</a:t>
            </a:r>
            <a:r>
              <a:rPr lang="th-TH" sz="60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รับ​ใช้​พระ​</a:t>
            </a:r>
            <a:r>
              <a:rPr lang="th-TH" sz="60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ยาห์</a:t>
            </a:r>
            <a:r>
              <a:rPr lang="th-TH" sz="60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​</a:t>
            </a:r>
            <a:r>
              <a:rPr lang="th-TH" sz="60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เวห์</a:t>
            </a:r>
            <a:r>
              <a:rPr lang="th-TH" sz="60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บังคับ​บัญชา​	ทหาร​สอง​แสน​คน”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2414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268760"/>
            <a:ext cx="8424936" cy="518457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เหตุการณ์สมัยอา</a:t>
            </a:r>
            <a:r>
              <a:rPr lang="th-TH" sz="5400" b="1" dirty="0" err="1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54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เริ่มราวปลายศต </a:t>
            </a:r>
            <a:r>
              <a:rPr lang="en-US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8</a:t>
            </a:r>
            <a:r>
              <a:rPr lang="en-US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อาณาจักรอัส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ซีเรียเริ่มขยายอำนาจ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และยิ่งทียิ่งมีอำนาจยิ่งใหญ่มากขึ้น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ในช่วงเวลาเดียวกันนี้ อาณาจักรอิสราเอล-เหนือ มีประกาศก 2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ท่าน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กำลังประกาศพระวาจาของพระเจ้าอยู่ คือ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 </a:t>
            </a:r>
            <a:r>
              <a:rPr lang="en-GB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โฮเช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021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95536" y="1484784"/>
            <a:ext cx="8352928" cy="47525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ส่วนในอาณาจักรยู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-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ใต้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ในช่วงเดียวกันนี้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มีประกาศก 2 ท่านประกาศพระวาจาอยู่คือ มี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คาห์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+ อิส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ที่ 1</a:t>
            </a:r>
            <a:r>
              <a:rPr lang="en-US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(1-39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 </a:t>
            </a:r>
          </a:p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ทั้งหมด 4 ท่านนี้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ประกาศกพระวาจา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ตีความกาลเวลา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แก่บรรดาผู้นำ/กษัตริย์ในสมัยของพวกท่าน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99367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86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7315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96752"/>
            <a:ext cx="8424936" cy="5472608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และแล้ว ในปี 722-721ก.ค.ศ. </a:t>
            </a: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54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วาจาของพระ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เจ้า ตามที่อา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ประกาศก   ก็กลายเป็นจริง คือ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อาณาจักร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หลังจากได้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ประสบ	ภาวะ	วิกฤติความ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พ่าย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แพ้ และ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การลอบ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ปลงพระ	ชนม์กันภายในมา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นานหลายสิบ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ปี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ก็ถูก	กองทัพ</a:t>
            </a:r>
            <a:r>
              <a:rPr lang="th-TH" sz="4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ของอัส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ซีเรียบุก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เข้ายึด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ครอง และ	กวาดต้อนประชาชนไปเป็นเชลย</a:t>
            </a:r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69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436096" y="1484784"/>
            <a:ext cx="3347865" cy="3960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การล่มสลาย</a:t>
            </a:r>
          </a:p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ของ</a:t>
            </a:r>
          </a:p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กรุง</a:t>
            </a:r>
            <a:r>
              <a:rPr lang="th-TH" sz="6000" b="1" dirty="0" err="1" smtClean="0">
                <a:latin typeface="CordiaUPC" pitchFamily="34" charset="-34"/>
                <a:cs typeface="CordiaUPC" pitchFamily="34" charset="-34"/>
              </a:rPr>
              <a:t>สะมาเรีย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5" name="Picture 2" descr="à¸à¸¥à¸à¸²à¸£à¸à¹à¸à¸«à¸²à¸£à¸¹à¸à¸ à¸²à¸à¸ªà¸³à¸«à¸£à¸±à¸ image of the kingdom of Israel and sama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0"/>
            <a:ext cx="4680519" cy="690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285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895" y="0"/>
            <a:ext cx="6543473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4365104"/>
            <a:ext cx="9144000" cy="24970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60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4000" b="1" dirty="0" smtClean="0">
                <a:latin typeface="CordiaUPC" pitchFamily="34" charset="-34"/>
                <a:cs typeface="CordiaUPC" pitchFamily="34" charset="-34"/>
              </a:rPr>
              <a:t>ประกาศกแห่งพระยุติธรรมและการพิพากษาของพระเจ้า</a:t>
            </a:r>
            <a:r>
              <a:rPr lang="en-US" sz="4400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en-US" sz="4400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4000" b="1" cap="small" dirty="0" smtClean="0">
                <a:latin typeface="CordiaUPC" pitchFamily="34" charset="-34"/>
                <a:cs typeface="CordiaUPC" pitchFamily="34" charset="-34"/>
              </a:rPr>
              <a:t>(ราว 763-750 ก.ค.ศ. / ก่อนเนรเทศที่บาบิโลน)</a:t>
            </a:r>
            <a:endParaRPr lang="th-TH" sz="4000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5186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à¸à¸¥à¸à¸²à¸£à¸à¹à¸à¸«à¸²à¸£à¸¹à¸à¸ à¸²à¸à¸ªà¸³à¸«à¸£à¸±à¸ image of the fall of Isra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7640"/>
            <a:ext cx="5789215" cy="68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796136" y="1484784"/>
            <a:ext cx="3240360" cy="3960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ชาวอิสราเอล</a:t>
            </a:r>
          </a:p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เสียชาติ</a:t>
            </a:r>
          </a:p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ล้มตาย</a:t>
            </a:r>
          </a:p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เป็นเชลย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481138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à¸à¸¥à¸à¸²à¸£à¸à¹à¸à¸«à¸²à¸£à¸¹à¸à¸ à¸²à¸à¸ªà¸³à¸«à¸£à¸±à¸ image of the fall of Isra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836712"/>
            <a:ext cx="9144001" cy="603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6033888" y="5921896"/>
            <a:ext cx="3096344" cy="93610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722-721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84366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08901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3999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à¸à¸¥à¸à¸²à¸£à¸à¹à¸à¸«à¸²à¸£à¸¹à¸à¸ à¸²à¸à¸ªà¸³à¸«à¸£à¸±à¸ image of the fall of Isra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" y="908720"/>
            <a:ext cx="9142821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ชาวอิสราเอลถูกกวาดต้อนไปเป็นเชลย</a:t>
            </a:r>
            <a:r>
              <a:rPr lang="th-TH" sz="4400" b="1" dirty="0" err="1" smtClean="0">
                <a:latin typeface="CordiaUPC" pitchFamily="34" charset="-34"/>
                <a:cs typeface="CordiaUPC" pitchFamily="34" charset="-34"/>
              </a:rPr>
              <a:t>ที่นีนะเวห์</a:t>
            </a:r>
            <a:endParaRPr lang="th-TH" sz="4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147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à¸à¸¥à¸à¸²à¸£à¸à¹à¸à¸«à¸²à¸£à¸¹à¸à¸ à¸²à¸à¸ªà¸³à¸«à¸£à¸±à¸ image of the fall of Israel to assy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27" y="7120"/>
            <a:ext cx="7545374" cy="500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à¸à¸¥à¸à¸²à¸£à¸à¹à¸à¸«à¸²à¸£à¸¹à¸à¸ à¸²à¸à¸ªà¸³à¸«à¸£à¸±à¸ image of the fall of Israel to assyr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0" y="3914683"/>
            <a:ext cx="4535689" cy="291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572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395536" y="1124744"/>
            <a:ext cx="8568952" cy="5544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1300 		- การอพยพ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1250 		- ยึดแผ่นดินคานาอันได้ 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1250-1020	- สมัยผู้วินิจฉัย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1020-1000 	- สมัยกษัตริย์ซา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อูล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+ องค์แรก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1000-961 	- สมัยกษัตริย์ดาวิด + สร้างกรุง			  	  เยรูซาเล็มเป็นเมืองหลวง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961-922 		- สมัยซา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โลมอน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+ สร้างวิหาร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922 		- แตกแยกเป็น 2 อาณาจักร</a:t>
            </a:r>
          </a:p>
        </p:txBody>
      </p:sp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ลำดับเหตุการณ์</a:t>
            </a:r>
          </a:p>
        </p:txBody>
      </p:sp>
    </p:spTree>
    <p:extLst>
      <p:ext uri="{BB962C8B-B14F-4D97-AF65-F5344CB8AC3E}">
        <p14:creationId xmlns:p14="http://schemas.microsoft.com/office/powerpoint/2010/main" val="37021336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395537" y="1124744"/>
            <a:ext cx="8640960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722-72	- อาณาจักรอิสราเอล-เหนือ ล่มสลาย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	      	  โดยกองทัพ</a:t>
            </a:r>
            <a:r>
              <a:rPr lang="th-TH" sz="4200" b="1" dirty="0" err="1" smtClean="0">
                <a:latin typeface="Cordia New" pitchFamily="34" charset="-34"/>
                <a:cs typeface="Cordia New" pitchFamily="34" charset="-34"/>
              </a:rPr>
              <a:t>ของอัส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ซีเรีย</a:t>
            </a:r>
          </a:p>
          <a:p>
            <a:pPr>
              <a:spcBef>
                <a:spcPts val="0"/>
              </a:spcBef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626-587	- ประกาศกเยรี</a:t>
            </a:r>
            <a:r>
              <a:rPr lang="th-TH" sz="4200" b="1" dirty="0" err="1" smtClean="0">
                <a:latin typeface="Cordia New" pitchFamily="34" charset="-34"/>
                <a:cs typeface="Cordia New" pitchFamily="34" charset="-34"/>
              </a:rPr>
              <a:t>มีย์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ประกาศในยู</a:t>
            </a:r>
            <a:r>
              <a:rPr lang="th-TH" sz="4200" b="1" dirty="0" err="1" smtClean="0">
                <a:latin typeface="Cordia New" pitchFamily="34" charset="-34"/>
                <a:cs typeface="Cordia New" pitchFamily="34" charset="-34"/>
              </a:rPr>
              <a:t>ดาห์</a:t>
            </a:r>
            <a:endParaRPr lang="th-TH" sz="42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597 	- บาบิโลนรุกรานยู</a:t>
            </a:r>
            <a:r>
              <a:rPr lang="th-TH" sz="4200" b="1" dirty="0" err="1" smtClean="0"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 + จับเป็นเชลย</a:t>
            </a:r>
          </a:p>
          <a:p>
            <a:pPr>
              <a:spcBef>
                <a:spcPts val="0"/>
              </a:spcBef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587</a:t>
            </a: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	- กรุงเยรูซาเล็มล่มสลาย โดยกองทัพ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2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	  บาบิโลน + จับเป็นเชลย</a:t>
            </a:r>
          </a:p>
          <a:p>
            <a:pPr>
              <a:spcBef>
                <a:spcPts val="0"/>
              </a:spcBef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538 	- ยุคเปอร์เซียมีอำนาจ - ให้ยู</a:t>
            </a:r>
            <a:r>
              <a:rPr lang="th-TH" sz="4200" b="1" dirty="0" err="1" smtClean="0"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กลับได้</a:t>
            </a:r>
          </a:p>
          <a:p>
            <a:pPr>
              <a:spcBef>
                <a:spcPts val="0"/>
              </a:spcBef>
            </a:pP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520 	- เริ่มสร้างวิหารใหม่</a:t>
            </a: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ลำดับเหตุการณ์-ต่อ</a:t>
            </a:r>
          </a:p>
        </p:txBody>
      </p:sp>
    </p:spTree>
    <p:extLst>
      <p:ext uri="{BB962C8B-B14F-4D97-AF65-F5344CB8AC3E}">
        <p14:creationId xmlns:p14="http://schemas.microsoft.com/office/powerpoint/2010/main" val="11317325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323528" y="1196752"/>
            <a:ext cx="8568952" cy="525658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5400" b="1" dirty="0" err="1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จึงเป็นบุคคลสำคัญ เพราะ...</a:t>
            </a: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=</a:t>
            </a:r>
            <a:endParaRPr lang="th-TH" sz="54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คำทำนายของอา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เป็นจริง</a:t>
            </a:r>
            <a:endParaRPr lang="th-TH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ถ้อยคำของอา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จึงถูกเก็บรวบรวม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รักษาไว้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อย่างดี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(คนแรกที่ถูกบันทึก)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การประกาศพระวาจาของอา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ยังเป็น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การเริ่มต้นของ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“ยุคใหม่”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คือ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ยุคที่พระเจ้าเข้ามาติดต่อสัมพันธ์กับอิสราเอล ผ่านทางประกาศก</a:t>
            </a: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36900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07504" y="1340768"/>
            <a:ext cx="4752528" cy="5400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จึงเป็นประกาศกคนแรก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ของพระเจ้าที่ประกาศเรื่อง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“เวลาแห่งการพิพากษาของพระ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เหนือชาติทั้งหลาย”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เหตุการณ์ก็เป็นจริง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ตามคำทำนายพยากรณ์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1026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077674"/>
            <a:ext cx="4258417" cy="566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745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060848"/>
            <a:ext cx="8352928" cy="460851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1.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สถานการณ์ในช่วงเวลานั้น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2.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ชีวิตส่วนตัวของอา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เป็นใคร? มาจากไหน?</a:t>
            </a:r>
            <a:endParaRPr lang="en-US" sz="4400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3.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ลักษณะของหนังสือ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ประกาศกอา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endParaRPr lang="en-US" sz="4400" dirty="0">
              <a:latin typeface="Cordia New" pitchFamily="34" charset="-34"/>
              <a:cs typeface="Cordia New" pitchFamily="34" charset="-34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4.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โครงสร้างของหนังสือ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ประกาศกอา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endParaRPr lang="en-US" sz="4400" dirty="0">
              <a:latin typeface="Cordia New" pitchFamily="34" charset="-34"/>
              <a:cs typeface="Cordia New" pitchFamily="34" charset="-34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5.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สาระสำคัญของหนังสือ</a:t>
            </a:r>
            <a:endParaRPr lang="en-US" sz="4400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6.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ข้อคิด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ที่ได้จากหนังสือประกาศกอา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endParaRPr lang="en-US" sz="4400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052736"/>
            <a:ext cx="9144000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เนื้อหาในการศึกษา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318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179388" y="2489845"/>
            <a:ext cx="8820150" cy="37474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C00000"/>
                </a:solidFill>
              </a:rPr>
              <a:t>ในศต.8 ก.ค.ศ.</a:t>
            </a:r>
            <a:r>
              <a:rPr lang="en-US" sz="4800" b="1" dirty="0" smtClean="0">
                <a:solidFill>
                  <a:srgbClr val="C00000"/>
                </a:solidFill>
              </a:rPr>
              <a:t> </a:t>
            </a:r>
            <a:r>
              <a:rPr lang="en-GB" sz="4800" b="1" dirty="0" smtClean="0">
                <a:solidFill>
                  <a:srgbClr val="C00000"/>
                </a:solidFill>
              </a:rPr>
              <a:t>= </a:t>
            </a:r>
            <a:r>
              <a:rPr lang="th-TH" sz="4800" b="1" dirty="0" smtClean="0">
                <a:solidFill>
                  <a:srgbClr val="C00000"/>
                </a:solidFill>
              </a:rPr>
              <a:t>ก่อนเนรเทศ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th-TH" sz="4800" b="1" dirty="0">
                <a:solidFill>
                  <a:srgbClr val="C00000"/>
                </a:solidFill>
              </a:rPr>
              <a:t>	</a:t>
            </a:r>
            <a:r>
              <a:rPr lang="th-TH" sz="4400" b="1" dirty="0" smtClean="0">
                <a:solidFill>
                  <a:srgbClr val="0070C0"/>
                </a:solidFill>
              </a:rPr>
              <a:t>อา</a:t>
            </a:r>
            <a:r>
              <a:rPr lang="th-TH" sz="4400" b="1" dirty="0" err="1" smtClean="0">
                <a:solidFill>
                  <a:srgbClr val="0070C0"/>
                </a:solidFill>
              </a:rPr>
              <a:t>โมส</a:t>
            </a:r>
            <a:r>
              <a:rPr lang="th-TH" sz="4400" b="1" dirty="0" smtClean="0">
                <a:solidFill>
                  <a:srgbClr val="0070C0"/>
                </a:solidFill>
              </a:rPr>
              <a:t> </a:t>
            </a:r>
            <a:r>
              <a:rPr lang="th-TH" sz="4400" b="1" dirty="0" smtClean="0"/>
              <a:t>- </a:t>
            </a:r>
            <a:r>
              <a:rPr lang="th-TH" sz="4400" b="1" dirty="0" err="1" smtClean="0"/>
              <a:t>โฮเช</a:t>
            </a:r>
            <a:r>
              <a:rPr lang="th-TH" sz="4400" b="1" dirty="0" smtClean="0"/>
              <a:t>ยา - อิส</a:t>
            </a:r>
            <a:r>
              <a:rPr lang="th-TH" sz="4400" b="1" dirty="0" err="1" smtClean="0"/>
              <a:t>ยาห์</a:t>
            </a:r>
            <a:r>
              <a:rPr lang="th-TH" sz="4400" b="1" dirty="0" smtClean="0"/>
              <a:t> - มี</a:t>
            </a:r>
            <a:r>
              <a:rPr lang="th-TH" sz="4400" b="1" dirty="0" err="1" smtClean="0"/>
              <a:t>คาห์</a:t>
            </a:r>
            <a:r>
              <a:rPr lang="th-TH" sz="4400" b="1" dirty="0" smtClean="0"/>
              <a:t> - โย</a:t>
            </a:r>
            <a:r>
              <a:rPr lang="th-TH" sz="4400" b="1" dirty="0" err="1" smtClean="0"/>
              <a:t>นาห์</a:t>
            </a:r>
            <a:endParaRPr lang="th-TH" sz="4400" b="1" dirty="0" smtClean="0"/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C00000"/>
                </a:solidFill>
              </a:rPr>
              <a:t>ในศต.7 ก.ค.ศ. </a:t>
            </a:r>
            <a:r>
              <a:rPr lang="en-GB" sz="4800" b="1" dirty="0" smtClean="0">
                <a:solidFill>
                  <a:srgbClr val="C00000"/>
                </a:solidFill>
              </a:rPr>
              <a:t>= </a:t>
            </a:r>
            <a:r>
              <a:rPr lang="th-TH" sz="4800" b="1" dirty="0" smtClean="0">
                <a:solidFill>
                  <a:srgbClr val="C00000"/>
                </a:solidFill>
              </a:rPr>
              <a:t>ก่อนเนรเทศ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th-TH" sz="4800" b="1" dirty="0">
                <a:solidFill>
                  <a:srgbClr val="C00000"/>
                </a:solidFill>
              </a:rPr>
              <a:t>	</a:t>
            </a:r>
            <a:r>
              <a:rPr lang="th-TH" sz="4400" b="1" dirty="0" err="1" smtClean="0"/>
              <a:t>เศ</a:t>
            </a:r>
            <a:r>
              <a:rPr lang="th-TH" sz="4400" b="1" dirty="0" smtClean="0"/>
              <a:t>ฟัน</a:t>
            </a:r>
            <a:r>
              <a:rPr lang="th-TH" sz="4400" b="1" dirty="0" err="1" smtClean="0"/>
              <a:t>ยาห์</a:t>
            </a:r>
            <a:r>
              <a:rPr lang="th-TH" sz="4400" b="1" dirty="0" smtClean="0"/>
              <a:t> - นาฮูม - ฮาบากุก - </a:t>
            </a:r>
            <a:r>
              <a:rPr lang="th-TH" sz="4400" b="1" dirty="0" err="1" smtClean="0"/>
              <a:t>เยเรมีย์</a:t>
            </a:r>
            <a:endParaRPr lang="th-TH" sz="4400" b="1" dirty="0" smtClean="0"/>
          </a:p>
          <a:p>
            <a:pPr>
              <a:defRPr/>
            </a:pPr>
            <a:endParaRPr lang="th-TH" dirty="0"/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-4762"/>
            <a:ext cx="9144000" cy="9759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268760"/>
            <a:ext cx="9144000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การแบ่งประกาศกเป็น 4 ยุค</a:t>
            </a:r>
          </a:p>
        </p:txBody>
      </p:sp>
    </p:spTree>
    <p:extLst>
      <p:ext uri="{BB962C8B-B14F-4D97-AF65-F5344CB8AC3E}">
        <p14:creationId xmlns:p14="http://schemas.microsoft.com/office/powerpoint/2010/main" val="2426652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420888"/>
            <a:ext cx="8712968" cy="3816424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1.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1 ชาติอิสราเอลแบ่งเป็น </a:t>
            </a:r>
            <a:r>
              <a:rPr lang="en-US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อาณาจักร</a:t>
            </a:r>
            <a:endParaRPr lang="en-US" sz="5400" b="1" dirty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เหตุการณ์เกิดขึ้น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หลังจาก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ที่กษัตริย์ซา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โลมอน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สิ้นพระชนม์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ในปี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931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ก.ค.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ศ.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กษัตริย์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เรโห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โบอัมปกครองต่อมา ถึงปี 922 ก.ค.ศ.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อิสราเอลก็แตกแยก แบ่ง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ออกเป็น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2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อาณาจักร</a:t>
            </a: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222630"/>
            <a:ext cx="9144000" cy="9822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1. สถานการณ์ในช่วงเวลานั้น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0203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5496" y="1268760"/>
            <a:ext cx="4752528" cy="52565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อาณาจักร</a:t>
            </a:r>
            <a:r>
              <a:rPr lang="th-TH" sz="5400" b="1" dirty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5400" b="1" dirty="0" err="1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=</a:t>
            </a:r>
            <a:endParaRPr lang="th-TH" sz="54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</a:pP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เผ่ายู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-เบน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จามิน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ยังคงซื่อสัตย์ต่อ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กษัตริย์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เรโห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โบ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อัม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เชื้อสายของซา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โลมอน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จึงรวมตัวกันเป็นอาณาจักรยู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ซึ่ง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ตั้งอยู่ทางใต้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4" name="Picture 6" descr="à¸à¸¥à¸à¸²à¸£à¸à¹à¸à¸«à¸²à¸£à¸¹à¸à¸ à¸²à¸à¸ªà¸³à¸«à¸£à¸±à¸ image of the kingdom of judah with two trib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893" y="988608"/>
            <a:ext cx="4470162" cy="586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432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" y="1124744"/>
            <a:ext cx="4788023" cy="5544616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en-GB" sz="52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52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อาณาจักรอิสราเอล</a:t>
            </a:r>
            <a:r>
              <a:rPr lang="en-GB" sz="52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=</a:t>
            </a:r>
            <a:endParaRPr lang="th-TH" sz="52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</a:pP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มี </a:t>
            </a: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10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เผ่า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ทางเหนือ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แยก ตัวไป</a:t>
            </a:r>
            <a:r>
              <a:rPr lang="th-TH" sz="4800" b="1" dirty="0">
                <a:latin typeface="Cordia New" pitchFamily="34" charset="-34"/>
                <a:cs typeface="Cordia New" pitchFamily="34" charset="-34"/>
              </a:rPr>
              <a:t>ตั้ง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เป็นอาณาจักรใหม่ ภายใต้การนำของ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กษัตริย์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เยโรโบอัม </a:t>
            </a:r>
            <a:r>
              <a:rPr lang="th-TH" sz="4800" b="1" dirty="0">
                <a:latin typeface="Cordia New" pitchFamily="34" charset="-34"/>
                <a:cs typeface="Cordia New" pitchFamily="34" charset="-34"/>
              </a:rPr>
              <a:t>ซึ่งเคย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เป็นทหารของกษัตริย์</a:t>
            </a:r>
            <a:r>
              <a:rPr lang="th-TH" sz="4800" b="1" dirty="0">
                <a:latin typeface="Cordia New" pitchFamily="34" charset="-34"/>
                <a:cs typeface="Cordia New" pitchFamily="34" charset="-34"/>
              </a:rPr>
              <a:t>ซา</a:t>
            </a:r>
            <a:r>
              <a:rPr lang="th-TH" sz="4800" b="1" dirty="0" err="1" smtClean="0">
                <a:latin typeface="Cordia New" pitchFamily="34" charset="-34"/>
                <a:cs typeface="Cordia New" pitchFamily="34" charset="-34"/>
              </a:rPr>
              <a:t>โลมอน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     มาก่อน (หนีไปอียิปต์)</a:t>
            </a: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7" name="Picture 6" descr="à¸à¸¥à¸à¸²à¸£à¸à¹à¸à¸«à¸²à¸£à¸¹à¸à¸ à¸²à¸à¸ªà¸³à¸«à¸£à¸±à¸ image of the kingdom of judah with two trib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988608"/>
            <a:ext cx="4402039" cy="586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077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à¸à¸¥à¸à¸²à¸£à¸à¹à¸à¸«à¸²à¸£à¸¹à¸à¸ à¸²à¸à¸ªà¸³à¸«à¸£à¸±à¸ image of the kingdom of judah with two trib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5112568" cy="686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5508104" y="72008"/>
            <a:ext cx="3528392" cy="6669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อาณาจักรเหนืออิสราเอล</a:t>
            </a:r>
          </a:p>
          <a:p>
            <a:pPr algn="ctr"/>
            <a:r>
              <a:rPr lang="th-TH" sz="5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th-TH" sz="5400" b="1" dirty="0" err="1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สะมาเรีย</a:t>
            </a:r>
            <a:r>
              <a:rPr lang="th-TH" sz="5400" b="1" dirty="0" smtClean="0">
                <a:solidFill>
                  <a:srgbClr val="0070C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  <a:p>
            <a:pPr algn="ctr"/>
            <a:r>
              <a:rPr lang="th-TH" sz="5400" b="1" dirty="0" smtClean="0">
                <a:solidFill>
                  <a:srgbClr val="00B050"/>
                </a:solidFill>
                <a:latin typeface="CordiaUPC" pitchFamily="34" charset="-34"/>
                <a:cs typeface="CordiaUPC" pitchFamily="34" charset="-34"/>
              </a:rPr>
              <a:t>+ + + + + + + +</a:t>
            </a:r>
          </a:p>
          <a:p>
            <a:pPr algn="ctr"/>
            <a:r>
              <a:rPr lang="th-TH" sz="5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อาณาจักรใต้</a:t>
            </a:r>
          </a:p>
          <a:p>
            <a:pPr algn="ctr"/>
            <a:r>
              <a:rPr lang="th-TH" sz="5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ยู</a:t>
            </a:r>
            <a:r>
              <a:rPr lang="th-TH" sz="54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ดาห์</a:t>
            </a:r>
            <a:endParaRPr lang="th-TH" sz="5400" b="1" dirty="0" smtClean="0">
              <a:solidFill>
                <a:srgbClr val="C00000"/>
              </a:solidFill>
              <a:latin typeface="CordiaUPC" pitchFamily="34" charset="-34"/>
              <a:cs typeface="CordiaUPC" pitchFamily="34" charset="-34"/>
            </a:endParaRPr>
          </a:p>
          <a:p>
            <a:pPr algn="ctr"/>
            <a:r>
              <a:rPr lang="th-TH" sz="5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(เยรูซาเล็ม)</a:t>
            </a:r>
          </a:p>
        </p:txBody>
      </p:sp>
    </p:spTree>
    <p:extLst>
      <p:ext uri="{BB962C8B-B14F-4D97-AF65-F5344CB8AC3E}">
        <p14:creationId xmlns:p14="http://schemas.microsoft.com/office/powerpoint/2010/main" val="28179271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4986259" y="1144512"/>
            <a:ext cx="4050237" cy="559685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th-TH" sz="5000" b="1" dirty="0" smtClean="0">
                <a:latin typeface="Cordia New" pitchFamily="34" charset="-34"/>
                <a:cs typeface="Cordia New" pitchFamily="34" charset="-34"/>
              </a:rPr>
              <a:t>ทั้งสอง </a:t>
            </a:r>
            <a:r>
              <a:rPr lang="th-TH" sz="5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เป็นอาณาจักรเล็กๆ</a:t>
            </a:r>
          </a:p>
          <a:p>
            <a:pPr>
              <a:spcBef>
                <a:spcPts val="600"/>
              </a:spcBef>
            </a:pPr>
            <a:r>
              <a:rPr lang="th-TH" sz="50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ไม่ค่อยมีอิทธิพล</a:t>
            </a:r>
            <a:r>
              <a:rPr lang="th-TH" sz="5000" b="1" dirty="0">
                <a:latin typeface="Cordia New" pitchFamily="34" charset="-34"/>
                <a:cs typeface="Cordia New" pitchFamily="34" charset="-34"/>
              </a:rPr>
              <a:t>ทางทหารมาก</a:t>
            </a:r>
            <a:r>
              <a:rPr lang="th-TH" sz="5000" b="1" dirty="0" smtClean="0">
                <a:latin typeface="Cordia New" pitchFamily="34" charset="-34"/>
                <a:cs typeface="Cordia New" pitchFamily="34" charset="-34"/>
              </a:rPr>
              <a:t>นัก</a:t>
            </a:r>
            <a:endParaRPr lang="th-TH" sz="50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600"/>
              </a:spcBef>
            </a:pPr>
            <a:r>
              <a:rPr lang="th-TH" sz="5000" b="1" dirty="0" smtClean="0">
                <a:latin typeface="Cordia New" pitchFamily="34" charset="-34"/>
                <a:cs typeface="Cordia New" pitchFamily="34" charset="-34"/>
              </a:rPr>
              <a:t>ประชาชนส่วนใหญ่</a:t>
            </a:r>
            <a:r>
              <a:rPr lang="th-TH" sz="5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เป็นเกษตรกร</a:t>
            </a:r>
            <a:r>
              <a:rPr lang="th-TH" sz="5000" b="1" dirty="0" smtClean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5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พ่อค้า</a:t>
            </a:r>
            <a:endParaRPr lang="th-TH" sz="5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" name="Picture 4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2736"/>
            <a:ext cx="498625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0570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44008" y="1170128"/>
            <a:ext cx="4392488" cy="542722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922-722 ก.ค.ศ.(200 ปี)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10 เผ่า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20 กษัตริย์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ไม่มีกษัตริย์ใดดีเลย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ถูกทำลายปี 722 ก.ค.ศ. </a:t>
            </a:r>
            <a:r>
              <a:rPr lang="th-TH" sz="4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โดยอัส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ซีเรีย</a:t>
            </a:r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107504" y="1170129"/>
            <a:ext cx="4392488" cy="54272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th-TH" sz="65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65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endParaRPr lang="th-TH" sz="65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12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922-587 ก.ค.ศ. (335 ปี)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 เผ่า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19 กษัตริย์ / บางองค์ดี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ถูกทำลายครั้งแรกปี 606 โดยบาบิโลน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พระวิหารถูกทำลายปี 587 ก.ค.ศ.</a:t>
            </a:r>
          </a:p>
        </p:txBody>
      </p:sp>
    </p:spTree>
    <p:extLst>
      <p:ext uri="{BB962C8B-B14F-4D97-AF65-F5344CB8AC3E}">
        <p14:creationId xmlns:p14="http://schemas.microsoft.com/office/powerpoint/2010/main" val="40236548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019968"/>
            <a:ext cx="8712968" cy="5838031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แม้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จะแยกออกเป็น </a:t>
            </a:r>
            <a:r>
              <a:rPr lang="en-US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อาณาจักร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ไม่ขึ้นต่อกัน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แล้ว </a:t>
            </a:r>
            <a:r>
              <a:rPr lang="en-GB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แต่ยังมี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ความสัมพันธ์ที่ใกล้ชิด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กัน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มาก</a:t>
            </a:r>
          </a:p>
          <a:p>
            <a:pPr>
              <a:spcBef>
                <a:spcPts val="0"/>
              </a:spcBef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เพราะประชาชน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ทั้งสองยังคง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พูดภาษา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เดียวกัน</a:t>
            </a:r>
            <a:endParaRPr lang="th-TH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เคารพ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ให้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เกียรติ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บรรพ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บุรุษ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เดียวกัน</a:t>
            </a:r>
          </a:p>
          <a:p>
            <a:pPr>
              <a:spcBef>
                <a:spcPts val="0"/>
              </a:spcBef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มี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ขนบธรรมเนียมและประเพณี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ที่เหมือนๆ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กัน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ยังคง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สามารถเดินทางไปมาหาสู่กันได้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อย่าง	สะดวก (ประชาชน)</a:t>
            </a: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6690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484784"/>
            <a:ext cx="8208912" cy="460851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แต่สิ่งที่ทำให้เกิดความยากลำบาก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ขมขื่น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ใจและที่สุด ค่อยๆ เหินห่างกัน มาจากเหตุ 2 ประการ</a:t>
            </a:r>
            <a:endParaRPr lang="en-GB" sz="6000" b="1" dirty="0" smtClean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=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	พวก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เขามี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รูปแบบการนมัสการ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ที่แตกต่าง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กัน</a:t>
            </a:r>
            <a:endParaRPr lang="en-GB" sz="4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=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พวกเขามี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นโยบายทางการเมือง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ที่ต่างกัน</a:t>
            </a:r>
          </a:p>
        </p:txBody>
      </p:sp>
    </p:spTree>
    <p:extLst>
      <p:ext uri="{BB962C8B-B14F-4D97-AF65-F5344CB8AC3E}">
        <p14:creationId xmlns:p14="http://schemas.microsoft.com/office/powerpoint/2010/main" val="26063063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489654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รูปแบบการนมัสการที่ต่างกัน คือ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ชาว</a:t>
            </a:r>
            <a:r>
              <a:rPr lang="th-TH" sz="60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60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endParaRPr lang="th-TH" sz="60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   =</a:t>
            </a:r>
            <a:r>
              <a:rPr lang="en-GB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เมือง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หลวง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ของเขา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คือ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กรุงเยรูซาเล็ม”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ซึ่ง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ยัง	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สถานที่ตั้งของพระ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วิหารเยรูซาเล็ม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   =	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เยรูซาเล็ม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จึง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เป็นสถานที่หลักในการ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ถวาย	นมัสการ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เจ้า</a:t>
            </a: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72523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232470" y="1043211"/>
            <a:ext cx="8712968" cy="5760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แต่สำหรับชาวอิสราเอล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 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en-GB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เมืองหลวงของเขาคือ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“กรุง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สะมาเรีย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”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  =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แต่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พวกเขาไปถวายนมัสการพระเจ้าที่พระ	วิหารที่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เบธเอล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กิล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กาล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ซึ่งพวกเขามองว่ามี	ความสำคัญมากกว่าพระวิหารที่กรุงเยรูซาเล็ม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บนพระแท่นบูชา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เยโรโบอัมยังได้ตั้งรูปเคารพ	ไว้ด้วย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ซึ่งแตกต่างจากชาวยู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ที่ไม่มีรูป	เคารพในพระวิหาร</a:t>
            </a: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25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-4762"/>
            <a:ext cx="9144000" cy="9759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467544" y="2492896"/>
            <a:ext cx="8459986" cy="37444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C00000"/>
                </a:solidFill>
              </a:rPr>
              <a:t>ศต.6 ก.ค.ศ. </a:t>
            </a:r>
            <a:r>
              <a:rPr lang="en-GB" sz="4800" b="1" dirty="0" smtClean="0">
                <a:solidFill>
                  <a:srgbClr val="C00000"/>
                </a:solidFill>
              </a:rPr>
              <a:t>= </a:t>
            </a:r>
            <a:r>
              <a:rPr lang="th-TH" sz="4800" b="1" dirty="0" smtClean="0">
                <a:solidFill>
                  <a:srgbClr val="C00000"/>
                </a:solidFill>
              </a:rPr>
              <a:t>ระหว่างเนรเทศ (587-539)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th-TH" sz="4800" b="1" dirty="0">
                <a:solidFill>
                  <a:srgbClr val="C00000"/>
                </a:solidFill>
              </a:rPr>
              <a:t>	</a:t>
            </a:r>
            <a:r>
              <a:rPr lang="th-TH" sz="4400" b="1" dirty="0" smtClean="0"/>
              <a:t>เอเส</a:t>
            </a:r>
            <a:r>
              <a:rPr lang="th-TH" sz="4400" b="1" dirty="0" err="1" smtClean="0"/>
              <a:t>เคียล</a:t>
            </a:r>
            <a:r>
              <a:rPr lang="th-TH" sz="4400" b="1" dirty="0" smtClean="0"/>
              <a:t> - โอบา</a:t>
            </a:r>
            <a:r>
              <a:rPr lang="th-TH" sz="4400" b="1" dirty="0" err="1" smtClean="0"/>
              <a:t>ดีย์</a:t>
            </a:r>
            <a:r>
              <a:rPr lang="th-TH" sz="4400" b="1" dirty="0" smtClean="0"/>
              <a:t> - </a:t>
            </a:r>
            <a:r>
              <a:rPr lang="th-TH" sz="4400" b="1" dirty="0" err="1" smtClean="0"/>
              <a:t>ดาเนียล</a:t>
            </a:r>
            <a:endParaRPr lang="th-TH" sz="4400" b="1" dirty="0" smtClean="0"/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C00000"/>
                </a:solidFill>
              </a:rPr>
              <a:t>ศต.5 ก.ค.ศ. </a:t>
            </a:r>
            <a:r>
              <a:rPr lang="en-GB" sz="4800" b="1" dirty="0" smtClean="0">
                <a:solidFill>
                  <a:srgbClr val="C00000"/>
                </a:solidFill>
              </a:rPr>
              <a:t>= </a:t>
            </a:r>
            <a:r>
              <a:rPr lang="th-TH" sz="4800" b="1" dirty="0" smtClean="0">
                <a:solidFill>
                  <a:srgbClr val="C00000"/>
                </a:solidFill>
              </a:rPr>
              <a:t>หลังเนรเทศ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th-TH" sz="4800" b="1" dirty="0">
                <a:solidFill>
                  <a:srgbClr val="C00000"/>
                </a:solidFill>
              </a:rPr>
              <a:t>	</a:t>
            </a:r>
            <a:r>
              <a:rPr lang="th-TH" sz="4400" b="1" dirty="0" err="1" smtClean="0"/>
              <a:t>ฮักกัย</a:t>
            </a:r>
            <a:r>
              <a:rPr lang="th-TH" sz="4400" b="1" dirty="0" smtClean="0"/>
              <a:t> - </a:t>
            </a:r>
            <a:r>
              <a:rPr lang="th-TH" sz="4400" b="1" dirty="0" err="1" smtClean="0"/>
              <a:t>เศ</a:t>
            </a:r>
            <a:r>
              <a:rPr lang="th-TH" sz="4400" b="1" dirty="0" smtClean="0"/>
              <a:t>คาริ</a:t>
            </a:r>
            <a:r>
              <a:rPr lang="th-TH" sz="4400" b="1" dirty="0" err="1" smtClean="0"/>
              <a:t>ยาห์</a:t>
            </a:r>
            <a:r>
              <a:rPr lang="th-TH" sz="4400" b="1" dirty="0" smtClean="0"/>
              <a:t> - โย</a:t>
            </a:r>
            <a:r>
              <a:rPr lang="th-TH" sz="4400" b="1" dirty="0" err="1" smtClean="0"/>
              <a:t>เอล</a:t>
            </a:r>
            <a:r>
              <a:rPr lang="th-TH" sz="4400" b="1" dirty="0" smtClean="0"/>
              <a:t> - มา</a:t>
            </a:r>
            <a:r>
              <a:rPr lang="th-TH" sz="4400" b="1" dirty="0" err="1" smtClean="0"/>
              <a:t>ลาคี</a:t>
            </a:r>
            <a:endParaRPr lang="th-TH" sz="4400" b="1" dirty="0" smtClean="0"/>
          </a:p>
          <a:p>
            <a:pPr>
              <a:defRPr/>
            </a:pPr>
            <a:endParaRPr lang="th-TH" b="1" dirty="0" smtClean="0"/>
          </a:p>
          <a:p>
            <a:pPr>
              <a:defRPr/>
            </a:pPr>
            <a:endParaRPr lang="th-TH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268760"/>
            <a:ext cx="9144000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การแบ่งประกาศกเป็น 4 ยุค</a:t>
            </a:r>
          </a:p>
        </p:txBody>
      </p:sp>
    </p:spTree>
    <p:extLst>
      <p:ext uri="{BB962C8B-B14F-4D97-AF65-F5344CB8AC3E}">
        <p14:creationId xmlns:p14="http://schemas.microsoft.com/office/powerpoint/2010/main" val="41696118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496" y="1340768"/>
            <a:ext cx="4536504" cy="51845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นโยบายการเมืองที่ต่าง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กัน 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คือ</a:t>
            </a:r>
            <a:endParaRPr lang="th-TH" sz="6000" dirty="0" smtClean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th-TH" sz="60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มุ่ง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ความสนใจไปทาง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ทิศเหนือ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และแสวงหา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พันธมิตร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จากชนชาติที่อยู่แถว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นั้น</a:t>
            </a:r>
          </a:p>
        </p:txBody>
      </p:sp>
      <p:pic>
        <p:nvPicPr>
          <p:cNvPr id="11266" name="Picture 2" descr="à¸à¸¥à¸à¸²à¸£à¸à¹à¸à¸«à¸²à¸£à¸¹à¸à¸ à¸²à¸à¸ªà¸³à¸«à¸£à¸±à¸ image of the kingdom of judah with two trib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823" y="749846"/>
            <a:ext cx="4390923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7998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07504" y="1340768"/>
            <a:ext cx="4536504" cy="504056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นโยบายการเมืองต่างกัน คือ</a:t>
            </a:r>
          </a:p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60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ก็มุ่งความสนใจไปทาง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ทิศใต้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และหวังจะเป็น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พันธมิตรกับอียิปต์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ที่อยู่ติดกัน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4" name="Picture 2" descr="à¸à¸¥à¸à¸²à¸£à¸à¹à¸à¸«à¸²à¸£à¸¹à¸à¸ à¸²à¸à¸ªà¸³à¸«à¸£à¸±à¸ image of the kingdom of judah with two trib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40321"/>
            <a:ext cx="4390923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7053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95536" y="1196752"/>
            <a:ext cx="8352928" cy="511256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1.2 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ภายในอาณาจักรอิสราเอลเอง</a:t>
            </a:r>
          </a:p>
          <a:p>
            <a:pPr>
              <a:spcBef>
                <a:spcPts val="0"/>
              </a:spcBef>
            </a:pP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ประกาศกอา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ประกาศพระวาจาตรงกับสมัยปกครองของ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กษัติรย์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เยโรโบอัม ที่ </a:t>
            </a:r>
            <a:r>
              <a:rPr lang="en-US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(พระโอรสของกษัตริย์โย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อาช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 ครองราชย์ระหว่างปี 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786-746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ก.ค.ศ.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(นักวิชาการบางท่านว่า 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783-743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ก.ค.ศ.)</a:t>
            </a:r>
          </a:p>
        </p:txBody>
      </p:sp>
    </p:spTree>
    <p:extLst>
      <p:ext uri="{BB962C8B-B14F-4D97-AF65-F5344CB8AC3E}">
        <p14:creationId xmlns:p14="http://schemas.microsoft.com/office/powerpoint/2010/main" val="11394020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7056784" cy="661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วงรี 4"/>
          <p:cNvSpPr/>
          <p:nvPr/>
        </p:nvSpPr>
        <p:spPr>
          <a:xfrm>
            <a:off x="881547" y="4438949"/>
            <a:ext cx="360040" cy="27690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4522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79512" y="1268760"/>
            <a:ext cx="8712968" cy="5184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เรายังมีข้อมูลเพิ่มเติมจากหนังสือพงศ์กษัตริย์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	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พูดถึงกษัตริย์เยโรโบอัม ที่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2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ว่าอยู่ในกลุ่ม	กษัตริย์ที่ไม่ดี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เพราะนำประชาชนไปทำบาป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 =	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“พระองค์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ทรง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กระทำ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ความ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ชั่ว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เฉพาะ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พักตร์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	พระ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err="1" smtClean="0"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err="1" smtClean="0">
                <a:latin typeface="Cordia New" pitchFamily="34" charset="-34"/>
                <a:cs typeface="Cordia New" pitchFamily="34" charset="-34"/>
              </a:rPr>
              <a:t>เวห์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 ไม่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ทรง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เลิก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ทำ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บาป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ต่างๆ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 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	กษัตริย์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เย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โร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โบ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อัม</a:t>
            </a:r>
            <a:r>
              <a:rPr lang="x-none" sz="44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ทรง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นำ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ให้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ทำ</a:t>
            </a:r>
            <a:r>
              <a:rPr lang="x-none" sz="44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4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ด้วย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” </a:t>
            </a:r>
            <a:r>
              <a:rPr lang="th-TH" sz="44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(</a:t>
            </a:r>
            <a:r>
              <a:rPr lang="en-US" sz="44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2 </a:t>
            </a:r>
            <a:r>
              <a:rPr lang="th-TH" sz="4400" b="1" dirty="0" err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พกษ</a:t>
            </a:r>
            <a:r>
              <a:rPr lang="th-TH" sz="44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14:24</a:t>
            </a:r>
            <a:r>
              <a:rPr lang="th-TH" sz="44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755289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" y="0"/>
            <a:ext cx="91499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วงรี 4"/>
          <p:cNvSpPr/>
          <p:nvPr/>
        </p:nvSpPr>
        <p:spPr>
          <a:xfrm>
            <a:off x="6942931" y="3297839"/>
            <a:ext cx="266328" cy="20517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54561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467544" y="1484784"/>
            <a:ext cx="8424936" cy="4608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GB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แต่อย่างไรก็ตาม </a:t>
            </a:r>
            <a:r>
              <a:rPr lang="en-GB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60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ก็ทรงช่วยเหลืออิสราเอล 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ผ่านทางพระหัตถ์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ของเยโรโบอัมที่ </a:t>
            </a: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นี้ด้วย </a:t>
            </a:r>
          </a:p>
          <a:p>
            <a:pPr>
              <a:spcBef>
                <a:spcPts val="0"/>
              </a:spcBef>
            </a:pP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โดยในสมัยนี้ 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อาณาจักรอิสราเอลก็ถือว่าเจริญรุ่งเรืองและมีสันติสุขถึงขั้นสูงสุด</a:t>
            </a:r>
            <a:r>
              <a:rPr lang="th-TH" sz="48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 กล่าวคือ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...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2167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467544" y="1556792"/>
            <a:ext cx="8280920" cy="424847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ในด้านการเมือง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เยโรโบอัมที่ 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เป็นนักปกครองที่เข้มแข็ง ประชาชนจึงรู้สึกปลอดภัย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อาณาจักรอิสราเอลสามารถ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แผ่ขยายเขตแดน ของตน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ออกไปทางทิศตะวันออกเฉียงเหนือ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752487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ด้านสถานการณ์</a:t>
            </a:r>
            <a:r>
              <a:rPr lang="th-TH" sz="5400" b="1" dirty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ระหว่าง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ประเทศ</a:t>
            </a:r>
          </a:p>
          <a:p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ช่วงปี 800-750 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อัส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ซีเรียไม่มีอำนาจเข้มแข็งพอ</a:t>
            </a:r>
          </a:p>
          <a:p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ประเทศ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ทางด้าน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เหนือ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ของอัส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ซีเรียจึง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เริ่มแข็งข้อ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และสะสมกำลังเพื่อก่อการ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กบฏ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ต่ออัส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ซีเรีย</a:t>
            </a:r>
          </a:p>
          <a:p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อัส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ซีเรียจึงส่งกองทัพจำนวนมาก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ไปสู้รบ</a:t>
            </a:r>
          </a:p>
          <a:p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อาณาจักร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อิสราเอลที่อยู่ทางใต้จึงค่อย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ข้างจะ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อยู่อย่างสงบสุขและ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ปลอดภัย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1667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93576" y="1484784"/>
            <a:ext cx="8210872" cy="44644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แต่ความ</a:t>
            </a:r>
            <a:r>
              <a:rPr lang="th-TH" sz="5400" b="1" dirty="0">
                <a:latin typeface="Cordia New" pitchFamily="34" charset="-34"/>
                <a:cs typeface="Cordia New" pitchFamily="34" charset="-34"/>
              </a:rPr>
              <a:t>สงบสุขและ</a:t>
            </a:r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ปลอดภัยของอาณาจักรอิสราเอลก็จบ</a:t>
            </a:r>
            <a:r>
              <a:rPr lang="th-TH" sz="5400" b="1" dirty="0">
                <a:latin typeface="Cordia New" pitchFamily="34" charset="-34"/>
                <a:cs typeface="Cordia New" pitchFamily="34" charset="-34"/>
              </a:rPr>
              <a:t>สิ้น</a:t>
            </a:r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ลงใน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ปี 745 ก่อน ค.ศ. </a:t>
            </a:r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เมื่อ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พระเจ้า 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ตีกลัท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ปีเลเซอร์ ที่ </a:t>
            </a:r>
            <a:r>
              <a:rPr lang="en-US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3 </a:t>
            </a:r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ขึ้นเป็นกษัตริย์</a:t>
            </a:r>
            <a:r>
              <a:rPr lang="th-TH" sz="5400" b="1" dirty="0" err="1" smtClean="0">
                <a:latin typeface="Cordia New" pitchFamily="34" charset="-34"/>
                <a:cs typeface="Cordia New" pitchFamily="34" charset="-34"/>
              </a:rPr>
              <a:t>ของอัส</a:t>
            </a:r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ซีเรีย</a:t>
            </a:r>
          </a:p>
          <a:p>
            <a:pPr marL="0" indent="0">
              <a:buNone/>
            </a:pPr>
            <a:r>
              <a:rPr lang="th-TH" sz="5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 (นี่เป็นไปตามคำทำนายของอา</a:t>
            </a:r>
            <a:r>
              <a:rPr lang="th-TH" sz="5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en-US" sz="5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41080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à¸à¸¥à¸à¸²à¸£à¸à¹à¸à¸«à¸²à¸£à¸¹à¸à¸ à¸²à¸à¸ªà¸³à¸«à¸£à¸±à¸ image of the fall of israel and Jud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8" y="971202"/>
            <a:ext cx="9119913" cy="588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-4762"/>
            <a:ext cx="9144000" cy="9759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9293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268760"/>
            <a:ext cx="8676456" cy="525658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ข้อมูลเพิ่มเติมเรื่อง</a:t>
            </a:r>
            <a:r>
              <a:rPr lang="th-TH" sz="60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ชาวอัส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ซีเรีย </a:t>
            </a:r>
            <a:r>
              <a:rPr lang="en-GB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60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สมัย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มี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อำนาจ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เป็นชาติที่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ก้าวร้าว/ดุร้าย/ป่าเถื่อน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/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ชอบ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การรุกรานฆ่า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ฟันและน่า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เกรงขามมาก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ที่สุด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เป็นมหาอำนาจตั้งแต่ใน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ศตวรรษที่ 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9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ก.ค.ศ.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และเข้า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ครอบครองดินแดนทั้งหมด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ระหว่างชายฝั่งทะเล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เมดิเตอร์เร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เนียนทางตอนเหนือของปาเลสไตน์และลุ่มแม่น้ำไทกรีสใน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เมืองนีนะเวห์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072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à¸à¸¥à¸à¸²à¸£à¸à¹à¸à¸«à¸²à¸£à¸¹à¸à¸ à¸²à¸à¸ªà¸³à¸«à¸£à¸±à¸ image of assyrians kingdoms in 9 Centu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4366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95536" y="1340768"/>
            <a:ext cx="8424936" cy="525658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ในปี </a:t>
            </a:r>
            <a:r>
              <a:rPr lang="en-US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841 </a:t>
            </a:r>
            <a:r>
              <a:rPr lang="th-TH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ก.ค.ศ.</a:t>
            </a:r>
          </a:p>
          <a:p>
            <a:pPr>
              <a:spcBef>
                <a:spcPts val="0"/>
              </a:spcBef>
            </a:pP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ชาล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มาเนสเซอร์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ที่ </a:t>
            </a: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3 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กษัตริย์</a:t>
            </a:r>
            <a:r>
              <a:rPr lang="th-TH" sz="4800" b="1" dirty="0" err="1" smtClean="0">
                <a:latin typeface="Cordia New" pitchFamily="34" charset="-34"/>
                <a:cs typeface="Cordia New" pitchFamily="34" charset="-34"/>
              </a:rPr>
              <a:t>แห่งอัส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ซีเรียได้บุกยึดซีเรีย</a:t>
            </a:r>
          </a:p>
          <a:p>
            <a:pPr>
              <a:spcBef>
                <a:spcPts val="0"/>
              </a:spcBef>
            </a:pP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จากนั้น ลงมาทางใต้ถึงอิสราเอลและ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บังคับให้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เยฮู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กษัตริย์ของอาณาจักรอิสราเอล (</a:t>
            </a: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841-814 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ก.ค.ศ.) ในเวลานั้น จ่ายเงินเป็นบรรณาการจำนวนมาก</a:t>
            </a:r>
            <a:endParaRPr lang="th-TH" sz="48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801644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" y="0"/>
            <a:ext cx="91499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วงรี 3"/>
          <p:cNvSpPr/>
          <p:nvPr/>
        </p:nvSpPr>
        <p:spPr>
          <a:xfrm>
            <a:off x="6961981" y="2464321"/>
            <a:ext cx="266328" cy="20517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วงรี 4"/>
          <p:cNvSpPr/>
          <p:nvPr/>
        </p:nvSpPr>
        <p:spPr>
          <a:xfrm>
            <a:off x="6942931" y="3297839"/>
            <a:ext cx="266328" cy="20517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60593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à¸à¸¥à¸à¸²à¸£à¸à¹à¸à¸«à¸²à¸£à¸¹à¸à¸ à¸²à¸à¸ªà¸³à¸«à¸£à¸±à¸ image of assyrian empire in time of shalmane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873"/>
            <a:ext cx="7546274" cy="565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5993904"/>
            <a:ext cx="9144000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err="1" smtClean="0">
                <a:latin typeface="CordiaUPC" pitchFamily="34" charset="-34"/>
                <a:cs typeface="CordiaUPC" pitchFamily="34" charset="-34"/>
              </a:rPr>
              <a:t>อัส</a:t>
            </a:r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ซีเรีย แผ่ขยายอำนาจลงมาถึงอิสราเอล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11051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61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1.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3 ปัญหาใหญ่สุดอิสราเอลตอนนั้น คือ ความ </a:t>
            </a:r>
            <a:r>
              <a:rPr lang="th-TH" sz="48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อยุติธรรม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และปฏิบัติศาสนกิจแต่เพียงภายนอก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ด้วยบ้านเมืองสงบ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ชาวอิสราเอล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ในสมัยของประกาศกอา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จึง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มีป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ระชาชนที่ร่ำรวยอาศัยอยู่เป็นจำนวนมาก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โดยเฉพาะอย่างยิ่งใน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        </a:t>
            </a: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60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กรุง</a:t>
            </a:r>
            <a:r>
              <a:rPr lang="th-TH" sz="60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สะมาเรีย</a:t>
            </a:r>
            <a:r>
              <a:rPr lang="th-TH" sz="60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”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ซึ่ง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เป็นเมือง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หลวง 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แต่ก็มี 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คนยากจน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อาศัยอยู่มากด้วย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9971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412776"/>
            <a:ext cx="8352928" cy="49685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ปัญหา</a:t>
            </a:r>
            <a:r>
              <a:rPr lang="th-TH" sz="5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ความอ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ยุติธรรม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เกิดขึ้น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ทั่วไป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ในอิสราเอล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เหตุ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เกิดจาก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การเอารัดเอา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เปรียบ และการ	กด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ขี่จากคน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ร่ำรวย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เช่น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-	เรื่อง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การเช่า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ที่ดิน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-	การ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เพาะปลูก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และการเกษตร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-	การค้า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ขาย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ต่างๆ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491279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196752"/>
            <a:ext cx="8712968" cy="52565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อิสราเอลในช่วงนี้ แม้จะมีความเจริญรุ่งเรืองแต่ก็เป็นแค่ทางด้านวัตถุ ส่วนจิตใจและศีลธรรมตกต่ำอย่างมาก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คนร่ำรวยหาทางร่ำรวยมากขึ้นด้วยวิธีการที่ไม่	สุจริต ฉ้อโกง และเสวยสุขบนกองทุกข์ของคน	ยากจน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“ข่มเหงคนยากจนและกดขี่คนขัดสน”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	(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4:1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 ทั้งในด้านกฎหมายและเศรษฐกิจ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828029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1196752"/>
            <a:ext cx="8856984" cy="532859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x-none" sz="4200" b="1" i="1" smtClean="0"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200" b="1" i="1" dirty="0" smtClean="0">
                <a:latin typeface="Cordia New" pitchFamily="34" charset="-34"/>
                <a:cs typeface="Cordia New" pitchFamily="34" charset="-34"/>
              </a:rPr>
              <a:t>พวก</a:t>
            </a:r>
            <a:r>
              <a:rPr lang="x-none" sz="4200" b="1" i="1" smtClean="0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เขา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ได้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ขาย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ผู้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ชอบ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ธรรม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เพื่อ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เงิน ขาย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คน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ขัดสน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เพื่อ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รองเท้าแตะคู่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เดียว เขา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ทั้ง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หลาย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ได้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เหยียบย่ำศีรษะของ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คน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ยากจน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ลง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ไป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ใน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ฝุ่น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ของ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แผ่น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ดิน ทำ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ให้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หนทาง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ของ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ผู้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ต่ำต้อย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ต้อง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หันเห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ไป บุตร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บิดา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เข้า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หา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หญิงสาว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คน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เดียวกัน เป็น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การ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ลบหลู่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นาม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ศักดิ์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สิทธิ์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ของ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เรา เขา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ใช้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เสื้อผ้า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ยึด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ประกัน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มา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ปู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นอน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อยู่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ข้าง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แท่น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บูชา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ทุก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แท่น เขา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ดื่ม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เหล้าองุ่น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ค่า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ปรับ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จาก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ประชาชน ใน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บ้าน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เจ้า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ของ</a:t>
            </a:r>
            <a:r>
              <a:rPr lang="x-none" sz="4200" b="1" i="1"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200" b="1" i="1" dirty="0">
                <a:latin typeface="Cordia New" pitchFamily="34" charset="-34"/>
                <a:cs typeface="Cordia New" pitchFamily="34" charset="-34"/>
              </a:rPr>
              <a:t>ตน” 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4200" b="1" dirty="0" err="1" smtClean="0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200" b="1" dirty="0" smtClean="0">
                <a:latin typeface="Cordia New" pitchFamily="34" charset="-34"/>
                <a:cs typeface="Cordia New" pitchFamily="34" charset="-34"/>
              </a:rPr>
              <a:t>2:6-8</a:t>
            </a:r>
            <a:r>
              <a:rPr lang="th-TH" sz="42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th-TH" sz="42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9003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1234852"/>
            <a:ext cx="8892480" cy="51125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ปัญหาการ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ปฏิบัติศาสนกิจต่อ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พระเจ้า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=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เพียง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พิธีภายนอก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ตามธรรมเนียม ไม่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ได้มา	จาก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ความจริงใจ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และไม่ได้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ส่งผลอะไรต่อ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ความ	ประพฤติส่วนตัว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ที่หนักคือ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มี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การนับถือรูป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เคารพ/พระของชาวคา	นาอัน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และพระคน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ต่างชาติด้วย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เพื่อประโยชน์ 	ทางการค้า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และทาง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วัตถุ</a:t>
            </a:r>
            <a:endParaRPr lang="th-TH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372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204864"/>
            <a:ext cx="8820472" cy="417646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ถูกนับอยู่ในบรรดา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ประกาศกน้อย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ที่มีอยู่ </a:t>
            </a:r>
            <a:r>
              <a:rPr lang="en-US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12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 ท่าน </a:t>
            </a:r>
          </a:p>
          <a:p>
            <a:pPr marL="742950" indent="-742950">
              <a:spcBef>
                <a:spcPts val="600"/>
              </a:spcBef>
              <a:spcAft>
                <a:spcPts val="0"/>
              </a:spcAft>
              <a:buAutoNum type="arabicParenR"/>
            </a:pP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ไม่ใช่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เพราะไม่</a:t>
            </a:r>
            <a:r>
              <a:rPr lang="th-TH" sz="4400" b="1" dirty="0">
                <a:latin typeface="CordiaUPC" pitchFamily="34" charset="-34"/>
                <a:cs typeface="CordiaUPC" pitchFamily="34" charset="-34"/>
              </a:rPr>
              <a:t>เป็นที่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รู้จักอย่างแพร่หลาย / ไม่มีความสำคัญต่อ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ชีวิต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-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ความเป็นอยู่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ของอิสราเอล</a:t>
            </a:r>
          </a:p>
          <a:p>
            <a:pPr marL="742950" indent="-742950">
              <a:spcBef>
                <a:spcPts val="600"/>
              </a:spcBef>
              <a:spcAft>
                <a:spcPts val="0"/>
              </a:spcAft>
              <a:buAutoNum type="arabicParenR"/>
            </a:pP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แต่เพราะ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พระวาจาที่ท่านประกาศ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นั้น 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ไม่</a:t>
            </a:r>
            <a:r>
              <a:rPr lang="th-TH" sz="4400" b="1" dirty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ยาว</a:t>
            </a:r>
            <a:r>
              <a:rPr lang="th-TH" sz="4400" b="1" dirty="0">
                <a:latin typeface="CordiaUPC" pitchFamily="34" charset="-34"/>
                <a:cs typeface="CordiaUPC" pitchFamily="34" charset="-34"/>
              </a:rPr>
              <a:t>นัก ทั้ง </a:t>
            </a:r>
            <a:r>
              <a:rPr lang="en-US" sz="4400" b="1" dirty="0">
                <a:latin typeface="CordiaUPC" pitchFamily="34" charset="-34"/>
                <a:cs typeface="CordiaUPC" pitchFamily="34" charset="-34"/>
              </a:rPr>
              <a:t>12</a:t>
            </a:r>
            <a:r>
              <a:rPr lang="th-TH" sz="4400" b="1" dirty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ท่านนี้ มี</a:t>
            </a:r>
            <a:r>
              <a:rPr lang="th-TH" sz="4400" b="1" dirty="0">
                <a:latin typeface="CordiaUPC" pitchFamily="34" charset="-34"/>
                <a:cs typeface="CordiaUPC" pitchFamily="34" charset="-34"/>
              </a:rPr>
              <a:t>เรื่องราวพอจะ</a:t>
            </a:r>
            <a:r>
              <a:rPr lang="th-TH" sz="4400" b="1" dirty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บันทึกรวมกันไว้ได้ในม้วนหนังสือม้วน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เดียว</a:t>
            </a:r>
            <a:endParaRPr lang="en-US" sz="4400" b="1" dirty="0">
              <a:solidFill>
                <a:srgbClr val="C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124744"/>
            <a:ext cx="9144000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ประกาศกอา</a:t>
            </a:r>
            <a:r>
              <a:rPr lang="th-TH" sz="60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endParaRPr lang="th-TH" sz="60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-4762"/>
            <a:ext cx="9144000" cy="9759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671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1196752"/>
            <a:ext cx="5400600" cy="5328592"/>
          </a:xfrm>
        </p:spPr>
        <p:txBody>
          <a:bodyPr>
            <a:normAutofit lnSpcReduction="10000"/>
          </a:bodyPr>
          <a:lstStyle/>
          <a:p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60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จึงได้รับ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มอบหมายจาก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ให้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มาประกาศพระ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วาจาตักเตือนพวกเขา</a:t>
            </a:r>
          </a:p>
          <a:p>
            <a:pPr>
              <a:spcBef>
                <a:spcPts val="1200"/>
              </a:spcBef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เรื่อง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หลักที่อา</a:t>
            </a:r>
            <a:r>
              <a:rPr lang="th-TH" sz="60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ประกาศ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คือ 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ทำนาย</a:t>
            </a:r>
            <a:r>
              <a:rPr lang="th-TH" sz="48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เรื่องการล่มสลายของราชวงศ์ของกษัตริย์พระองค์นี้ </a:t>
            </a:r>
            <a:endParaRPr lang="th-TH" sz="48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5" name="AutoShape 2" descr="à¸à¸¥à¸à¸²à¸£à¸à¹à¸à¸«à¸²à¸£à¸¹à¸à¸ à¸²à¸à¸ªà¸³à¸«à¸£à¸±à¸ image of prophet amos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28" name="Picture 4" descr="à¸à¸¥à¸à¸²à¸£à¸à¹à¸à¸«à¸²à¸£à¸¹à¸à¸ à¸²à¸à¸ªà¸³à¸«à¸£à¸±à¸ image of prophet am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694212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110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844"/>
            <a:ext cx="6475441" cy="436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35239"/>
            <a:ext cx="5364088" cy="362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à¸à¸¥à¸à¸²à¸£à¸à¹à¸à¸«à¸²à¸£à¸¹à¸à¸ à¸²à¸à¸ªà¸³à¸«à¸£à¸±à¸ image of prophet am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246240"/>
            <a:ext cx="3616283" cy="261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6665565" y="332656"/>
            <a:ext cx="2345032" cy="2592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54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endParaRPr lang="th-TH" sz="5400" b="1" dirty="0" smtClean="0">
              <a:latin typeface="CordiaUPC" pitchFamily="34" charset="-34"/>
              <a:cs typeface="CordiaUPC" pitchFamily="34" charset="-34"/>
            </a:endParaRPr>
          </a:p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เตือน</a:t>
            </a:r>
          </a:p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ทำนาย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87051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07504" y="1268760"/>
            <a:ext cx="4680520" cy="54726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แต่เมื่อสมณะแห่ง</a:t>
            </a:r>
            <a:r>
              <a:rPr lang="th-TH" sz="4800" b="1" dirty="0" err="1" smtClean="0">
                <a:latin typeface="Cordia New" pitchFamily="34" charset="-34"/>
                <a:cs typeface="Cordia New" pitchFamily="34" charset="-34"/>
              </a:rPr>
              <a:t>เบธเอล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ที่ชื่อ 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“อามาซิ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” 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ได้ยินถ้อยทำประกาศของอา</a:t>
            </a:r>
            <a:r>
              <a:rPr lang="th-TH" sz="48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 ก็ได้นำความไปรายงานต่อ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กษัตริย์เยโรโบอัม ที่ </a:t>
            </a:r>
            <a:r>
              <a:rPr lang="en-US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 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ทันที </a:t>
            </a:r>
            <a:r>
              <a:rPr lang="en-US" sz="48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4800" b="1" dirty="0" err="1" smtClean="0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800" b="1" dirty="0" smtClean="0">
                <a:latin typeface="Cordia New" pitchFamily="34" charset="-34"/>
                <a:cs typeface="Cordia New" pitchFamily="34" charset="-34"/>
              </a:rPr>
              <a:t>7:9-11)</a:t>
            </a:r>
            <a:endParaRPr lang="en-US" sz="4800" b="1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4" name="Picture 6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8609"/>
            <a:ext cx="4323296" cy="588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4677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132856"/>
            <a:ext cx="4176464" cy="460851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เรา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มี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ข้อมูลที่พูดถึงอา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โดยตรง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น้อยมาก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เท่าที่มี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เรารู้จากหนังสือของอา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เอง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ได้รวบรวมและเก็บรักษาถ้อยคำต่างๆ ของท่าน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ไว้</a:t>
            </a: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028" name="Picture 4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0"/>
            <a:ext cx="3923928" cy="522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0" y="1124744"/>
            <a:ext cx="9144000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2.เรื่องราวส่วนตัวของอา</a:t>
            </a:r>
            <a:r>
              <a:rPr lang="th-TH" sz="54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r>
              <a:rPr lang="th-TH" sz="5400" b="1" dirty="0">
                <a:latin typeface="CordiaUPC" pitchFamily="34" charset="-34"/>
                <a:cs typeface="CordiaUPC" pitchFamily="34" charset="-34"/>
              </a:rPr>
              <a:t>-</a:t>
            </a:r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เป็นใคร?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846556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539552" y="1268760"/>
            <a:ext cx="8064896" cy="52565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60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1:1</a:t>
            </a:r>
            <a:endParaRPr lang="th-TH" sz="60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4400" b="1" dirty="0" smtClean="0"/>
              <a:t>“ถ้อยคำ</a:t>
            </a:r>
            <a:r>
              <a:rPr lang="th-TH" sz="4400" b="1" dirty="0"/>
              <a:t>​ของ​อา​โม​ส ซึ่ง​เป็น​</a:t>
            </a:r>
            <a:r>
              <a:rPr lang="th-TH" sz="4400" b="1" dirty="0">
                <a:solidFill>
                  <a:srgbClr val="0070C0"/>
                </a:solidFill>
              </a:rPr>
              <a:t>คน​เลี้ยง​แกะ</a:t>
            </a:r>
            <a:r>
              <a:rPr lang="th-TH" sz="4400" b="1" dirty="0"/>
              <a:t>คน​หนึ่ง​ที่​</a:t>
            </a:r>
            <a:r>
              <a:rPr lang="th-TH" sz="4400" b="1" dirty="0">
                <a:solidFill>
                  <a:srgbClr val="0070C0"/>
                </a:solidFill>
              </a:rPr>
              <a:t>เมือง​เท​โค​</a:t>
            </a:r>
            <a:r>
              <a:rPr lang="th-TH" sz="4400" b="1" dirty="0" smtClean="0">
                <a:solidFill>
                  <a:srgbClr val="0070C0"/>
                </a:solidFill>
              </a:rPr>
              <a:t>อา </a:t>
            </a:r>
            <a:r>
              <a:rPr lang="th-TH" sz="4400" b="1" dirty="0" smtClean="0">
                <a:solidFill>
                  <a:srgbClr val="C00000"/>
                </a:solidFill>
              </a:rPr>
              <a:t>เขา</a:t>
            </a:r>
            <a:r>
              <a:rPr lang="th-TH" sz="4400" b="1" dirty="0">
                <a:solidFill>
                  <a:srgbClr val="C00000"/>
                </a:solidFill>
              </a:rPr>
              <a:t>​ได้​เห็น​นิมิต</a:t>
            </a:r>
            <a:r>
              <a:rPr lang="th-TH" sz="4400" b="1" dirty="0"/>
              <a:t>​เกี่ยวกับ​อิสราเอล​ใน​รัช</a:t>
            </a:r>
            <a:r>
              <a:rPr lang="th-TH" sz="4400" b="1" dirty="0">
                <a:solidFill>
                  <a:srgbClr val="0070C0"/>
                </a:solidFill>
              </a:rPr>
              <a:t>​สมัย</a:t>
            </a:r>
            <a:r>
              <a:rPr lang="th-TH" sz="4400" b="1" dirty="0" smtClean="0">
                <a:solidFill>
                  <a:srgbClr val="0070C0"/>
                </a:solidFill>
              </a:rPr>
              <a:t>​กษัตริย์</a:t>
            </a:r>
            <a:r>
              <a:rPr lang="th-TH" sz="4400" b="1" dirty="0">
                <a:solidFill>
                  <a:srgbClr val="0070C0"/>
                </a:solidFill>
              </a:rPr>
              <a:t>​อุ​ส​ซี​</a:t>
            </a:r>
            <a:r>
              <a:rPr lang="th-TH" sz="4400" b="1" dirty="0" err="1">
                <a:solidFill>
                  <a:srgbClr val="0070C0"/>
                </a:solidFill>
              </a:rPr>
              <a:t>ยาห์</a:t>
            </a:r>
            <a:r>
              <a:rPr lang="th-TH" sz="4400" b="1" dirty="0">
                <a:solidFill>
                  <a:srgbClr val="0070C0"/>
                </a:solidFill>
              </a:rPr>
              <a:t>​แห่ง​ยู</a:t>
            </a:r>
            <a:r>
              <a:rPr lang="th-TH" sz="4400" b="1" dirty="0" err="1">
                <a:solidFill>
                  <a:srgbClr val="0070C0"/>
                </a:solidFill>
              </a:rPr>
              <a:t>ดาห์</a:t>
            </a:r>
            <a:r>
              <a:rPr lang="th-TH" sz="4400" b="1" dirty="0">
                <a:solidFill>
                  <a:srgbClr val="0070C0"/>
                </a:solidFill>
              </a:rPr>
              <a:t> </a:t>
            </a:r>
            <a:r>
              <a:rPr lang="th-TH" sz="4400" b="1" dirty="0"/>
              <a:t>และ​ใน​รัช</a:t>
            </a:r>
            <a:r>
              <a:rPr lang="th-TH" sz="4400" b="1" dirty="0">
                <a:solidFill>
                  <a:srgbClr val="0070C0"/>
                </a:solidFill>
              </a:rPr>
              <a:t>​สมัย</a:t>
            </a:r>
            <a:r>
              <a:rPr lang="th-TH" sz="4400" b="1" dirty="0" smtClean="0">
                <a:solidFill>
                  <a:srgbClr val="0070C0"/>
                </a:solidFill>
              </a:rPr>
              <a:t>​กษัตริย์</a:t>
            </a:r>
            <a:r>
              <a:rPr lang="th-TH" sz="4400" b="1" dirty="0">
                <a:solidFill>
                  <a:srgbClr val="0070C0"/>
                </a:solidFill>
              </a:rPr>
              <a:t>​เย​โร​โบ​อัม โอรส​ของ​กษัตริย์​โย​อา​</a:t>
            </a:r>
            <a:r>
              <a:rPr lang="th-TH" sz="4400" b="1" dirty="0" err="1">
                <a:solidFill>
                  <a:srgbClr val="0070C0"/>
                </a:solidFill>
              </a:rPr>
              <a:t>ชแห่ง</a:t>
            </a:r>
            <a:r>
              <a:rPr lang="th-TH" sz="4400" b="1" dirty="0">
                <a:solidFill>
                  <a:srgbClr val="0070C0"/>
                </a:solidFill>
              </a:rPr>
              <a:t>​อิสราเอล สอง​ปีก่อน​แผ่น​ดิน</a:t>
            </a:r>
            <a:r>
              <a:rPr lang="th-TH" sz="4400" b="1" dirty="0" smtClean="0">
                <a:solidFill>
                  <a:srgbClr val="0070C0"/>
                </a:solidFill>
              </a:rPr>
              <a:t>ไหว</a:t>
            </a:r>
            <a:r>
              <a:rPr lang="th-TH" sz="4400" b="1" dirty="0" smtClean="0"/>
              <a:t>”</a:t>
            </a:r>
            <a:endParaRPr lang="th-TH" sz="4400" b="1" dirty="0"/>
          </a:p>
        </p:txBody>
      </p:sp>
    </p:spTree>
    <p:extLst>
      <p:ext uri="{BB962C8B-B14F-4D97-AF65-F5344CB8AC3E}">
        <p14:creationId xmlns:p14="http://schemas.microsoft.com/office/powerpoint/2010/main" val="418280104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539552" y="1196752"/>
            <a:ext cx="8064896" cy="55446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60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1:1</a:t>
            </a:r>
            <a:endParaRPr lang="en-US" sz="60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แม้จะให้ข้อมูลว่าอา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เป็นใคร?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แต่ยังได้สื่อเป็นนัยยะด้วยว่า หนังสือของท่าน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ไม่ได้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ถูกเขียนขึ้นมาเพื่อการค้นคว้าทางประวัติศาสตร์เกี่ยวกับตัวท่าน แต่นำเสนอ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“ถ้อยคำ”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ของท่านมากกว่า นั่นคือ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สารที่ท่านต้องการจะประกาศ มีความสำคัญมากกว่าตัวผู้ประกาศ</a:t>
            </a:r>
          </a:p>
        </p:txBody>
      </p:sp>
    </p:spTree>
    <p:extLst>
      <p:ext uri="{BB962C8B-B14F-4D97-AF65-F5344CB8AC3E}">
        <p14:creationId xmlns:p14="http://schemas.microsoft.com/office/powerpoint/2010/main" val="26906019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82453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นอกจากนี้ การก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ล่าวถึง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อาชีพของท่าน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ในเรื่องเล่าเกี่ยวกับ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การพบปะ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กับอามาซิ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(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7:10-17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และ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เกี่ยวกับนิมิต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ต่างๆ (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7:1-9; 8:1-3; 9:1-4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นั้น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ไม่ได้มีเจตนาเล่าชีวประวัติของเขาเอง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แต่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เจตนาให้เกี่ยวข้อง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กับสารที่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ถูกประกาศ	มากกว่า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บุคคลผู้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ประกาศ</a:t>
            </a:r>
            <a:endParaRPr lang="th-TH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4251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04056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2.1 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เป็นชาว</a:t>
            </a:r>
            <a:r>
              <a:rPr lang="th-TH" sz="5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5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en-GB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5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แต่ไป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ประกาศ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   พระ</a:t>
            </a:r>
            <a:r>
              <a:rPr lang="th-TH" sz="5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วาจาในอิสราเอล</a:t>
            </a:r>
            <a:endParaRPr lang="en-US" sz="5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ตาม 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.</a:t>
            </a: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1:1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ธรรม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ประเพณีเชื่อว่า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อาโมสมาจากเทโคอา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 err="1">
                <a:latin typeface="Cordia New" pitchFamily="34" charset="-34"/>
                <a:cs typeface="Cordia New" pitchFamily="34" charset="-34"/>
              </a:rPr>
              <a:t>Tekoa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)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เป็นเมือง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เล็กๆ ในแคว้นยู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ห่างจากกรุงเยรูซาเล็มไปทางทิศใต้ประมาณ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10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ไมล์ และห่างจากตอนใต้ของเมือง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เบธเลเฮ็ม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ราว 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 6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ไมล์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68205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340768"/>
            <a:ext cx="8784976" cy="52565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จาก </a:t>
            </a:r>
            <a:r>
              <a:rPr lang="th-TH" sz="54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5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7:10-13 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ให้ข้อมูลเพิ่มเติม (อ่าน)</a:t>
            </a:r>
            <a:endParaRPr lang="en-GB" sz="5400" b="1" dirty="0" smtClean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เป็นคำสั่งของสมณะอามาซิ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ที่ให้อา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หนีกลับไปยังดินแดนยู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เพื่อปฏิบัติภารกิจ	ของท่านที่นั่น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นี่จึงยืนยันชัดเจนถึงธรรมประเพณีนี้ว่า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เป็นชาวยู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ที่ไปประกาศพระวาจา	ของพระเจ้าในอาณาจักรอิสราเอล</a:t>
            </a:r>
            <a:endParaRPr lang="en-US" sz="48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8582879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6886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2.2 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มีอาชีพเป็นคน</a:t>
            </a:r>
            <a:r>
              <a:rPr lang="th-TH" sz="5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เลี้ยง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แกะ และ คนแต่ง	ต้นมะเดื่อ</a:t>
            </a:r>
            <a:endParaRPr lang="en-US" sz="5400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7:14-15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(อ่าน)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ยังเล่าเองว่า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เรียกท่านให้มาเป็นประกาศก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ท่านจึงขึ้นกับพระ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ท่านยังยืนยันด้วยว่า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ก่อนที่ท่านจะเป็น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ประกาศก ท่าน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เป็นคนเลี้ยงสัตว์ พระยา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เวห์ท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รงมอบหน้าที่ให้ท่านในขณะที่ท่านกำลัง “ต้อนฝูงแพะแกะ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”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972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537592" y="1440160"/>
            <a:ext cx="8354888" cy="47971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400" b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หนังสือของประกาศกใหญ่ 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มีเรื่องราวยาวมาก จึงใช้ม้วนหนังสือสำหรับแต่ละท่านโดยเฉพาะ</a:t>
            </a:r>
          </a:p>
          <a:p>
            <a:pPr marL="1143000" lvl="1" indent="-742950">
              <a:spcBef>
                <a:spcPts val="0"/>
              </a:spcBef>
              <a:buFont typeface="Arial" pitchFamily="34" charset="0"/>
              <a:buAutoNum type="arabicParenR"/>
            </a:pP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อิสยาห์ มีเรื่องราวมากถึง </a:t>
            </a:r>
            <a:r>
              <a:rPr lang="en-US" sz="4400" b="1" smtClean="0">
                <a:latin typeface="CordiaUPC" pitchFamily="34" charset="-34"/>
                <a:cs typeface="CordiaUPC" pitchFamily="34" charset="-34"/>
              </a:rPr>
              <a:t>66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 บท </a:t>
            </a:r>
            <a:r>
              <a:rPr lang="en-GB" sz="4400" b="1" smtClean="0">
                <a:latin typeface="CordiaUPC" pitchFamily="34" charset="-34"/>
                <a:cs typeface="CordiaUPC" pitchFamily="34" charset="-34"/>
              </a:rPr>
              <a:t>=</a:t>
            </a:r>
            <a:r>
              <a:rPr lang="en-US" sz="4400" b="1" smtClean="0">
                <a:latin typeface="CordiaUPC" pitchFamily="34" charset="-34"/>
                <a:cs typeface="CordiaUPC" pitchFamily="34" charset="-34"/>
              </a:rPr>
              <a:t> 1 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ม้วน</a:t>
            </a:r>
          </a:p>
          <a:p>
            <a:pPr marL="1143000" lvl="1" indent="-742950">
              <a:spcBef>
                <a:spcPts val="0"/>
              </a:spcBef>
              <a:buFont typeface="Arial" pitchFamily="34" charset="0"/>
              <a:buAutoNum type="arabicParenR"/>
            </a:pP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เยเรมีย์ ก็มีเรื่องราว </a:t>
            </a:r>
            <a:r>
              <a:rPr lang="en-US" sz="4400" b="1" smtClean="0">
                <a:latin typeface="CordiaUPC" pitchFamily="34" charset="-34"/>
                <a:cs typeface="CordiaUPC" pitchFamily="34" charset="-34"/>
              </a:rPr>
              <a:t>52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 บท </a:t>
            </a:r>
            <a:r>
              <a:rPr lang="en-GB" sz="4400" b="1" smtClean="0">
                <a:latin typeface="CordiaUPC" pitchFamily="34" charset="-34"/>
                <a:cs typeface="CordiaUPC" pitchFamily="34" charset="-34"/>
              </a:rPr>
              <a:t>=</a:t>
            </a:r>
            <a:r>
              <a:rPr lang="en-US" sz="4400" b="1" smtClean="0">
                <a:latin typeface="CordiaUPC" pitchFamily="34" charset="-34"/>
                <a:cs typeface="CordiaUPC" pitchFamily="34" charset="-34"/>
              </a:rPr>
              <a:t> 1 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ม้วน</a:t>
            </a:r>
          </a:p>
          <a:p>
            <a:pPr marL="1143000" lvl="1" indent="-742950">
              <a:spcBef>
                <a:spcPts val="0"/>
              </a:spcBef>
              <a:buFont typeface="Arial" pitchFamily="34" charset="0"/>
              <a:buAutoNum type="arabicParenR"/>
            </a:pP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เอเสเคียล มีเรื่องราว </a:t>
            </a:r>
            <a:r>
              <a:rPr lang="en-US" sz="4400" b="1" smtClean="0">
                <a:latin typeface="CordiaUPC" pitchFamily="34" charset="-34"/>
                <a:cs typeface="CordiaUPC" pitchFamily="34" charset="-34"/>
              </a:rPr>
              <a:t>48 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บท </a:t>
            </a:r>
            <a:r>
              <a:rPr lang="en-GB" sz="4400" b="1" smtClean="0">
                <a:latin typeface="CordiaUPC" pitchFamily="34" charset="-34"/>
                <a:cs typeface="CordiaUPC" pitchFamily="34" charset="-34"/>
              </a:rPr>
              <a:t>=</a:t>
            </a:r>
            <a:r>
              <a:rPr lang="en-US" sz="4400" b="1" smtClean="0">
                <a:latin typeface="CordiaUPC" pitchFamily="34" charset="-34"/>
                <a:cs typeface="CordiaUPC" pitchFamily="34" charset="-34"/>
              </a:rPr>
              <a:t> 1 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ม้วน</a:t>
            </a:r>
            <a:r>
              <a:rPr lang="th-TH" sz="4400" b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(ดาเนียล มีเรื่องราว 14 บท)</a:t>
            </a:r>
          </a:p>
          <a:p>
            <a:pPr>
              <a:spcBef>
                <a:spcPts val="0"/>
              </a:spcBef>
            </a:pP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หนังสือของอาโมสสั้น </a:t>
            </a:r>
            <a:r>
              <a:rPr lang="en-GB" sz="4400" b="1" smtClean="0">
                <a:latin typeface="CordiaUPC" pitchFamily="34" charset="-34"/>
                <a:cs typeface="CordiaUPC" pitchFamily="34" charset="-34"/>
              </a:rPr>
              <a:t>=</a:t>
            </a:r>
            <a:r>
              <a:rPr lang="th-TH" sz="4400" b="1" smtClean="0">
                <a:latin typeface="CordiaUPC" pitchFamily="34" charset="-34"/>
                <a:cs typeface="CordiaUPC" pitchFamily="34" charset="-34"/>
              </a:rPr>
              <a:t> มีแค่ 9 บท</a:t>
            </a:r>
            <a:endParaRPr lang="th-TH" sz="4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-4762"/>
            <a:ext cx="9144000" cy="9759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45991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79512" y="1196752"/>
            <a:ext cx="8712968" cy="54006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ในข้อที่ 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14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มีคำสองคำที่บ่งแสดงถึงอาชีพของท่านคือ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“คนเลี้ยงสัตว์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คนแต่งต้นมะเดื่อเทศ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”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มะเดื่อเทศ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/sycamore-figs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 สิโค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โมร์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เป็นมะเดื่อชนิด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หนึ่งที่ต้องแทงผลให้ยาง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 ไหลออกเสียก่อนจึง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 จะสุกและรับประทานได้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1026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82" y="2852936"/>
            <a:ext cx="430291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98326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à¸à¸¥à¸à¸²à¸£à¸à¹à¸à¸«à¸²à¸£à¸¹à¸à¸ à¸²à¸à¸ªà¸³à¸«à¸£à¸±à¸ photo of sycamore-fi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2895"/>
            <a:ext cx="4448175" cy="428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à¸à¸¥à¸à¸²à¸£à¸à¹à¸à¸«à¸²à¸£à¸¹à¸à¸ à¸²à¸à¸ªà¸³à¸«à¸£à¸±à¸ photo of sycamore-figs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2056" name="Picture 8" descr="à¸à¸¥à¸à¸²à¸£à¸à¹à¸à¸«à¸²à¸£à¸¹à¸à¸ à¸²à¸à¸ªà¸³à¸«à¸£à¸±à¸ photo of sycamore-fi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579" y="3467750"/>
            <a:ext cx="5906358" cy="339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à¸à¸¥à¸à¸²à¸£à¸à¹à¸à¸«à¸²à¸£à¸¹à¸à¸ à¸²à¸à¸ªà¸³à¸«à¸£à¸±à¸ photo of sycamore-fig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878188"/>
            <a:ext cx="2979812" cy="29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à¸à¸¥à¸à¸²à¸£à¸à¹à¸à¸«à¸²à¸£à¸¹à¸à¸ à¸²à¸à¸ªà¸³à¸«à¸£à¸±à¸ photo of sycamore-fig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3851920" cy="385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2160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39602"/>
            <a:ext cx="8712968" cy="554461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จึงชัดเจนว่า </a:t>
            </a:r>
            <a:r>
              <a:rPr lang="en-GB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60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ประกอบอาชีพอยู่ในแวดวง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เกษตรกรรม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แต่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ก็ไม่ได้หมายความ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ว่า ท่าน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คนบ้านนอกที่ไร้การศึกษา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เพราะคำ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ว่า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“คนเลี้ยงแกะ”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อาจหมายถึง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เจ้าของที่มีคนเลี้ยงแกะหลายคนอยู่ในความดูของท่านก็ได้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นั่นย่อมเป็นบุคคลสำคัญและได้รับการเคารพนับถือในสังคม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ด้วย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880924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lnSpcReduction="10000"/>
          </a:bodyPr>
          <a:lstStyle/>
          <a:p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ยิ่งกว่านั้น เมื่อมอง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ในเชิงลีลาและการใช้ถ้อยคำของท่าน เราจะ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พบว่า 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5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ค่อนข้างมีพรสวรรค์ในการพูด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ทีเดียว</a:t>
            </a:r>
          </a:p>
          <a:p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นอกจากนี้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คำพูด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ของท่านแสดงให้เห็นว่าท่านมีความรู้ดีพอสมควรในด้านประวัติศาสตร์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สังคม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ธรรมประเพณีทางศาสนาของ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อิสราเอล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1:3-8, 13-2:3; 9:7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) 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  <a:p>
            <a:endParaRPr lang="th-TH" dirty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68459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61662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จึงสรุปได้ว่า </a:t>
            </a: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54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น่าจะเป็น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คนเลี้ยง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แกะ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หนึ่ง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ใน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endParaRPr lang="th-TH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เจ้าทรงเรียกท่าน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จากฝูง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แกะ และ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ส่งเขาไป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เป็นประกาศก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ใน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อาณาจักรอิสราเอล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ได้ระยะ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หนึ่ง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ต่อมา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เขา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ถูกสมณะขับไล่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ให้กลับไปเลี้ยงแกะอย่าง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เดิมที่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endParaRPr lang="th-TH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คำ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สอนของ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เขา จึงอาจ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ถูกบันทึก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เป็นลายลักษณ์อักษร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ใน	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อาณาจักร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ยู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ดาห์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เป็นได้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97647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96752"/>
            <a:ext cx="8820472" cy="547260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2.3  </a:t>
            </a:r>
            <a:r>
              <a:rPr lang="th-TH" sz="5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5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ประกาศพระวาจาที่ไหนบ้าง?</a:t>
            </a:r>
            <a:endParaRPr lang="en-US" sz="5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เรื่องเล่าเกี่ยวกับการพบปะกัน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ระหว่างอา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กับสมณะอามาซิ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44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7:10-17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-อ่าน)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บ่งบอกว่า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เหตุการณ์เกิดขึ้นที่สักการสถานแห่ง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เบธเอล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ซึ่งจากการสังเกตถ้อยคำของท่านแล้ว ดูเหมือนจะเป็นคำพูดที่เหมาะกับ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ผู้ฟังที่มารวมตัวกันในพิธีการทางศาสนาที่สำคัญของชาวอิสราเอลเพื่อการเฉลิม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ฉลอง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07857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à¸à¸¥à¸à¸²à¸£à¸à¹à¸à¸«à¸²à¸£à¸¹à¸à¸ à¸²à¸à¸ªà¸³à¸«à¸£à¸±à¸ image of the kingdom of Isra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วงรี 1"/>
          <p:cNvSpPr/>
          <p:nvPr/>
        </p:nvSpPr>
        <p:spPr>
          <a:xfrm>
            <a:off x="4509517" y="4177655"/>
            <a:ext cx="115212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58569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79512" y="1268760"/>
            <a:ext cx="8712968" cy="52565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GB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หลักฐานจากหนังสือของท่าน</a:t>
            </a:r>
            <a:r>
              <a:rPr lang="en-GB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=</a:t>
            </a:r>
            <a:endParaRPr lang="th-TH" sz="60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เรายังพบถ้อยคำอื่นๆ ที่อา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พูดกับบรรดา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ผู้หญิงที่ท้องถนนในกรุง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สะมาเรีย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เมืองหลวงของอิสราเอล (อ่าน 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4:1-3)</a:t>
            </a:r>
            <a:endParaRPr lang="th-TH" sz="44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พูดกับ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บรรดาเจ้าหน้าที่หน้าพระราชวัง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3:9-12; 6:1-3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และกับ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พวกพ่อค้าในตลาดสด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8:4-8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79313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61662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จึงพอสรุปว่า </a:t>
            </a:r>
            <a:r>
              <a:rPr lang="en-GB" sz="5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=</a:t>
            </a:r>
            <a:endParaRPr lang="th-TH" sz="5400" b="1" dirty="0" smtClean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คง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เคยปฏิบัติหน้าที่อยู่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ในกรุง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สะมา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เรีย</a:t>
            </a:r>
            <a:endParaRPr lang="th-TH" sz="4400" b="1" dirty="0" smtClean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ถ้าคำสั่งไล่ของ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อามาซิ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มี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ผลจริง แสดงว่าภารกิจของอา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น่าจะจบลง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เบธเอล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นั่นเอง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เราพบหลักฐานถ้อยคำ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เกี่ยวกับเบธเอล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สะมา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เรียกระจายอยู่ทั่วไปในหนังสือเล่มนี้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การย้ายไปมาในสองพื้นที่นี้ ชี้ให้เห็นว่า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ภารกิจของท่านต้องใช้เวลาหลายเดือน </a:t>
            </a:r>
            <a:r>
              <a:rPr lang="th-TH" sz="6000" b="1" dirty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แต่คงไม่เกิน </a:t>
            </a:r>
            <a:r>
              <a:rPr lang="en-US" sz="6000" b="1" dirty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1</a:t>
            </a:r>
            <a:r>
              <a:rPr lang="th-TH" sz="6000" b="1" dirty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6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ปี</a:t>
            </a:r>
            <a:endParaRPr lang="en-US" sz="6000" b="1" dirty="0">
              <a:solidFill>
                <a:srgbClr val="00B05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4808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03244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2.4 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กระแส</a:t>
            </a:r>
            <a:r>
              <a:rPr lang="th-TH" sz="60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เรียกของอา</a:t>
            </a:r>
            <a:r>
              <a:rPr lang="th-TH" sz="6000" b="1" dirty="0" err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endParaRPr lang="en-US" sz="60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ในนิมิต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ต่างๆ ของอา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เผย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ให้เห็นว่า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พระยา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เวห์ท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รงตัดสิน</a:t>
            </a:r>
            <a:r>
              <a:rPr lang="th-TH" sz="4400" b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พระทัย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ที่จะไม่อดทนอดกลั้น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กับชาวอิสราเอล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อีกต่อไป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แต่จะทรงกระทำบางสิ่งบางอย่างกับพวกเขา (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อมส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7:1-8; 8:1-3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591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>
          <a:xfrm>
            <a:off x="755576" y="2204864"/>
            <a:ext cx="3672408" cy="44644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th-TH" sz="4400" b="1" dirty="0" smtClean="0"/>
              <a:t>1.อิส</a:t>
            </a:r>
            <a:r>
              <a:rPr lang="th-TH" sz="4400" b="1" dirty="0" err="1" smtClean="0"/>
              <a:t>ยาห์</a:t>
            </a:r>
            <a:endParaRPr lang="en-US" sz="4400" b="1" dirty="0" smtClean="0"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th-TH" sz="4400" b="1" dirty="0" smtClean="0"/>
              <a:t>2.	</a:t>
            </a:r>
            <a:r>
              <a:rPr lang="th-TH" sz="4400" b="1" dirty="0" err="1" smtClean="0"/>
              <a:t>เยเรมีย์</a:t>
            </a:r>
            <a:endParaRPr lang="en-US" sz="4400" b="1" dirty="0" smtClean="0"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th-TH" sz="4400" b="1" dirty="0" smtClean="0"/>
              <a:t>3.	เอเส</a:t>
            </a:r>
            <a:r>
              <a:rPr lang="th-TH" sz="4400" b="1" dirty="0" err="1" smtClean="0"/>
              <a:t>เคียล</a:t>
            </a:r>
            <a:endParaRPr lang="en-US" sz="4400" b="1" dirty="0" smtClean="0"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th-TH" sz="4400" b="1" dirty="0" smtClean="0"/>
              <a:t>4.	</a:t>
            </a:r>
            <a:r>
              <a:rPr lang="th-TH" sz="4400" b="1" dirty="0" err="1" smtClean="0"/>
              <a:t>ดาเนียล</a:t>
            </a:r>
            <a:endParaRPr lang="en-US" sz="4400" b="1" dirty="0" smtClean="0"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4932040" y="14858"/>
            <a:ext cx="3888432" cy="68431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1.	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โฮเช</a:t>
            </a:r>
            <a:r>
              <a:rPr lang="th-TH" sz="3200" b="1" dirty="0">
                <a:latin typeface="Calibri" pitchFamily="34" charset="0"/>
                <a:cs typeface="Cordia New" pitchFamily="34" charset="-34"/>
              </a:rPr>
              <a:t>ยา</a:t>
            </a: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2. โย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เอล</a:t>
            </a:r>
            <a:endParaRPr lang="th-TH" sz="3200" b="1" dirty="0">
              <a:solidFill>
                <a:srgbClr val="FFC000"/>
              </a:solidFill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3. อา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โมส</a:t>
            </a:r>
            <a:endParaRPr lang="en-US" sz="3200" b="1" dirty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4. โอบา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ดีย์</a:t>
            </a:r>
            <a:endParaRPr lang="th-TH" sz="3200" b="1" dirty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5.	โย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นาห์</a:t>
            </a:r>
            <a:endParaRPr lang="en-US" sz="3200" b="1" dirty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6.	มี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คาห์</a:t>
            </a:r>
            <a:endParaRPr lang="en-US" sz="3200" b="1" dirty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7.	นาฮูม</a:t>
            </a: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8. ฮาบากุก</a:t>
            </a: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9.	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เศ</a:t>
            </a:r>
            <a:r>
              <a:rPr lang="th-TH" sz="3200" b="1" dirty="0">
                <a:latin typeface="Calibri" pitchFamily="34" charset="0"/>
                <a:cs typeface="Cordia New" pitchFamily="34" charset="-34"/>
              </a:rPr>
              <a:t>ฟัน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ยาห์</a:t>
            </a:r>
            <a:endParaRPr lang="th-TH" sz="3200" b="1" dirty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10. 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ฮักกัย</a:t>
            </a:r>
            <a:endParaRPr lang="th-TH" sz="3200" b="1" dirty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11. 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เศ</a:t>
            </a:r>
            <a:r>
              <a:rPr lang="th-TH" sz="3200" b="1" dirty="0">
                <a:latin typeface="Calibri" pitchFamily="34" charset="0"/>
                <a:cs typeface="Cordia New" pitchFamily="34" charset="-34"/>
              </a:rPr>
              <a:t>คาริ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ยาห์</a:t>
            </a:r>
            <a:endParaRPr lang="th-TH" sz="3200" b="1" dirty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600"/>
              </a:spcBef>
              <a:buFont typeface="Arial" pitchFamily="34" charset="0"/>
              <a:buNone/>
            </a:pPr>
            <a:r>
              <a:rPr lang="th-TH" sz="3200" b="1" dirty="0">
                <a:latin typeface="Calibri" pitchFamily="34" charset="0"/>
                <a:cs typeface="Cordia New" pitchFamily="34" charset="-34"/>
              </a:rPr>
              <a:t>12. มา</a:t>
            </a:r>
            <a:r>
              <a:rPr lang="th-TH" sz="3200" b="1" dirty="0" err="1">
                <a:latin typeface="Calibri" pitchFamily="34" charset="0"/>
                <a:cs typeface="Cordia New" pitchFamily="34" charset="-34"/>
              </a:rPr>
              <a:t>ลาคี</a:t>
            </a:r>
            <a:endParaRPr lang="en-US" sz="3200" b="1" dirty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60040" y="188640"/>
            <a:ext cx="4283968" cy="18722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ประกาศก</a:t>
            </a:r>
          </a:p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ในพระคัมภีร์</a:t>
            </a:r>
          </a:p>
        </p:txBody>
      </p:sp>
    </p:spTree>
    <p:extLst>
      <p:ext uri="{BB962C8B-B14F-4D97-AF65-F5344CB8AC3E}">
        <p14:creationId xmlns:p14="http://schemas.microsoft.com/office/powerpoint/2010/main" val="257099952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196752"/>
            <a:ext cx="8640960" cy="54726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การเปิดเผยของพระ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นี้ ยังเป็นการเรียกอา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จากชีวิตปกติของท่าน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ในอาณาจักรหนึ่ง มาเป็นประกาศกของพระ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ในอีกอาณาจักรหนึ่ง เพื่อประกาศในพระนามของพระ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ถึง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“วิบัติ”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แก่สังคม ศาสนาและผู้ปกครองของอาณาจักรนั้น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จึงเป็น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“ผู้นำสาร”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เพียงคนเดียวที่ชีวิตของท่านเป็นเสมือนพาหนะของสารนั้น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ส่วนรายละเอียดอื่นๆ ของอา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เรารู้จักน้อย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2702702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07488" cy="682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14198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71600" y="2564904"/>
            <a:ext cx="7344816" cy="3384376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หนังสือประกาศกอา</a:t>
            </a:r>
            <a:r>
              <a:rPr lang="th-TH" sz="48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 เป็น</a:t>
            </a:r>
            <a:r>
              <a:rPr lang="th-TH" sz="4800" b="1" dirty="0">
                <a:latin typeface="Cordia New" pitchFamily="34" charset="-34"/>
                <a:cs typeface="Cordia New" pitchFamily="34" charset="-34"/>
              </a:rPr>
              <a:t>การรวบรวมคำพูดในโอกาสต่างๆ 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ของ  อา</a:t>
            </a:r>
            <a:r>
              <a:rPr lang="th-TH" sz="48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 มาไว้ด้วยกัน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ซึ่งมีลักษณะ 3 ประการ</a:t>
            </a:r>
            <a:endParaRPr lang="th-TH" sz="48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268760"/>
            <a:ext cx="9144000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5400" b="1" dirty="0">
                <a:latin typeface="CordiaUPC" pitchFamily="34" charset="-34"/>
                <a:cs typeface="CordiaUPC" pitchFamily="34" charset="-34"/>
              </a:rPr>
              <a:t>3</a:t>
            </a:r>
            <a:r>
              <a:rPr lang="th-TH" sz="5400" b="1" dirty="0" smtClean="0">
                <a:latin typeface="CordiaUPC" pitchFamily="34" charset="-34"/>
                <a:cs typeface="CordiaUPC" pitchFamily="34" charset="-34"/>
              </a:rPr>
              <a:t>. ลักษณะของหนังสือประกาศกอา</a:t>
            </a:r>
            <a:r>
              <a:rPr lang="th-TH" sz="54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endParaRPr lang="th-TH" sz="5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7217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268760"/>
            <a:ext cx="8640960" cy="504056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spcBef>
                <a:spcPts val="1200"/>
              </a:spcBef>
              <a:buFont typeface="Arial" pitchFamily="34" charset="0"/>
              <a:buAutoNum type="arabicParenR"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นำเสนอภาพของอา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ในฐานะ </a:t>
            </a:r>
            <a:r>
              <a:rPr lang="th-TH" sz="4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“ผู้นำสาร” 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(messenger)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ของพระเจ้า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มาบอกแก่ผู้ฟังคือชาวอิสราเอล เพราะเป็นพระเจ้าที่เรียกท่านให้มาทำหน้าที่นี้</a:t>
            </a:r>
          </a:p>
          <a:p>
            <a:pPr>
              <a:spcBef>
                <a:spcPts val="1200"/>
              </a:spcBef>
            </a:pP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“พระ</a:t>
            </a:r>
            <a:r>
              <a:rPr lang="th-TH" sz="4400" b="1" i="1" dirty="0" err="1" smtClean="0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i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ทรงให้ 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ข้าพเจ้าเลิกต้อนฝูงแกะ พระ</a:t>
            </a:r>
            <a:r>
              <a:rPr lang="th-TH" sz="4400" b="1" i="1" dirty="0" err="1" smtClean="0"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ตรัสกับข้าพเจ้าว่า </a:t>
            </a:r>
            <a:r>
              <a:rPr lang="th-TH" sz="4400" b="1" i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ไปเถอะ </a:t>
            </a:r>
            <a:r>
              <a:rPr lang="th-TH" sz="4400" b="1" i="1" dirty="0" smtClean="0">
                <a:latin typeface="Cordia New" pitchFamily="34" charset="-34"/>
                <a:cs typeface="Cordia New" pitchFamily="34" charset="-34"/>
              </a:rPr>
              <a:t>จงไปประกาศพระวาจาแก่อิสราเอล ประชากรของเรา”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7:15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5984656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6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เรา</a:t>
            </a:r>
            <a:r>
              <a:rPr lang="th-TH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สังเกตบทบาทหน้าที่นี้ของท่าน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ได้ผ่าน</a:t>
            </a:r>
            <a:r>
              <a:rPr lang="th-TH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บทสูตรคำพูดที่ขึ้นต้น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ว่า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	“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i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ตรัสดังนี้”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หรือ </a:t>
            </a:r>
            <a:r>
              <a:rPr lang="th-TH" sz="4400" b="1" i="1" dirty="0"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i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องค์	พระ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ผู้</a:t>
            </a:r>
            <a:r>
              <a:rPr lang="th-TH" sz="4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เป็นเจ้า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ตรัสดังนี้ว่า</a:t>
            </a:r>
            <a:r>
              <a:rPr lang="th-TH" sz="4400" b="1" i="1" dirty="0">
                <a:latin typeface="Cordia New" pitchFamily="34" charset="-34"/>
                <a:cs typeface="Cordia New" pitchFamily="34" charset="-34"/>
              </a:rPr>
              <a:t>”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(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1:3,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6;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3:11, 12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</a:p>
          <a:p>
            <a:pPr>
              <a:spcBef>
                <a:spcPts val="0"/>
              </a:spcBef>
            </a:pP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สูตรบท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สรุปว่า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i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i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ตรัส” </a:t>
            </a:r>
            <a:r>
              <a:rPr lang="th-TH" sz="4400" b="1" i="1" dirty="0">
                <a:latin typeface="Cordia New" pitchFamily="34" charset="-34"/>
                <a:cs typeface="Cordia New" pitchFamily="34" charset="-34"/>
              </a:rPr>
              <a:t>หรือ 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“พระ</a:t>
            </a:r>
            <a:r>
              <a:rPr lang="th-TH" sz="4400" b="1" i="1" dirty="0" err="1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ยาเวห์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องค์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พระ</a:t>
            </a:r>
            <a:r>
              <a:rPr lang="th-TH" sz="4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ผู้	เป็น</a:t>
            </a:r>
            <a:r>
              <a:rPr lang="th-TH" sz="4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เจ้า พระเจ้าจอมจักรวาลตรัส”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2:11, </a:t>
            </a:r>
            <a:r>
              <a:rPr lang="en-US" sz="44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16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; </a:t>
            </a:r>
            <a:r>
              <a:rPr lang="en-US" sz="4400" b="1" dirty="0">
                <a:latin typeface="Cordia New" pitchFamily="34" charset="-34"/>
                <a:cs typeface="Cordia New" pitchFamily="34" charset="-34"/>
              </a:rPr>
              <a:t>3:10, 13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)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27632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107504" y="1196752"/>
            <a:ext cx="8712968" cy="468052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ในบางครั้ง 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ก็ใช้สูตรของ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“การประกาศ”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เพื่อเรียกประชาชนให้ตั้งใจฟังการประกาศของผู้นำสารมาแจ้ง เช่น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 =	</a:t>
            </a:r>
            <a:r>
              <a:rPr lang="th-TH" sz="5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“จงฟังพระวาจานี้” </a:t>
            </a:r>
            <a:endParaRPr lang="th-TH" sz="4400" b="1" dirty="0" smtClean="0">
              <a:latin typeface="Cordia New" pitchFamily="34" charset="-34"/>
              <a:cs typeface="Cordia New" pitchFamily="34" charset="-34"/>
            </a:endParaRP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GB" sz="4400" b="1" i="1" dirty="0" smtClean="0">
                <a:latin typeface="Cordia New" pitchFamily="34" charset="-34"/>
                <a:cs typeface="Cordia New" pitchFamily="34" charset="-34"/>
              </a:rPr>
              <a:t>     =</a:t>
            </a:r>
            <a:r>
              <a:rPr lang="th-TH" sz="4400" b="1" i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5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“จงฟังถ้อยคำนี้เถิด” 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th-TH" sz="5400" b="1" i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5400" b="1" i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(ดู </a:t>
            </a:r>
            <a:r>
              <a:rPr lang="en-US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3:1; 4:1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3074" name="Picture 2" descr="à¸à¸¥à¸à¸²à¸£à¸à¹à¸à¸«à¸²à¸£à¸¹à¸à¸ à¸²à¸à¸ªà¸³à¸«à¸£à¸±à¸ image of prophet amos preach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370" y="2693268"/>
            <a:ext cx="3760067" cy="376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21120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184576"/>
          </a:xfrm>
        </p:spPr>
        <p:txBody>
          <a:bodyPr>
            <a:noAutofit/>
          </a:bodyPr>
          <a:lstStyle/>
          <a:p>
            <a:pPr marL="742950" indent="-742950">
              <a:spcBef>
                <a:spcPts val="0"/>
              </a:spcBef>
              <a:spcAft>
                <a:spcPts val="0"/>
              </a:spcAft>
              <a:buAutoNum type="arabicParenR" startAt="2"/>
            </a:pP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เนื้อหาของ </a:t>
            </a:r>
            <a:r>
              <a:rPr lang="th-TH" sz="48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“สาร” 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ที่พระเจ้ามอบให้อา</a:t>
            </a:r>
            <a:r>
              <a:rPr lang="th-TH" sz="48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8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ไปประกาศ </a:t>
            </a:r>
            <a:r>
              <a:rPr lang="th-TH" sz="4800" b="1" dirty="0" smtClean="0">
                <a:latin typeface="Cordia New" pitchFamily="34" charset="-34"/>
                <a:cs typeface="Cordia New" pitchFamily="34" charset="-34"/>
              </a:rPr>
              <a:t>คือ </a:t>
            </a:r>
            <a:r>
              <a:rPr lang="x-none" sz="4800" b="1" i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เวลา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สุก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แล้ว สำหรับ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ประชากร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ของ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เรา เรา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จะ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ไม่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ให้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อภัย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เขา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อีก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​</a:t>
            </a:r>
            <a:r>
              <a:rPr lang="th-TH" sz="4800" b="1" i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เลย</a:t>
            </a:r>
            <a:r>
              <a:rPr lang="x-none" sz="4800" b="1" i="1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” </a:t>
            </a:r>
            <a:r>
              <a:rPr lang="th-TH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8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8:2</a:t>
            </a:r>
            <a:r>
              <a:rPr lang="th-TH" sz="48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ถ้อยคำ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ลักษณะนี้แสดงให้เห็นว่า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การพิพากษาของพระเจ้าเหนือชาวอิสราเอลเป็นสิ่งที่ไม่อาจหลีกเลี่ยงได้อีกต่อไป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แล้ว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825269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412776"/>
            <a:ext cx="8640960" cy="511256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โดยในนิมิตที่หนึ่งและนิมิตที่สอง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ได้วอนขอพระเจ้าเพื่อชาวอิสราเอล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พระเจ้าทรง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สดับฟัง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ไม่ลงโทษ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พวกเขา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(อ่าน 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7:1-6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แต่ในนิมิตที่สี่นี้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วาระสุดท้ายของพวกเขาได้ถูกกำหนดและยืนยันโดยพระเจ้าแล้ว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ชาวอิสราเอลได้รับการเตือนเป็นครั้งสุดท้าย แต่พวกเขาก็เลือกที่เพิกเฉยต่อคำเตือนนี้ (อ่าน </a:t>
            </a:r>
            <a:r>
              <a:rPr lang="en-GB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8:1-3)</a:t>
            </a:r>
            <a:endParaRPr lang="th-TH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809572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482453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เนื้อหาของ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สารที่ประกาศ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จึง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อยู่ในรูปของการ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ประกาศถึงการ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พิพากษา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ติ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เตียน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ลงโทษ ทำลาย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ด้วย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เหตุ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นี้เอง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ทั้งตัว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ผู้นำสาร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และ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สาร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จึงไม่ได้รับ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การยอมรับจาก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ผู้ฟัง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ก่อให้เกิดการโต้เถียงและโต้แย้งกันระหว่างอา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และชาวอิสราเอล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ตัวอย่างที่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เห็นชัดเจน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คือ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การเผชิญหน้ากันระหว่าง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4400" b="1" dirty="0" err="1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กับสมณะอามาซิ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ยาห์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7:10-17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)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29376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659" y="0"/>
            <a:ext cx="6228184" cy="42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à¸à¸¥à¸à¸²à¸£à¸à¹à¸à¸«à¸²à¸£à¸¹à¸à¸ à¸²à¸à¸ªà¸³à¸«à¸£à¸±à¸ image of prophet amos preach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" y="2996952"/>
            <a:ext cx="5716910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à¸à¸¥à¸à¸²à¸£à¸à¹à¸à¸«à¸²à¸£à¸¹à¸à¸ à¸²à¸à¸ªà¸³à¸«à¸£à¸±à¸ image of prophet amos preach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009" y="3501008"/>
            <a:ext cx="3356991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898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2204864"/>
            <a:ext cx="8534400" cy="453650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เป็นประกาศก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คนแรก ที่</a:t>
            </a:r>
            <a:r>
              <a:rPr lang="th-TH" sz="4400" b="1" dirty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มีถ้อยคำบันทึกอยู่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ใน พระคัมภีร์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ประกาศก</a:t>
            </a:r>
            <a:r>
              <a:rPr lang="th-TH" sz="4400" b="1" dirty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พระ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วาจาในราวปี 763-750 ก่อน ค.ศ.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ตรงกับ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สมัยกษัตริย์ เยโรโบอัม ที่ 2</a:t>
            </a:r>
            <a:r>
              <a:rPr lang="th-TH" sz="44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อา</a:t>
            </a:r>
            <a:r>
              <a:rPr lang="th-TH" sz="44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โมส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 เป็นชื่อภาษา</a:t>
            </a:r>
            <a:r>
              <a:rPr lang="th-TH" sz="4400" b="1" dirty="0" err="1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ฮีบรู</a:t>
            </a:r>
            <a:r>
              <a:rPr lang="th-TH" sz="4400" b="1" dirty="0" smtClean="0">
                <a:solidFill>
                  <a:srgbClr val="C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400" b="1" dirty="0" smtClean="0">
                <a:latin typeface="CordiaUPC" pitchFamily="34" charset="-34"/>
                <a:cs typeface="CordiaUPC" pitchFamily="34" charset="-34"/>
              </a:rPr>
              <a:t>แต่มีความหมายไม่ชัดเจนว่าหมายถึงอะไรแน่?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rgbClr val="FFFF00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rgbClr val="FFFF00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FF00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rgbClr val="FFFF00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1124744"/>
            <a:ext cx="9144000" cy="898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ประกาศกอา</a:t>
            </a:r>
            <a:r>
              <a:rPr lang="th-TH" sz="6000" b="1" dirty="0" err="1" smtClean="0">
                <a:latin typeface="CordiaUPC" pitchFamily="34" charset="-34"/>
                <a:cs typeface="CordiaUPC" pitchFamily="34" charset="-34"/>
              </a:rPr>
              <a:t>โมส</a:t>
            </a:r>
            <a:r>
              <a:rPr lang="th-TH" sz="6000" b="1" dirty="0">
                <a:latin typeface="CordiaUPC" pitchFamily="34" charset="-34"/>
                <a:cs typeface="CordiaUPC" pitchFamily="34" charset="-34"/>
              </a:rPr>
              <a:t>-</a:t>
            </a:r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เป็นใคร?</a:t>
            </a:r>
          </a:p>
        </p:txBody>
      </p:sp>
    </p:spTree>
    <p:extLst>
      <p:ext uri="{BB962C8B-B14F-4D97-AF65-F5344CB8AC3E}">
        <p14:creationId xmlns:p14="http://schemas.microsoft.com/office/powerpoint/2010/main" val="398061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5184576"/>
          </a:xfrm>
        </p:spPr>
        <p:txBody>
          <a:bodyPr>
            <a:noAutofit/>
          </a:bodyPr>
          <a:lstStyle/>
          <a:p>
            <a:pPr marL="742950" indent="-742950">
              <a:spcBef>
                <a:spcPts val="0"/>
              </a:spcBef>
              <a:spcAft>
                <a:spcPts val="0"/>
              </a:spcAft>
              <a:buAutoNum type="arabicParenR" startAt="3"/>
            </a:pP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มีการพูดในรูปแบบ</a:t>
            </a:r>
            <a:r>
              <a:rPr lang="th-TH" sz="5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อื่นๆ 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ของอา</a:t>
            </a:r>
            <a:r>
              <a:rPr lang="th-TH" sz="5400" b="1" dirty="0" err="1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5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ด้วย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เช่น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</a:t>
            </a: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=	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ท่าน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ร้องเพลงในพิธีฝังศพ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(อ่าน </a:t>
            </a:r>
            <a:r>
              <a:rPr lang="en-US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5:1-2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 =</a:t>
            </a:r>
            <a:r>
              <a:rPr lang="th-TH" sz="4400" b="1" dirty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นี่เป็นธรรมเนียม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ของชาวอิสราเอลที่จะมี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การ	ร้องไห้คร่ำครวญ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ในงานฝังศพ โดยจะ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ร้อง	เพลงเกี่ยวกับบุคคลที่เสียชีวิต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 smtClean="0"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ในที่นี้ ร้องเพลงไว้ทุกข์ให้อิสราเอล</a:t>
            </a:r>
            <a:endParaRPr lang="th-TH" sz="4400" b="1" dirty="0">
              <a:solidFill>
                <a:srgbClr val="0070C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18173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23528" y="1196752"/>
            <a:ext cx="8640960" cy="5184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อา</a:t>
            </a:r>
            <a:r>
              <a:rPr lang="th-TH" sz="6000" b="1" dirty="0" err="1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60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ร้องเพลงเปรียบเทียบอิสราเอลว่าเป็นเหมือนหญิงพรหมจารีที่ต้องจากโลกนี้ไปก่อนเวลาอันควร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   =	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ความหมายคือ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ก่อนจะได้เป็นเจ้าสาวและ	มารดาของคนหลายคน </a:t>
            </a:r>
            <a:r>
              <a:rPr lang="th-TH" sz="4400" b="1" dirty="0" smtClean="0">
                <a:solidFill>
                  <a:srgbClr val="0070C0"/>
                </a:solidFill>
                <a:latin typeface="Cordia New" pitchFamily="34" charset="-34"/>
                <a:cs typeface="Cordia New" pitchFamily="34" charset="-34"/>
              </a:rPr>
              <a:t>อิสราเอลจะต้องตาย	หรือสูญสลายเมื่อยังเยาว์วัย 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ไม่มีลูกหลาน อัน	เป็นเคราะห์ร้อยสองเท่า</a:t>
            </a:r>
            <a:endParaRPr lang="th-TH" sz="4400" b="1" dirty="0"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1569829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49127"/>
            <a:ext cx="4968552" cy="55446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th-TH" sz="60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จึงเห็นได้ว่า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แม้อา</a:t>
            </a:r>
            <a:r>
              <a:rPr lang="th-TH" sz="4400" b="1" dirty="0" err="1" smtClean="0">
                <a:latin typeface="Cordia New" pitchFamily="34" charset="-34"/>
                <a:cs typeface="Cordia New" pitchFamily="34" charset="-34"/>
              </a:rPr>
              <a:t>โมส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เป็น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ชาว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ชนบทจาก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เทโคอา คำพูด</a:t>
            </a:r>
            <a:r>
              <a:rPr lang="th-TH" sz="4400" b="1" dirty="0" smtClean="0">
                <a:latin typeface="Cordia New" pitchFamily="34" charset="-34"/>
                <a:cs typeface="Cordia New" pitchFamily="34" charset="-34"/>
              </a:rPr>
              <a:t>ที่สละสลวย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ของท่านชี้ให้เห็นว่า 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ท่านไม่ใช่บุคคลธรรมดา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สามัญ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ที่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ไร้การศึกษา</a:t>
            </a:r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 และ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ยังมีความสามารถในการ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ใช้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ภาษา</a:t>
            </a:r>
            <a:r>
              <a:rPr lang="th-TH" sz="4400" b="1" dirty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อีก</a:t>
            </a:r>
            <a:r>
              <a:rPr lang="th-TH" sz="44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ด้วย</a:t>
            </a:r>
            <a:endParaRPr lang="en-US" sz="4400" b="1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0" y="2883"/>
            <a:ext cx="9144000" cy="9857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chemeClr val="bg1"/>
                </a:solidFill>
                <a:latin typeface="+mn-lt"/>
                <a:cs typeface="+mn-cs"/>
              </a:rPr>
              <a:t>อา</a:t>
            </a:r>
            <a:r>
              <a:rPr lang="th-TH" b="1" dirty="0" err="1" smtClean="0">
                <a:solidFill>
                  <a:schemeClr val="bg1"/>
                </a:solidFill>
                <a:latin typeface="+mn-lt"/>
                <a:cs typeface="+mn-cs"/>
              </a:rPr>
              <a:t>โมส</a:t>
            </a:r>
            <a:endParaRPr lang="th-TH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800" b="1" dirty="0">
                <a:solidFill>
                  <a:schemeClr val="bg1"/>
                </a:solidFill>
                <a:latin typeface="+mn-lt"/>
                <a:cs typeface="+mn-cs"/>
              </a:rPr>
              <a:t>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pPr marL="342900" indent="-342900" algn="ctr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2400" b="1" dirty="0">
                <a:solidFill>
                  <a:schemeClr val="bg1"/>
                </a:solidFill>
                <a:latin typeface="+mn-lt"/>
                <a:cs typeface="+mn-cs"/>
              </a:rPr>
              <a:t>คุณพ่อวสันต์ พิรุฬห์วงศ์ </a:t>
            </a:r>
            <a:r>
              <a:rPr lang="en-US" sz="1800" b="1" dirty="0">
                <a:solidFill>
                  <a:schemeClr val="bg1"/>
                </a:solidFill>
                <a:latin typeface="+mn-lt"/>
                <a:cs typeface="+mn-cs"/>
              </a:rPr>
              <a:t>CSS.</a:t>
            </a:r>
            <a:endParaRPr lang="th-TH" sz="1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028" name="Picture 4" descr="à¸à¸¥à¸à¸²à¸£à¸à¹à¸à¸«à¸²à¸£à¸¹à¸à¸ à¸²à¸à¸ªà¸³à¸«à¸£à¸±à¸ image of prophet am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96752"/>
            <a:ext cx="4067943" cy="5362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736215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</TotalTime>
  <Words>3814</Words>
  <Application>Microsoft Office PowerPoint</Application>
  <PresentationFormat>นำเสนอทางหน้าจอ (4:3)</PresentationFormat>
  <Paragraphs>492</Paragraphs>
  <Slides>92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92</vt:i4>
      </vt:variant>
    </vt:vector>
  </HeadingPairs>
  <TitlesOfParts>
    <vt:vector size="93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Admin</cp:lastModifiedBy>
  <cp:revision>194</cp:revision>
  <dcterms:created xsi:type="dcterms:W3CDTF">2018-08-31T03:30:51Z</dcterms:created>
  <dcterms:modified xsi:type="dcterms:W3CDTF">2018-11-17T01:39:24Z</dcterms:modified>
</cp:coreProperties>
</file>