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63" r:id="rId5"/>
    <p:sldId id="271" r:id="rId6"/>
    <p:sldId id="264" r:id="rId7"/>
    <p:sldId id="265" r:id="rId8"/>
    <p:sldId id="287" r:id="rId9"/>
    <p:sldId id="317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3" r:id="rId19"/>
    <p:sldId id="280" r:id="rId20"/>
    <p:sldId id="281" r:id="rId21"/>
    <p:sldId id="316" r:id="rId22"/>
    <p:sldId id="282" r:id="rId23"/>
    <p:sldId id="284" r:id="rId24"/>
    <p:sldId id="288" r:id="rId25"/>
    <p:sldId id="285" r:id="rId26"/>
    <p:sldId id="266" r:id="rId27"/>
    <p:sldId id="267" r:id="rId28"/>
    <p:sldId id="268" r:id="rId29"/>
    <p:sldId id="286" r:id="rId30"/>
    <p:sldId id="269" r:id="rId31"/>
    <p:sldId id="270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9" r:id="rId42"/>
    <p:sldId id="298" r:id="rId43"/>
    <p:sldId id="300" r:id="rId44"/>
    <p:sldId id="301" r:id="rId45"/>
    <p:sldId id="302" r:id="rId46"/>
    <p:sldId id="303" r:id="rId47"/>
    <p:sldId id="309" r:id="rId48"/>
    <p:sldId id="310" r:id="rId49"/>
    <p:sldId id="306" r:id="rId50"/>
    <p:sldId id="307" r:id="rId51"/>
    <p:sldId id="311" r:id="rId52"/>
    <p:sldId id="308" r:id="rId53"/>
    <p:sldId id="312" r:id="rId54"/>
    <p:sldId id="313" r:id="rId55"/>
    <p:sldId id="314" r:id="rId56"/>
    <p:sldId id="315" r:id="rId5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2014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4775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228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8426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773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0723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92268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159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7477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9487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5760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4E646-2BC2-491B-8144-CB89EC3EB37B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420AE-F20E-42CA-9CDF-C992F194A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19791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4477114" y="0"/>
            <a:ext cx="4666886" cy="6850884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n-GB" sz="3200" b="1" dirty="0">
                <a:solidFill>
                  <a:srgbClr val="FFFF00"/>
                </a:solidFill>
              </a:rPr>
              <a:t>= = = = = = = = = = </a:t>
            </a:r>
            <a:r>
              <a:rPr lang="en-GB" sz="3200" b="1" dirty="0" smtClean="0">
                <a:solidFill>
                  <a:srgbClr val="FFFF00"/>
                </a:solidFill>
              </a:rPr>
              <a:t>=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b="1" dirty="0" smtClean="0">
                <a:solidFill>
                  <a:srgbClr val="FFFF00"/>
                </a:solidFill>
              </a:rPr>
              <a:t>= = = = </a:t>
            </a:r>
            <a:r>
              <a:rPr lang="th-TH" sz="3200" b="1" dirty="0" smtClean="0">
                <a:solidFill>
                  <a:srgbClr val="FFFF00"/>
                </a:solidFill>
              </a:rPr>
              <a:t/>
            </a:r>
            <a:br>
              <a:rPr lang="th-TH" sz="3200" b="1" dirty="0" smtClean="0">
                <a:solidFill>
                  <a:srgbClr val="FFFF00"/>
                </a:solidFill>
              </a:rPr>
            </a:b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/>
            </a:r>
            <a:br>
              <a:rPr lang="th-TH" sz="4800" b="1" dirty="0" smtClean="0">
                <a:solidFill>
                  <a:srgbClr val="FFFF00"/>
                </a:solidFill>
                <a:cs typeface="+mn-cs"/>
              </a:rPr>
            </a:br>
            <a:r>
              <a:rPr lang="th-TH" sz="6600" b="1" dirty="0" smtClean="0">
                <a:solidFill>
                  <a:srgbClr val="FFFF00"/>
                </a:solidFill>
                <a:cs typeface="+mn-cs"/>
              </a:rPr>
              <a:t>ปีนักบุญโยเซฟ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/>
            </a:r>
            <a:br>
              <a:rPr lang="th-TH" sz="5400" b="1" dirty="0" smtClean="0">
                <a:solidFill>
                  <a:srgbClr val="FFFF00"/>
                </a:solidFill>
                <a:cs typeface="+mn-cs"/>
              </a:rPr>
            </a:br>
            <a:r>
              <a:rPr lang="th-TH" sz="3400" b="1" dirty="0" smtClean="0">
                <a:solidFill>
                  <a:srgbClr val="FFFF00"/>
                </a:solidFill>
                <a:cs typeface="+mn-cs"/>
              </a:rPr>
              <a:t>8 ธันวาคม 2020</a:t>
            </a:r>
            <a:r>
              <a:rPr lang="th-TH" sz="3400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h-TH" sz="3400" b="1" dirty="0" smtClean="0">
                <a:solidFill>
                  <a:srgbClr val="FFFF00"/>
                </a:solidFill>
                <a:cs typeface="+mn-cs"/>
              </a:rPr>
              <a:t>- 8 ธันวาคม 2021</a:t>
            </a:r>
            <a:br>
              <a:rPr lang="th-TH" sz="3400" b="1" dirty="0" smtClean="0">
                <a:solidFill>
                  <a:srgbClr val="FFFF00"/>
                </a:solidFill>
                <a:cs typeface="+mn-cs"/>
              </a:rPr>
            </a:br>
            <a:r>
              <a:rPr lang="th-TH" sz="3400" b="1" dirty="0" smtClean="0">
                <a:solidFill>
                  <a:srgbClr val="FFFF00"/>
                </a:solidFill>
                <a:cs typeface="+mn-cs"/>
              </a:rPr>
              <a:t/>
            </a:r>
            <a:br>
              <a:rPr lang="th-TH" sz="3400" b="1" dirty="0" smtClean="0">
                <a:solidFill>
                  <a:srgbClr val="FFFF00"/>
                </a:solidFill>
                <a:cs typeface="+mn-cs"/>
              </a:rPr>
            </a:br>
            <a:r>
              <a:rPr lang="th-TH" sz="1800" b="1" dirty="0">
                <a:solidFill>
                  <a:srgbClr val="FFFF00"/>
                </a:solidFill>
                <a:cs typeface="+mn-cs"/>
              </a:rPr>
              <a:t/>
            </a:r>
            <a:br>
              <a:rPr lang="th-TH" sz="1800" b="1" dirty="0">
                <a:solidFill>
                  <a:srgbClr val="FFFF00"/>
                </a:solidFill>
                <a:cs typeface="+mn-cs"/>
              </a:rPr>
            </a:br>
            <a:r>
              <a:rPr lang="en-GB" sz="3400" b="1" dirty="0" smtClean="0">
                <a:solidFill>
                  <a:srgbClr val="FFFF00"/>
                </a:solidFill>
                <a:cs typeface="+mn-cs"/>
              </a:rPr>
              <a:t>= = = = = = = = = = = = = = </a:t>
            </a:r>
            <a:endParaRPr lang="th-TH" sz="3400" b="1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1028" name="Picture 4" descr="ผลการค้นหารูปภาพสำหรับ image of St.Josep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8" y="0"/>
            <a:ext cx="4464496" cy="684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25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323528" y="908720"/>
            <a:ext cx="8496944" cy="56886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 sz="4000" b="1" dirty="0">
              <a:solidFill>
                <a:srgbClr val="FFC000"/>
              </a:solidFill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179512" y="404664"/>
            <a:ext cx="8748464" cy="61926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GB" sz="3600" dirty="0" smtClean="0">
                <a:solidFill>
                  <a:srgbClr val="FFFF00"/>
                </a:solidFill>
              </a:rPr>
              <a:t>1.1</a:t>
            </a:r>
            <a:r>
              <a:rPr lang="th-TH" sz="4400" b="1" dirty="0" smtClean="0">
                <a:solidFill>
                  <a:srgbClr val="FFFF00"/>
                </a:solidFill>
              </a:rPr>
              <a:t> 	โยเซฟรับพระเยซูเป็นบุตรบุญธรรม หลังได้พบ	กับทูตสวรรค์ (ในฝัน 1) </a:t>
            </a:r>
            <a:r>
              <a:rPr lang="th-TH" sz="4400" b="1" dirty="0" err="1" smtClean="0">
                <a:solidFill>
                  <a:srgbClr val="FFFF00"/>
                </a:solidFill>
              </a:rPr>
              <a:t>มัทธิว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en-GB" sz="3600" dirty="0" smtClean="0">
                <a:solidFill>
                  <a:srgbClr val="FFFF00"/>
                </a:solidFill>
              </a:rPr>
              <a:t>1:1-25 </a:t>
            </a:r>
            <a:r>
              <a:rPr lang="th-TH" sz="4800" b="1" dirty="0" smtClean="0">
                <a:solidFill>
                  <a:srgbClr val="FFC000"/>
                </a:solidFill>
              </a:rPr>
              <a:t>(อ่าน)</a:t>
            </a:r>
            <a:endParaRPr lang="th-TH" sz="6000" b="1" dirty="0" smtClean="0">
              <a:solidFill>
                <a:srgbClr val="FFC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/>
              <a:t>เล่าว่า โยเซฟเป็นบุตรของยา</a:t>
            </a:r>
            <a:r>
              <a:rPr lang="th-TH" sz="4000" b="1" dirty="0" err="1" smtClean="0"/>
              <a:t>โคบ</a:t>
            </a:r>
            <a:r>
              <a:rPr lang="th-TH" sz="4000" b="1" dirty="0" smtClean="0"/>
              <a:t> ซึ่ง</a:t>
            </a:r>
            <a:r>
              <a:rPr lang="th-TH" sz="4000" b="1" dirty="0" smtClean="0">
                <a:solidFill>
                  <a:srgbClr val="FFC000"/>
                </a:solidFill>
              </a:rPr>
              <a:t>สืบเชื้อสายมาจากราชวงศ์ของกษัตริย์ดาวิด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/>
              <a:t>โยเซฟหมั้นอยู่กับพระนางมา</a:t>
            </a:r>
            <a:r>
              <a:rPr lang="th-TH" sz="4000" b="1" dirty="0" err="1" smtClean="0"/>
              <a:t>รีย์</a:t>
            </a:r>
            <a:r>
              <a:rPr lang="th-TH" sz="4000" b="1" dirty="0" smtClean="0"/>
              <a:t> แต่ก่อนที่จะแต่งงานกัน พบว่าพระนางมา</a:t>
            </a:r>
            <a:r>
              <a:rPr lang="th-TH" sz="4000" b="1" dirty="0" err="1" smtClean="0"/>
              <a:t>รีย์</a:t>
            </a:r>
            <a:r>
              <a:rPr lang="th-TH" sz="4000" b="1" dirty="0" smtClean="0"/>
              <a:t>ตั้งครรภ์ จึงคิดจะถอนหมั้นอย่างเงียบๆ </a:t>
            </a:r>
            <a:r>
              <a:rPr lang="th-TH" sz="4000" b="1" dirty="0" smtClean="0">
                <a:solidFill>
                  <a:srgbClr val="FFC000"/>
                </a:solidFill>
              </a:rPr>
              <a:t>แต่เมื่อทูตสวรรค์ได้มาอธิบายเรื่องราวที่เกิดขึ้นในฝันแล้ว โยเซฟก็รับพระนางมา</a:t>
            </a:r>
            <a:r>
              <a:rPr lang="th-TH" sz="4000" b="1" dirty="0" err="1" smtClean="0">
                <a:solidFill>
                  <a:srgbClr val="FFC000"/>
                </a:solidFill>
              </a:rPr>
              <a:t>รีย์</a:t>
            </a:r>
            <a:r>
              <a:rPr lang="th-TH" sz="4000" b="1" dirty="0" smtClean="0">
                <a:solidFill>
                  <a:srgbClr val="FFC000"/>
                </a:solidFill>
              </a:rPr>
              <a:t>ไปอยู่</a:t>
            </a:r>
            <a:r>
              <a:rPr lang="th-TH" sz="4000" b="1" dirty="0" smtClean="0">
                <a:solidFill>
                  <a:srgbClr val="FFC000"/>
                </a:solidFill>
              </a:rPr>
              <a:t>ด้วย รับเป็นบิดาเลี้ยงของพระเยซูเจ้า</a:t>
            </a:r>
            <a:endParaRPr lang="en-GB" sz="4000" b="1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3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ผลการค้นหารูปภาพสำหรับ Image of St.Joseph dreams of Ange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" y="28373"/>
            <a:ext cx="9138062" cy="479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107504" y="4896544"/>
            <a:ext cx="8928992" cy="191683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th-TH" sz="4000" b="1" dirty="0" smtClean="0"/>
              <a:t>“</a:t>
            </a:r>
            <a:r>
              <a:rPr lang="th-TH" sz="4000" b="1" dirty="0"/>
              <a:t>โย​เซฟ โอรส​กษัตริย์​ดา​วิด อย่า​กลัว​ที่​จะ​รับ​มา​</a:t>
            </a:r>
            <a:r>
              <a:rPr lang="th-TH" sz="4000" b="1" dirty="0" err="1"/>
              <a:t>รีย์</a:t>
            </a:r>
            <a:r>
              <a:rPr lang="th-TH" sz="4000" b="1" dirty="0"/>
              <a:t>​มา​เป็น​ภรรยา​ของ​ท่าน​เลย เพราะ​เด็ก​ที่​</a:t>
            </a:r>
            <a:r>
              <a:rPr lang="th-TH" sz="4000" b="1" dirty="0" smtClean="0"/>
              <a:t>ปฏิสนธิใน</a:t>
            </a:r>
            <a:r>
              <a:rPr lang="th-TH" sz="4000" b="1" dirty="0"/>
              <a:t>​ครรภ์​ของ</a:t>
            </a:r>
            <a:r>
              <a:rPr lang="th-TH" sz="4000" b="1" dirty="0" smtClean="0"/>
              <a:t>​พระนาง</a:t>
            </a:r>
            <a:r>
              <a:rPr lang="th-TH" sz="4000" b="1" dirty="0"/>
              <a:t>​นั้น</a:t>
            </a:r>
            <a:r>
              <a:rPr lang="th-TH" sz="4000" b="1" dirty="0" smtClean="0"/>
              <a:t>​ </a:t>
            </a:r>
            <a:r>
              <a:rPr lang="th-TH" sz="4000" b="1" dirty="0" smtClean="0">
                <a:solidFill>
                  <a:srgbClr val="FFC000"/>
                </a:solidFill>
              </a:rPr>
              <a:t>มา</a:t>
            </a:r>
            <a:r>
              <a:rPr lang="th-TH" sz="4000" b="1" dirty="0">
                <a:solidFill>
                  <a:srgbClr val="FFC000"/>
                </a:solidFill>
              </a:rPr>
              <a:t>​จาก​พระ​จิต​</a:t>
            </a:r>
            <a:r>
              <a:rPr lang="th-TH" sz="4000" b="1" dirty="0" smtClean="0">
                <a:solidFill>
                  <a:srgbClr val="FFC000"/>
                </a:solidFill>
              </a:rPr>
              <a:t>เจ้า</a:t>
            </a:r>
            <a:r>
              <a:rPr lang="th-TH" sz="4000" b="1" dirty="0" smtClean="0"/>
              <a:t>”</a:t>
            </a:r>
            <a:endParaRPr lang="th-TH" sz="4000" b="1" dirty="0"/>
          </a:p>
          <a:p>
            <a:endParaRPr lang="th-TH" sz="4000" b="1" dirty="0"/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endParaRPr lang="en-GB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942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16024" y="476672"/>
            <a:ext cx="8748464" cy="59046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3600" dirty="0" smtClean="0">
                <a:solidFill>
                  <a:srgbClr val="FFFF00"/>
                </a:solidFill>
              </a:rPr>
              <a:t>1.2</a:t>
            </a:r>
            <a:r>
              <a:rPr lang="th-TH" sz="4400" b="1" dirty="0" smtClean="0">
                <a:solidFill>
                  <a:srgbClr val="FFFF00"/>
                </a:solidFill>
              </a:rPr>
              <a:t> 	โยเซฟและพระนางมา</a:t>
            </a:r>
            <a:r>
              <a:rPr lang="th-TH" sz="4400" b="1" dirty="0" err="1" smtClean="0">
                <a:solidFill>
                  <a:srgbClr val="FFFF00"/>
                </a:solidFill>
              </a:rPr>
              <a:t>รีย์</a:t>
            </a:r>
            <a:r>
              <a:rPr lang="th-TH" sz="4400" b="1" dirty="0" smtClean="0">
                <a:solidFill>
                  <a:srgbClr val="FFFF00"/>
                </a:solidFill>
              </a:rPr>
              <a:t>เดินทาง</a:t>
            </a:r>
            <a:r>
              <a:rPr lang="th-TH" sz="4400" b="1" dirty="0" err="1" smtClean="0">
                <a:solidFill>
                  <a:srgbClr val="FFFF00"/>
                </a:solidFill>
              </a:rPr>
              <a:t>ไปเบธเลเฮม</a:t>
            </a:r>
            <a:r>
              <a:rPr lang="th-TH" sz="4400" b="1" dirty="0" smtClean="0">
                <a:solidFill>
                  <a:srgbClr val="FFFF00"/>
                </a:solidFill>
              </a:rPr>
              <a:t>	และการบังเกิดของพระเยซู พบ</a:t>
            </a:r>
            <a:r>
              <a:rPr lang="th-TH" sz="4400" b="1" dirty="0" err="1" smtClean="0">
                <a:solidFill>
                  <a:srgbClr val="FFFF00"/>
                </a:solidFill>
              </a:rPr>
              <a:t>ในลู</a:t>
            </a:r>
            <a:r>
              <a:rPr lang="th-TH" sz="4400" b="1" dirty="0">
                <a:solidFill>
                  <a:srgbClr val="FFFF00"/>
                </a:solidFill>
              </a:rPr>
              <a:t>กา </a:t>
            </a:r>
            <a:r>
              <a:rPr lang="en-GB" sz="3600" dirty="0" smtClean="0">
                <a:solidFill>
                  <a:srgbClr val="FFFF00"/>
                </a:solidFill>
              </a:rPr>
              <a:t>2:1-20</a:t>
            </a:r>
          </a:p>
          <a:p>
            <a:pPr>
              <a:spcBef>
                <a:spcPts val="0"/>
              </a:spcBef>
            </a:pPr>
            <a:r>
              <a:rPr lang="th-TH" sz="4000" b="1" dirty="0" smtClean="0"/>
              <a:t>เล่าว่าทั้งสองเดินทางไปลงทะเบียนตามประกาศของจักรพรรดิ</a:t>
            </a:r>
          </a:p>
          <a:p>
            <a:pPr>
              <a:spcBef>
                <a:spcPts val="0"/>
              </a:spcBef>
            </a:pPr>
            <a:r>
              <a:rPr lang="th-TH" sz="4000" b="1" dirty="0" smtClean="0"/>
              <a:t>ขณะอยู่</a:t>
            </a:r>
            <a:r>
              <a:rPr lang="th-TH" sz="4000" b="1" dirty="0" smtClean="0"/>
              <a:t>ที่</a:t>
            </a:r>
            <a:r>
              <a:rPr lang="th-TH" sz="4000" b="1" dirty="0" err="1" smtClean="0"/>
              <a:t>เบธเลเฮ็ม</a:t>
            </a:r>
            <a:r>
              <a:rPr lang="th-TH" sz="4000" b="1" dirty="0" smtClean="0"/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พระนางมา</a:t>
            </a:r>
            <a:r>
              <a:rPr lang="th-TH" sz="4000" b="1" dirty="0" err="1" smtClean="0">
                <a:solidFill>
                  <a:srgbClr val="FFC000"/>
                </a:solidFill>
              </a:rPr>
              <a:t>รีย์</a:t>
            </a:r>
            <a:r>
              <a:rPr lang="th-TH" sz="4000" b="1" dirty="0" smtClean="0">
                <a:solidFill>
                  <a:srgbClr val="FFC000"/>
                </a:solidFill>
              </a:rPr>
              <a:t>ก็ทรงให้กำเนิดพระเยซูเจ้าในรางหญ้า</a:t>
            </a:r>
          </a:p>
          <a:p>
            <a:pPr>
              <a:spcBef>
                <a:spcPts val="0"/>
              </a:spcBef>
            </a:pPr>
            <a:r>
              <a:rPr lang="th-TH" sz="4000" b="1" dirty="0" smtClean="0"/>
              <a:t>มีคนเลี้ยงแกะกลุ่มหนึ่งมานมัสการพระองค์เป็นกลุ่มแรก โดยได้รับแจ้งข่าวจากทูตสวรรค์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000" b="1" dirty="0" smtClean="0"/>
              <a:t>   </a:t>
            </a:r>
            <a:r>
              <a:rPr lang="th-TH" sz="4000" b="1" dirty="0" smtClean="0">
                <a:solidFill>
                  <a:srgbClr val="FFC000"/>
                </a:solidFill>
              </a:rPr>
              <a:t>(อ่าน)</a:t>
            </a:r>
          </a:p>
        </p:txBody>
      </p:sp>
    </p:spTree>
    <p:extLst>
      <p:ext uri="{BB962C8B-B14F-4D97-AF65-F5344CB8AC3E}">
        <p14:creationId xmlns:p14="http://schemas.microsoft.com/office/powerpoint/2010/main" val="258758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แทนเนื้อหา 2"/>
          <p:cNvSpPr>
            <a:spLocks noGrp="1"/>
          </p:cNvSpPr>
          <p:nvPr>
            <p:ph idx="1"/>
          </p:nvPr>
        </p:nvSpPr>
        <p:spPr>
          <a:xfrm>
            <a:off x="5292080" y="0"/>
            <a:ext cx="3851919" cy="6858000"/>
          </a:xfrm>
          <a:solidFill>
            <a:schemeClr val="accent2">
              <a:lumMod val="50000"/>
            </a:schemeClr>
          </a:solidFill>
        </p:spPr>
        <p:txBody>
          <a:bodyPr anchor="ctr">
            <a:normAutofit fontScale="92500" lnSpcReduction="20000"/>
          </a:bodyPr>
          <a:lstStyle/>
          <a:p>
            <a:r>
              <a:rPr lang="th-TH" sz="4000" b="1" dirty="0" smtClean="0"/>
              <a:t>“โย</a:t>
            </a:r>
            <a:r>
              <a:rPr lang="th-TH" sz="4000" b="1" dirty="0"/>
              <a:t>​เซฟ​ออก​เดินทาง​จาก​เมือง​นา​ซา​</a:t>
            </a:r>
            <a:r>
              <a:rPr lang="th-TH" sz="4000" b="1" dirty="0" err="1"/>
              <a:t>เร็ธ</a:t>
            </a:r>
            <a:r>
              <a:rPr lang="th-TH" sz="4000" b="1" dirty="0"/>
              <a:t>​ใน​แคว้น​กา​ลิลี​ไป​ยัง​เมือง​ของ​กษัตริย์​ดา​วิด​ชื่อ​</a:t>
            </a:r>
            <a:r>
              <a:rPr lang="th-TH" sz="4000" b="1" dirty="0" err="1"/>
              <a:t>เบธเล</a:t>
            </a:r>
            <a:r>
              <a:rPr lang="th-TH" sz="4000" b="1" dirty="0"/>
              <a:t>​เฮ​ม​ใน​แคว้น​ยู</a:t>
            </a:r>
            <a:r>
              <a:rPr lang="th-TH" sz="4000" b="1" dirty="0" err="1"/>
              <a:t>เดีย</a:t>
            </a:r>
            <a:r>
              <a:rPr lang="th-TH" sz="4000" b="1" dirty="0"/>
              <a:t> </a:t>
            </a:r>
            <a:r>
              <a:rPr lang="th-TH" sz="4000" b="1" dirty="0" smtClean="0"/>
              <a:t>เพื่อ​</a:t>
            </a:r>
            <a:r>
              <a:rPr lang="th-TH" sz="4000" b="1" dirty="0"/>
              <a:t>ไป​ลงทะเบียน​พร้อมกับ​พระ​นาง​มา​</a:t>
            </a:r>
            <a:r>
              <a:rPr lang="th-TH" sz="4000" b="1" dirty="0" err="1"/>
              <a:t>รีย์</a:t>
            </a:r>
            <a:r>
              <a:rPr lang="th-TH" sz="4000" b="1" dirty="0"/>
              <a:t> ซึ่ง​กำลัง​ทรง​พระ​</a:t>
            </a:r>
            <a:r>
              <a:rPr lang="th-TH" sz="4000" b="1" dirty="0" smtClean="0"/>
              <a:t>ครรภ์</a:t>
            </a:r>
            <a:r>
              <a:rPr lang="th-TH" sz="4000" b="1" dirty="0"/>
              <a:t> </a:t>
            </a:r>
            <a:r>
              <a:rPr lang="th-TH" sz="4000" b="1" dirty="0" smtClean="0"/>
              <a:t>และขณะที่</a:t>
            </a:r>
            <a:r>
              <a:rPr lang="th-TH" sz="4000" b="1" dirty="0"/>
              <a:t>​อยู่​ที่นั่น </a:t>
            </a:r>
            <a:r>
              <a:rPr lang="th-TH" sz="4000" b="1" dirty="0" smtClean="0"/>
              <a:t>พระ</a:t>
            </a:r>
            <a:r>
              <a:rPr lang="th-TH" sz="4000" b="1" dirty="0"/>
              <a:t>​</a:t>
            </a:r>
            <a:r>
              <a:rPr lang="th-TH" sz="4000" b="1" dirty="0" smtClean="0"/>
              <a:t>นางมา</a:t>
            </a:r>
            <a:r>
              <a:rPr lang="th-TH" sz="4000" b="1" dirty="0" err="1" smtClean="0"/>
              <a:t>รีย์</a:t>
            </a:r>
            <a:r>
              <a:rPr lang="th-TH" sz="4000" b="1" dirty="0" smtClean="0"/>
              <a:t>ก็​</a:t>
            </a:r>
            <a:r>
              <a:rPr lang="th-TH" sz="4000" b="1" dirty="0"/>
              <a:t>ประสูติ​พระ​โอรส​องค์​แรกทรง​ใช้​ผ้า​พัน​พระ​วรกาย​พระ​กุมาร​นั้น แล้ว​ทรง​วาง​ไว้​ใน​ราง​</a:t>
            </a:r>
            <a:r>
              <a:rPr lang="th-TH" sz="4000" b="1" dirty="0" smtClean="0"/>
              <a:t>หญ้า”</a:t>
            </a:r>
            <a:endParaRPr lang="th-TH" sz="4000" b="1" dirty="0"/>
          </a:p>
        </p:txBody>
      </p:sp>
      <p:pic>
        <p:nvPicPr>
          <p:cNvPr id="1026" name="Picture 2" descr="ผลการค้นหารูปภาพสำหรับ image of the birth of Jes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4" y="188640"/>
            <a:ext cx="5202368" cy="641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861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88640"/>
            <a:ext cx="8686800" cy="659735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3600" dirty="0" smtClean="0">
                <a:solidFill>
                  <a:srgbClr val="FFFF00"/>
                </a:solidFill>
              </a:rPr>
              <a:t>1.3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400" b="1" dirty="0">
                <a:solidFill>
                  <a:srgbClr val="FFFF00"/>
                </a:solidFill>
              </a:rPr>
              <a:t>	โยเซฟและพระนางมา</a:t>
            </a:r>
            <a:r>
              <a:rPr lang="th-TH" sz="4400" b="1" dirty="0" err="1" smtClean="0">
                <a:solidFill>
                  <a:srgbClr val="FFFF00"/>
                </a:solidFill>
              </a:rPr>
              <a:t>รีย์</a:t>
            </a:r>
            <a:r>
              <a:rPr lang="th-TH" sz="4400" b="1" dirty="0" smtClean="0">
                <a:solidFill>
                  <a:srgbClr val="FFFF00"/>
                </a:solidFill>
              </a:rPr>
              <a:t> ถวายพระกุมารใน 	พระวิหาร พบ</a:t>
            </a:r>
            <a:r>
              <a:rPr lang="th-TH" sz="4400" b="1" dirty="0" err="1">
                <a:solidFill>
                  <a:srgbClr val="FFFF00"/>
                </a:solidFill>
              </a:rPr>
              <a:t>ในลู</a:t>
            </a:r>
            <a:r>
              <a:rPr lang="th-TH" sz="4400" b="1" dirty="0">
                <a:solidFill>
                  <a:srgbClr val="FFFF00"/>
                </a:solidFill>
              </a:rPr>
              <a:t>กา </a:t>
            </a:r>
            <a:r>
              <a:rPr lang="en-GB" sz="3600" dirty="0" smtClean="0">
                <a:solidFill>
                  <a:srgbClr val="FFFF00"/>
                </a:solidFill>
              </a:rPr>
              <a:t>2:22-25 </a:t>
            </a:r>
            <a:r>
              <a:rPr lang="th-TH" sz="3600" b="1" dirty="0"/>
              <a:t> </a:t>
            </a:r>
            <a:r>
              <a:rPr lang="th-TH" sz="4000" b="1" dirty="0">
                <a:solidFill>
                  <a:srgbClr val="FFC000"/>
                </a:solidFill>
              </a:rPr>
              <a:t>(อ่าน)</a:t>
            </a:r>
            <a:endParaRPr lang="en-GB" sz="4000" dirty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/>
              <a:t>เมื่อ</a:t>
            </a:r>
            <a:r>
              <a:rPr lang="th-TH" sz="4000" b="1" dirty="0"/>
              <a:t>​ครบ​กำหนด​เวลา​ที่​มารดา​และ​บุตร​จะ​ต้อง​ทำ​พิธี​ชำระ​มลทินตาม​ธรรม​บัญญัติ​ของ​โมเสส </a:t>
            </a:r>
            <a:r>
              <a:rPr lang="th-TH" sz="4000" b="1" dirty="0">
                <a:solidFill>
                  <a:srgbClr val="FFC000"/>
                </a:solidFill>
              </a:rPr>
              <a:t>โยเซฟ​พร้อมกับ​พระ​นาง​มา​</a:t>
            </a:r>
            <a:r>
              <a:rPr lang="th-TH" sz="4000" b="1" dirty="0" err="1">
                <a:solidFill>
                  <a:srgbClr val="FFC000"/>
                </a:solidFill>
              </a:rPr>
              <a:t>รีย์</a:t>
            </a:r>
            <a:r>
              <a:rPr lang="th-TH" sz="4000" b="1" dirty="0">
                <a:solidFill>
                  <a:srgbClr val="FFC000"/>
                </a:solidFill>
              </a:rPr>
              <a:t>​นำ​พระ​กุมาร​ไป​ที่​กรุง​เย​รู​ซา​เล็ม​เพื่อ​ถวาย​แด่​พระ​</a:t>
            </a:r>
            <a:r>
              <a:rPr lang="th-TH" sz="4000" b="1" dirty="0" smtClean="0">
                <a:solidFill>
                  <a:srgbClr val="FFC000"/>
                </a:solidFill>
              </a:rPr>
              <a:t>เจ้า</a:t>
            </a:r>
            <a:r>
              <a:rPr lang="th-TH" sz="4000" b="1" dirty="0" smtClean="0"/>
              <a:t> และได้​</a:t>
            </a:r>
            <a:r>
              <a:rPr lang="th-TH" sz="4000" b="1" dirty="0"/>
              <a:t>ถวาย​เครื่อง​บูชา​คือ​นกเขา​หนึ่ง​คู่​หรือ​นกพิราบ​สอง​ตัวตาม​ที่​มี​กำหนด​ไว้​ใน​ธรรม​บัญญัติ​ของ​พระ​</a:t>
            </a:r>
            <a:r>
              <a:rPr lang="th-TH" sz="4000" b="1" dirty="0" smtClean="0"/>
              <a:t>เจ้า</a:t>
            </a:r>
            <a:endParaRPr lang="th-TH" sz="4000" b="1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/>
              <a:t>ขณะที่</a:t>
            </a:r>
            <a:r>
              <a:rPr lang="th-TH" sz="4000" b="1" dirty="0"/>
              <a:t>​โย​เซฟ​พร้อมกับ​พระ​นาง​มา​</a:t>
            </a:r>
            <a:r>
              <a:rPr lang="th-TH" sz="4000" b="1" dirty="0" err="1"/>
              <a:t>รีย์</a:t>
            </a:r>
            <a:r>
              <a:rPr lang="th-TH" sz="4000" b="1" dirty="0"/>
              <a:t>​นำ​พระ​กุมาร​เข้า​มา​ปฏิบัติ​ตาม​ที่​ธรรม​บัญญัติ​กำหนด​</a:t>
            </a:r>
            <a:r>
              <a:rPr lang="th-TH" sz="4000" b="1" dirty="0" smtClean="0"/>
              <a:t>ไว้</a:t>
            </a:r>
            <a:r>
              <a:rPr lang="th-TH" sz="4000" b="1" dirty="0"/>
              <a:t> </a:t>
            </a:r>
            <a:r>
              <a:rPr lang="th-TH" sz="4000" b="1" dirty="0" smtClean="0"/>
              <a:t>ยังได้</a:t>
            </a:r>
            <a:r>
              <a:rPr lang="th-TH" sz="4000" b="1" dirty="0" smtClean="0"/>
              <a:t>พบกับ     สิ</a:t>
            </a:r>
            <a:r>
              <a:rPr lang="th-TH" sz="4000" b="1" dirty="0"/>
              <a:t>​เม​โอน</a:t>
            </a:r>
            <a:r>
              <a:rPr lang="th-TH" sz="3600" b="1" dirty="0" smtClean="0"/>
              <a:t>​ด้วย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2661057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4509120"/>
            <a:ext cx="8856984" cy="2348880"/>
          </a:xfrm>
          <a:solidFill>
            <a:schemeClr val="accent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th-TH" sz="3800" b="1" dirty="0"/>
              <a:t>โยเซฟ​พร้อมกับ​พระ​นาง​มา​</a:t>
            </a:r>
            <a:r>
              <a:rPr lang="th-TH" sz="3800" b="1" dirty="0" err="1"/>
              <a:t>รีย์</a:t>
            </a:r>
            <a:r>
              <a:rPr lang="th-TH" sz="3800" b="1" dirty="0"/>
              <a:t>​นำ​พระ​กุมาร​ไป​ที่​กรุง​เย​รู​ซา​เล็ม​เพื่อ​ถวาย​แด่​พระ​เจ้า และได้​ถวาย​เครื่อง​บูชา​คือ​นกเขา​หนึ่ง​คู่​หรือ​นกพิราบ​สอง​ตัวตาม​ที่​มี​กำหนด​ไว้​ใน​ธรรม​บัญญัติ​ของ​พระ​</a:t>
            </a:r>
            <a:r>
              <a:rPr lang="th-TH" sz="3800" b="1" dirty="0" smtClean="0"/>
              <a:t>เจ้า</a:t>
            </a:r>
            <a:endParaRPr lang="th-TH" sz="3800" b="1" dirty="0"/>
          </a:p>
        </p:txBody>
      </p:sp>
      <p:pic>
        <p:nvPicPr>
          <p:cNvPr id="2050" name="Picture 2" descr="ผลการค้นหารูปภาพสำหรับ image of the presentation of the Lord in tem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234"/>
            <a:ext cx="8432148" cy="442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955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624736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3600" dirty="0" smtClean="0">
                <a:solidFill>
                  <a:srgbClr val="FFFF00"/>
                </a:solidFill>
              </a:rPr>
              <a:t>1.4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400" b="1" dirty="0">
                <a:solidFill>
                  <a:srgbClr val="FFFF00"/>
                </a:solidFill>
              </a:rPr>
              <a:t>	โย</a:t>
            </a:r>
            <a:r>
              <a:rPr lang="th-TH" sz="4400" b="1" dirty="0" smtClean="0">
                <a:solidFill>
                  <a:srgbClr val="FFFF00"/>
                </a:solidFill>
              </a:rPr>
              <a:t>เซฟพาพระ</a:t>
            </a:r>
            <a:r>
              <a:rPr lang="th-TH" sz="4400" b="1" dirty="0">
                <a:solidFill>
                  <a:srgbClr val="FFFF00"/>
                </a:solidFill>
              </a:rPr>
              <a:t>นางมา</a:t>
            </a:r>
            <a:r>
              <a:rPr lang="th-TH" sz="4400" b="1" dirty="0" err="1" smtClean="0">
                <a:solidFill>
                  <a:srgbClr val="FFFF00"/>
                </a:solidFill>
              </a:rPr>
              <a:t>รีย์</a:t>
            </a:r>
            <a:r>
              <a:rPr lang="th-TH" sz="4400" b="1" dirty="0" smtClean="0">
                <a:solidFill>
                  <a:srgbClr val="FFFF00"/>
                </a:solidFill>
              </a:rPr>
              <a:t>และพระกุมารหนีไป	อียิปต์ตามที่ทูตสวรรค์บอก (ในฝัน 2) พบ	</a:t>
            </a:r>
            <a:r>
              <a:rPr lang="th-TH" sz="4400" b="1" dirty="0" err="1" smtClean="0">
                <a:solidFill>
                  <a:srgbClr val="FFFF00"/>
                </a:solidFill>
              </a:rPr>
              <a:t>ในมัทธิว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en-GB" sz="3600" dirty="0" smtClean="0">
                <a:solidFill>
                  <a:srgbClr val="FFFF00"/>
                </a:solidFill>
              </a:rPr>
              <a:t>2:13-15 </a:t>
            </a:r>
            <a:r>
              <a:rPr lang="th-TH" sz="3600" b="1" dirty="0"/>
              <a:t> </a:t>
            </a:r>
            <a:r>
              <a:rPr lang="th-TH" sz="4400" b="1" dirty="0">
                <a:solidFill>
                  <a:srgbClr val="FFC000"/>
                </a:solidFill>
              </a:rPr>
              <a:t>(อ่าน)</a:t>
            </a:r>
            <a:endParaRPr lang="en-GB" sz="4400" dirty="0">
              <a:solidFill>
                <a:srgbClr val="FFFF00"/>
              </a:solidFill>
            </a:endParaRPr>
          </a:p>
          <a:p>
            <a:r>
              <a:rPr lang="th-TH" sz="4000" b="1" dirty="0" smtClean="0"/>
              <a:t>ทูต</a:t>
            </a:r>
            <a:r>
              <a:rPr lang="th-TH" sz="4000" b="1" dirty="0"/>
              <a:t>​สวรรค์​ของ​องค์​พระ​ผู้​เป็น​เจ้า​มา​เข้า​ฝัน​โย​</a:t>
            </a:r>
            <a:r>
              <a:rPr lang="th-TH" sz="4000" b="1" dirty="0" smtClean="0"/>
              <a:t>เซฟ กล่าว​ว่า “จง​ลุก</a:t>
            </a:r>
            <a:r>
              <a:rPr lang="th-TH" sz="4000" b="1" dirty="0"/>
              <a:t>​</a:t>
            </a:r>
            <a:r>
              <a:rPr lang="th-TH" sz="4000" b="1" dirty="0" smtClean="0"/>
              <a:t>ขึ้น พา</a:t>
            </a:r>
            <a:r>
              <a:rPr lang="th-TH" sz="4000" b="1" dirty="0"/>
              <a:t>​พระ​กุมาร​และ​พระ​มารดา​หนี​ไป​ประเทศ​อียิปต์ </a:t>
            </a:r>
            <a:r>
              <a:rPr lang="th-TH" sz="4000" b="1" dirty="0" smtClean="0"/>
              <a:t>และ​จง​</a:t>
            </a:r>
            <a:r>
              <a:rPr lang="th-TH" sz="4000" b="1" dirty="0"/>
              <a:t>อยู่​ที่นั่น​จนกว่า​เรา​จะ​บอก​ท่าน เพราะ​กษัตริย์​เฮ​โร​ด​กำลัง​สืบหา​พระ​กุมาร​เพื่อ​จะ​ประหาร​</a:t>
            </a:r>
            <a:r>
              <a:rPr lang="th-TH" sz="4000" b="1" dirty="0" smtClean="0"/>
              <a:t>ชีวิต</a:t>
            </a:r>
            <a:endParaRPr lang="th-TH" sz="4000" b="1" dirty="0"/>
          </a:p>
          <a:p>
            <a:r>
              <a:rPr lang="th-TH" sz="4000" b="1" dirty="0" smtClean="0">
                <a:solidFill>
                  <a:srgbClr val="FFC000"/>
                </a:solidFill>
              </a:rPr>
              <a:t>“โย</a:t>
            </a:r>
            <a:r>
              <a:rPr lang="th-TH" sz="4000" b="1" dirty="0">
                <a:solidFill>
                  <a:srgbClr val="FFC000"/>
                </a:solidFill>
              </a:rPr>
              <a:t>​เซฟ​จึง​ลุก​ขึ้น​พา​พระ​กุมาร​และ​พระ​มารดา​ออก​เดินทาง​ไป​ประเทศ​อียิปต์​ใน​คืน​</a:t>
            </a:r>
            <a:r>
              <a:rPr lang="th-TH" sz="4000" b="1" dirty="0" smtClean="0">
                <a:solidFill>
                  <a:srgbClr val="FFC000"/>
                </a:solidFill>
              </a:rPr>
              <a:t>นั้น และ</a:t>
            </a:r>
            <a:r>
              <a:rPr lang="th-TH" sz="4000" b="1" dirty="0">
                <a:solidFill>
                  <a:srgbClr val="FFC000"/>
                </a:solidFill>
              </a:rPr>
              <a:t>​อยู่​ที่นั่น จน​กระ​ทั่ง​กษัตริย์​เฮ​โร​ด​สิ้น​พระ​</a:t>
            </a:r>
            <a:r>
              <a:rPr lang="th-TH" sz="4000" b="1" dirty="0" smtClean="0">
                <a:solidFill>
                  <a:srgbClr val="FFC000"/>
                </a:solidFill>
              </a:rPr>
              <a:t>ชนม์”</a:t>
            </a:r>
            <a:endParaRPr lang="th-TH" sz="4000" b="1" dirty="0">
              <a:solidFill>
                <a:srgbClr val="FFC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27153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ผลการค้นหารูปภาพสำหรับ image of St.Joseph fleed to Egy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52" y="0"/>
            <a:ext cx="8314612" cy="597266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433852" y="5972662"/>
            <a:ext cx="8314612" cy="877341"/>
          </a:xfrm>
          <a:solidFill>
            <a:schemeClr val="accent2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h-TH" sz="4000" b="1" dirty="0" smtClean="0">
                <a:cs typeface="+mn-cs"/>
              </a:rPr>
              <a:t>โยเซฟรีบลุกขึ้นพา</a:t>
            </a:r>
            <a:r>
              <a:rPr lang="th-TH" sz="4000" b="1" dirty="0">
                <a:cs typeface="+mn-cs"/>
              </a:rPr>
              <a:t>​พระ​กุมาร​และ​พระ​มารดา​หนี​ไป</a:t>
            </a:r>
            <a:r>
              <a:rPr lang="th-TH" sz="4000" b="1" dirty="0" smtClean="0">
                <a:cs typeface="+mn-cs"/>
              </a:rPr>
              <a:t>​อียิปต์</a:t>
            </a:r>
            <a:endParaRPr lang="th-TH" sz="40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510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-1" y="5589240"/>
            <a:ext cx="9144001" cy="126076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b="1" dirty="0" smtClean="0">
                <a:cs typeface="+mn-cs"/>
              </a:rPr>
              <a:t>ครอบครัวศักดิ์สิทธิ์นี้คงพักอาศัยอยู่กับหมู่ญาติในอียิปต์</a:t>
            </a:r>
          </a:p>
        </p:txBody>
      </p:sp>
      <p:pic>
        <p:nvPicPr>
          <p:cNvPr id="4100" name="Picture 4" descr="ผลการค้นหารูปภาพสำหรับ image of St.Joseph back to Nazare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7416824" cy="556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872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404664"/>
            <a:ext cx="8686800" cy="619268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3600" dirty="0" smtClean="0">
                <a:solidFill>
                  <a:srgbClr val="FFFF00"/>
                </a:solidFill>
              </a:rPr>
              <a:t>1.5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400" b="1" dirty="0">
                <a:solidFill>
                  <a:srgbClr val="FFFF00"/>
                </a:solidFill>
              </a:rPr>
              <a:t>	โยเซฟพาพระนางมา</a:t>
            </a:r>
            <a:r>
              <a:rPr lang="th-TH" sz="4400" b="1" dirty="0" err="1">
                <a:solidFill>
                  <a:srgbClr val="FFFF00"/>
                </a:solidFill>
              </a:rPr>
              <a:t>รีย์</a:t>
            </a:r>
            <a:r>
              <a:rPr lang="th-TH" sz="4400" b="1" dirty="0">
                <a:solidFill>
                  <a:srgbClr val="FFFF00"/>
                </a:solidFill>
              </a:rPr>
              <a:t>และพระ</a:t>
            </a:r>
            <a:r>
              <a:rPr lang="th-TH" sz="4400" b="1" dirty="0" smtClean="0">
                <a:solidFill>
                  <a:srgbClr val="FFFF00"/>
                </a:solidFill>
              </a:rPr>
              <a:t>กุมารกลับไป	อาศัยอยู่ที่นาซา</a:t>
            </a:r>
            <a:r>
              <a:rPr lang="th-TH" sz="4400" b="1" dirty="0" err="1" smtClean="0">
                <a:solidFill>
                  <a:srgbClr val="FFFF00"/>
                </a:solidFill>
              </a:rPr>
              <a:t>เร็ธ</a:t>
            </a:r>
            <a:r>
              <a:rPr lang="th-TH" sz="4400" b="1" dirty="0" smtClean="0">
                <a:solidFill>
                  <a:srgbClr val="FFFF00"/>
                </a:solidFill>
              </a:rPr>
              <a:t>ตามที่ทูตสวรรค์บอก 	(</a:t>
            </a:r>
            <a:r>
              <a:rPr lang="th-TH" sz="4400" b="1" dirty="0">
                <a:solidFill>
                  <a:srgbClr val="FFFF00"/>
                </a:solidFill>
              </a:rPr>
              <a:t>ในฝัน </a:t>
            </a:r>
            <a:r>
              <a:rPr lang="th-TH" sz="4400" b="1" dirty="0" smtClean="0">
                <a:solidFill>
                  <a:srgbClr val="FFFF00"/>
                </a:solidFill>
              </a:rPr>
              <a:t>3) พบ</a:t>
            </a:r>
            <a:r>
              <a:rPr lang="th-TH" sz="4400" b="1" dirty="0" err="1" smtClean="0">
                <a:solidFill>
                  <a:srgbClr val="FFFF00"/>
                </a:solidFill>
              </a:rPr>
              <a:t>ในมัทธิว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en-GB" sz="3600" dirty="0" smtClean="0">
                <a:solidFill>
                  <a:srgbClr val="FFFF00"/>
                </a:solidFill>
              </a:rPr>
              <a:t>2:19-23 </a:t>
            </a:r>
            <a:r>
              <a:rPr lang="th-TH" sz="3600" b="1" dirty="0"/>
              <a:t> </a:t>
            </a:r>
            <a:r>
              <a:rPr lang="th-TH" sz="4000" b="1" dirty="0">
                <a:solidFill>
                  <a:srgbClr val="FFC000"/>
                </a:solidFill>
              </a:rPr>
              <a:t>(อ่าน)</a:t>
            </a:r>
            <a:endParaRPr lang="en-GB" sz="4000" dirty="0">
              <a:solidFill>
                <a:srgbClr val="FFFF00"/>
              </a:solidFill>
            </a:endParaRPr>
          </a:p>
          <a:p>
            <a:r>
              <a:rPr lang="th-TH" sz="4000" b="1" dirty="0" smtClean="0"/>
              <a:t>หลัง</a:t>
            </a:r>
            <a:r>
              <a:rPr lang="th-TH" sz="4000" b="1" dirty="0"/>
              <a:t>​จาก​กษัตริย์​เฮ​โร​ด​สิ้น​พระ​ชนม์ ทูต​สวรรค์​ของ​องค์​พระ​ผู้​เป็น​เจ้า​มา​เข้า​ฝัน​โย​เซฟ​ใน​ประเทศ​</a:t>
            </a:r>
            <a:r>
              <a:rPr lang="th-TH" sz="4000" b="1" dirty="0" smtClean="0"/>
              <a:t>อียิปต์</a:t>
            </a:r>
            <a:r>
              <a:rPr lang="th-TH" sz="4000" b="1" dirty="0"/>
              <a:t> </a:t>
            </a:r>
            <a:r>
              <a:rPr lang="th-TH" sz="4000" b="1" dirty="0" smtClean="0"/>
              <a:t>กล่าว</a:t>
            </a:r>
            <a:r>
              <a:rPr lang="th-TH" sz="4000" b="1" dirty="0"/>
              <a:t>​ว่า “จง​ลุก​ขึ้น พา​พระ​กุมาร​และ​พระ​มารดา​กลับ​ไป​แผ่น​ดิน​อิสราเอล เพราะ​ผู้​ที่​ต้อง​การ​ฆ่า​พระ​กุมาร​ตาย​แล้ว</a:t>
            </a:r>
            <a:r>
              <a:rPr lang="th-TH" sz="4000" b="1" dirty="0" smtClean="0"/>
              <a:t>”</a:t>
            </a:r>
          </a:p>
          <a:p>
            <a:r>
              <a:rPr lang="th-TH" sz="4000" b="1" dirty="0" smtClean="0"/>
              <a:t>โย​เซฟ​จึง​ลุก​ขึ้น พา​พระ​กุมาร​และ​พระ​มารดา​กลับ​ไป​แผ่น​ดิน​อิสราเอล และ</a:t>
            </a:r>
            <a:r>
              <a:rPr lang="th-TH" sz="4000" b="1" dirty="0" smtClean="0">
                <a:solidFill>
                  <a:srgbClr val="FFC000"/>
                </a:solidFill>
              </a:rPr>
              <a:t>กลับ​ไป​ยัง​แคว้น​กา​ลิลี ไป</a:t>
            </a:r>
            <a:r>
              <a:rPr lang="th-TH" sz="4000" b="1" dirty="0">
                <a:solidFill>
                  <a:srgbClr val="FFC000"/>
                </a:solidFill>
              </a:rPr>
              <a:t>​อาศัย​อยู่​ใน​เมือง​หนึ่ง​ชื่อ​นา​ซา​</a:t>
            </a:r>
            <a:r>
              <a:rPr lang="th-TH" sz="4000" b="1" dirty="0" err="1" smtClean="0">
                <a:solidFill>
                  <a:srgbClr val="FFC000"/>
                </a:solidFill>
              </a:rPr>
              <a:t>เร็ธ</a:t>
            </a:r>
            <a:endParaRPr lang="th-TH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4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ผลการค้นหารูปภาพสำหรับ image of Pope Franc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" y="620688"/>
            <a:ext cx="8383697" cy="558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4932040" y="108"/>
            <a:ext cx="4104456" cy="685789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/>
              <a:t>เมื่อวันที่ 8 ธันวาคม 2020 พระ</a:t>
            </a:r>
            <a:r>
              <a:rPr lang="th-TH" b="1" dirty="0" err="1" smtClean="0"/>
              <a:t>สันตะปาปาฟ</a:t>
            </a:r>
            <a:r>
              <a:rPr lang="th-TH" b="1" dirty="0" smtClean="0"/>
              <a:t>รัง</a:t>
            </a:r>
            <a:r>
              <a:rPr lang="th-TH" b="1" dirty="0" err="1" smtClean="0"/>
              <a:t>ซิส</a:t>
            </a:r>
            <a:r>
              <a:rPr lang="th-TH" b="1" dirty="0" smtClean="0"/>
              <a:t>ทรงประกาศ </a:t>
            </a:r>
            <a:r>
              <a:rPr lang="th-TH" b="1" dirty="0" smtClean="0">
                <a:solidFill>
                  <a:srgbClr val="FFFF00"/>
                </a:solidFill>
              </a:rPr>
              <a:t>ปีนักบุญโยเซฟ </a:t>
            </a:r>
            <a:r>
              <a:rPr lang="th-TH" b="1" dirty="0" smtClean="0"/>
              <a:t>(ระหว่างวันที่ 8 ธันวาคม    20 - 8 ธันวาคม 2021) โอกาสครบรอบ 150 ปีของกฤษฎีกา </a:t>
            </a:r>
            <a:r>
              <a:rPr lang="en-US" sz="2800" dirty="0" smtClean="0">
                <a:solidFill>
                  <a:srgbClr val="FFFF00"/>
                </a:solidFill>
              </a:rPr>
              <a:t>“</a:t>
            </a:r>
            <a:r>
              <a:rPr lang="en-US" sz="2800" dirty="0" err="1" smtClean="0">
                <a:solidFill>
                  <a:srgbClr val="FFFF00"/>
                </a:solidFill>
              </a:rPr>
              <a:t>Quemadmodum</a:t>
            </a:r>
            <a:r>
              <a:rPr lang="en-US" sz="2800" dirty="0" smtClean="0">
                <a:solidFill>
                  <a:srgbClr val="FFFF00"/>
                </a:solidFill>
              </a:rPr>
              <a:t> Deus” </a:t>
            </a:r>
            <a:r>
              <a:rPr lang="en-GB" sz="2800" dirty="0" smtClean="0">
                <a:solidFill>
                  <a:srgbClr val="FFFF00"/>
                </a:solidFill>
              </a:rPr>
              <a:t>(1870)</a:t>
            </a:r>
            <a:r>
              <a:rPr lang="th-TH" sz="2800" dirty="0" smtClean="0">
                <a:solidFill>
                  <a:srgbClr val="FFFF00"/>
                </a:solidFill>
              </a:rPr>
              <a:t> </a:t>
            </a:r>
            <a:r>
              <a:rPr lang="th-TH" b="1" dirty="0" smtClean="0"/>
              <a:t>ที่</a:t>
            </a:r>
            <a:r>
              <a:rPr lang="th-TH" b="1" dirty="0" smtClean="0"/>
              <a:t>บุญ</a:t>
            </a:r>
            <a:r>
              <a:rPr lang="th-TH" b="1" dirty="0" smtClean="0"/>
              <a:t>ราศี พระ</a:t>
            </a:r>
            <a:r>
              <a:rPr lang="th-TH" b="1" dirty="0" smtClean="0"/>
              <a:t>สัน</a:t>
            </a:r>
            <a:r>
              <a:rPr lang="th-TH" b="1" dirty="0" smtClean="0"/>
              <a:t>ตะ ปาปา ปีโอ ที่ </a:t>
            </a:r>
            <a:r>
              <a:rPr lang="th-TH" b="1" dirty="0" smtClean="0"/>
              <a:t>9 ได้ทรงประกาศให้</a:t>
            </a:r>
            <a:r>
              <a:rPr lang="th-TH" b="1" dirty="0" smtClean="0">
                <a:solidFill>
                  <a:srgbClr val="FFFF00"/>
                </a:solidFill>
              </a:rPr>
              <a:t>นักบุญโยเซฟเป็นองค์อุปถัมภ์ของ</a:t>
            </a:r>
            <a:r>
              <a:rPr lang="th-TH" b="1" dirty="0" err="1" smtClean="0">
                <a:solidFill>
                  <a:srgbClr val="FFFF00"/>
                </a:solidFill>
              </a:rPr>
              <a:t>พระศา</a:t>
            </a:r>
            <a:r>
              <a:rPr lang="th-TH" b="1" dirty="0" smtClean="0">
                <a:solidFill>
                  <a:srgbClr val="FFFF00"/>
                </a:solidFill>
              </a:rPr>
              <a:t>สนจักรสากล</a:t>
            </a:r>
            <a:endParaRPr lang="th-TH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8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ผลการค้นหารูปภาพสำหรับ image of St.Joseph back to Nazare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40"/>
            <a:ext cx="4986986" cy="680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ผลการค้นหารูปภาพสำหรับ image of St.Joseph back to Nazare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804" y="34504"/>
            <a:ext cx="4067944" cy="404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5058804" y="4149080"/>
            <a:ext cx="4085196" cy="270092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b="1" dirty="0" smtClean="0">
                <a:cs typeface="+mn-cs"/>
              </a:rPr>
              <a:t>ครอบครัวศักดิ์สิทธิ์กลับมาพักอาศัยอยู่ที่นาซา</a:t>
            </a:r>
            <a:r>
              <a:rPr lang="th-TH" sz="4000" b="1" dirty="0" err="1" smtClean="0">
                <a:cs typeface="+mn-cs"/>
              </a:rPr>
              <a:t>เร็ธ</a:t>
            </a:r>
            <a:endParaRPr lang="th-TH" sz="4000" b="1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8112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ap and History of Israel at the time of Jesus Chri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400600" cy="686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ตัวเชื่อมต่อตรง 2"/>
          <p:cNvCxnSpPr/>
          <p:nvPr/>
        </p:nvCxnSpPr>
        <p:spPr>
          <a:xfrm>
            <a:off x="3976058" y="2449766"/>
            <a:ext cx="73995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/>
          <p:nvPr/>
        </p:nvCxnSpPr>
        <p:spPr>
          <a:xfrm>
            <a:off x="3572453" y="4843282"/>
            <a:ext cx="92753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>
            <a:off x="1852948" y="6661875"/>
            <a:ext cx="84684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วงรี 10"/>
          <p:cNvSpPr/>
          <p:nvPr/>
        </p:nvSpPr>
        <p:spPr>
          <a:xfrm>
            <a:off x="5004048" y="1700808"/>
            <a:ext cx="576064" cy="648072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วงรี 12"/>
          <p:cNvSpPr/>
          <p:nvPr/>
        </p:nvSpPr>
        <p:spPr>
          <a:xfrm>
            <a:off x="4076570" y="4281470"/>
            <a:ext cx="864096" cy="504056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7393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 smtClean="0">
                <a:solidFill>
                  <a:srgbClr val="FFFF00"/>
                </a:solidFill>
              </a:rPr>
              <a:t>1.6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400" b="1" dirty="0">
                <a:solidFill>
                  <a:srgbClr val="FFFF00"/>
                </a:solidFill>
              </a:rPr>
              <a:t>	โย</a:t>
            </a:r>
            <a:r>
              <a:rPr lang="th-TH" sz="4400" b="1" dirty="0" smtClean="0">
                <a:solidFill>
                  <a:srgbClr val="FFFF00"/>
                </a:solidFill>
              </a:rPr>
              <a:t>เซฟและพระ</a:t>
            </a:r>
            <a:r>
              <a:rPr lang="th-TH" sz="4400" b="1" dirty="0">
                <a:solidFill>
                  <a:srgbClr val="FFFF00"/>
                </a:solidFill>
              </a:rPr>
              <a:t>นางมา</a:t>
            </a:r>
            <a:r>
              <a:rPr lang="th-TH" sz="4400" b="1" dirty="0" err="1" smtClean="0">
                <a:solidFill>
                  <a:srgbClr val="FFFF00"/>
                </a:solidFill>
              </a:rPr>
              <a:t>รีย์</a:t>
            </a:r>
            <a:r>
              <a:rPr lang="th-TH" sz="4400" b="1" dirty="0" smtClean="0">
                <a:solidFill>
                  <a:srgbClr val="FFFF00"/>
                </a:solidFill>
              </a:rPr>
              <a:t>ตามหาและพบพระ	กุมารเยซูในพระวิหาร </a:t>
            </a:r>
            <a:r>
              <a:rPr lang="th-TH" sz="4400" b="1" dirty="0" err="1" smtClean="0">
                <a:solidFill>
                  <a:srgbClr val="FFFF00"/>
                </a:solidFill>
              </a:rPr>
              <a:t>ในลู</a:t>
            </a:r>
            <a:r>
              <a:rPr lang="th-TH" sz="4400" b="1" dirty="0" smtClean="0">
                <a:solidFill>
                  <a:srgbClr val="FFFF00"/>
                </a:solidFill>
              </a:rPr>
              <a:t>กา </a:t>
            </a:r>
            <a:r>
              <a:rPr lang="en-GB" sz="3600" dirty="0" smtClean="0">
                <a:solidFill>
                  <a:srgbClr val="FFFF00"/>
                </a:solidFill>
              </a:rPr>
              <a:t>2:41-51</a:t>
            </a:r>
            <a:r>
              <a:rPr lang="th-TH" sz="3600" b="1" dirty="0"/>
              <a:t> </a:t>
            </a:r>
            <a:r>
              <a:rPr lang="th-TH" sz="4000" b="1" dirty="0">
                <a:solidFill>
                  <a:srgbClr val="FFC000"/>
                </a:solidFill>
              </a:rPr>
              <a:t>(อ่าน)</a:t>
            </a:r>
            <a:endParaRPr lang="en-GB" sz="4000" dirty="0">
              <a:solidFill>
                <a:srgbClr val="FFFF00"/>
              </a:solidFill>
            </a:endParaRPr>
          </a:p>
          <a:p>
            <a:r>
              <a:rPr lang="th-TH" sz="3800" b="1" dirty="0" smtClean="0">
                <a:solidFill>
                  <a:srgbClr val="FFC000"/>
                </a:solidFill>
              </a:rPr>
              <a:t>เมื่อ</a:t>
            </a:r>
            <a:r>
              <a:rPr lang="th-TH" sz="3800" b="1" dirty="0">
                <a:solidFill>
                  <a:srgbClr val="FFC000"/>
                </a:solidFill>
              </a:rPr>
              <a:t>​วัน</a:t>
            </a:r>
            <a:r>
              <a:rPr lang="th-TH" sz="3800" b="1" dirty="0" err="1" smtClean="0">
                <a:solidFill>
                  <a:srgbClr val="FFC000"/>
                </a:solidFill>
              </a:rPr>
              <a:t>ฉลองปัส</a:t>
            </a:r>
            <a:r>
              <a:rPr lang="th-TH" sz="3800" b="1" dirty="0" smtClean="0">
                <a:solidFill>
                  <a:srgbClr val="FFC000"/>
                </a:solidFill>
              </a:rPr>
              <a:t>กาที่กรุงเยรูซาเล็ม​</a:t>
            </a:r>
            <a:r>
              <a:rPr lang="th-TH" sz="3800" b="1" dirty="0">
                <a:solidFill>
                  <a:srgbClr val="FFC000"/>
                </a:solidFill>
              </a:rPr>
              <a:t>สิ้นสุด​ลง</a:t>
            </a:r>
            <a:r>
              <a:rPr lang="th-TH" sz="3800" b="1" dirty="0"/>
              <a:t> </a:t>
            </a:r>
            <a:r>
              <a:rPr lang="th-TH" sz="3800" b="1" dirty="0" smtClean="0"/>
              <a:t>ขณะเดินทางกลับ โย</a:t>
            </a:r>
            <a:r>
              <a:rPr lang="th-TH" sz="3800" b="1" dirty="0"/>
              <a:t>เซฟ</a:t>
            </a:r>
            <a:r>
              <a:rPr lang="th-TH" sz="3800" b="1" dirty="0" smtClean="0"/>
              <a:t>​และ​</a:t>
            </a:r>
            <a:r>
              <a:rPr lang="th-TH" sz="3800" b="1" dirty="0"/>
              <a:t>พระ​นาง​มา​</a:t>
            </a:r>
            <a:r>
              <a:rPr lang="th-TH" sz="3800" b="1" dirty="0" err="1"/>
              <a:t>รีย์</a:t>
            </a:r>
            <a:r>
              <a:rPr lang="th-TH" sz="3800" b="1" dirty="0"/>
              <a:t>​ตาม​หา​พระ</a:t>
            </a:r>
            <a:r>
              <a:rPr lang="th-TH" sz="3800" b="1" dirty="0" smtClean="0"/>
              <a:t>​เยซู​ไม่พบ ​</a:t>
            </a:r>
            <a:r>
              <a:rPr lang="th-TH" sz="3800" b="1" dirty="0"/>
              <a:t>จึง​กลับ​ไป</a:t>
            </a:r>
            <a:r>
              <a:rPr lang="th-TH" sz="3800" b="1" dirty="0" smtClean="0"/>
              <a:t>​เย</a:t>
            </a:r>
            <a:r>
              <a:rPr lang="th-TH" sz="3800" b="1" dirty="0"/>
              <a:t>​รู​ซา​เล็ม </a:t>
            </a:r>
            <a:r>
              <a:rPr lang="th-TH" sz="3800" b="1" dirty="0" smtClean="0"/>
              <a:t>และ​</a:t>
            </a:r>
            <a:r>
              <a:rPr lang="th-TH" sz="3800" b="1" dirty="0"/>
              <a:t>พบ​พระ​องค์​ใน​พระ​วิหาร​ประทับ​นั่ง​อยู่​ใน​หมู่​อาจารย์ ทรง​ฟัง​และ​ทรง​ไต่ถาม​พวกเขา</a:t>
            </a:r>
          </a:p>
          <a:p>
            <a:r>
              <a:rPr lang="th-TH" sz="3800" b="1" dirty="0" smtClean="0"/>
              <a:t>เมื่อทั้งสองได้เห็น​</a:t>
            </a:r>
            <a:r>
              <a:rPr lang="th-TH" sz="3800" b="1" dirty="0"/>
              <a:t>ก็​รู้สึก​แปลก</a:t>
            </a:r>
            <a:r>
              <a:rPr lang="th-TH" sz="3800" b="1" dirty="0" smtClean="0"/>
              <a:t>ใจ แต่พระ​เยซู​</a:t>
            </a:r>
            <a:r>
              <a:rPr lang="th-TH" sz="3800" b="1" dirty="0"/>
              <a:t>ตรัส​ตอบ​ว่า “พ่อ​กับ​แม่​ตาม​หา​ลูก​ทำไม พ่อแม่​ไม่​รู้​หรือว่า ลูก​ต้อง​อยู่​ใน​บ้าน​ของ​พระ​บิดา​ของ​ลูก” </a:t>
            </a:r>
          </a:p>
          <a:p>
            <a:r>
              <a:rPr lang="th-TH" sz="3800" b="1" dirty="0" smtClean="0"/>
              <a:t>โย</a:t>
            </a:r>
            <a:r>
              <a:rPr lang="th-TH" sz="3800" b="1" dirty="0"/>
              <a:t>​เซฟ​พร้อมกับ​พระ​นาง​มา​</a:t>
            </a:r>
            <a:r>
              <a:rPr lang="th-TH" sz="3800" b="1" dirty="0" err="1"/>
              <a:t>รีย์</a:t>
            </a:r>
            <a:r>
              <a:rPr lang="th-TH" sz="3800" b="1" dirty="0"/>
              <a:t>​ไม่​เข้าใจ​ที่​พระ​องค์​</a:t>
            </a:r>
            <a:r>
              <a:rPr lang="th-TH" sz="3800" b="1" dirty="0" smtClean="0"/>
              <a:t>ตรัส</a:t>
            </a:r>
            <a:endParaRPr lang="th-TH" sz="3800" b="1" dirty="0"/>
          </a:p>
        </p:txBody>
      </p:sp>
    </p:spTree>
    <p:extLst>
      <p:ext uri="{BB962C8B-B14F-4D97-AF65-F5344CB8AC3E}">
        <p14:creationId xmlns:p14="http://schemas.microsoft.com/office/powerpoint/2010/main" val="15915252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ผลการค้นหารูปภาพสำหรับ image of finding Jesus in the tem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8" y="25877"/>
            <a:ext cx="9108504" cy="570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9886" y="5733256"/>
            <a:ext cx="9144000" cy="1124743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โยเซฟและพระนางมา</a:t>
            </a:r>
            <a:r>
              <a:rPr lang="th-TH" b="1" dirty="0" err="1" smtClean="0">
                <a:solidFill>
                  <a:srgbClr val="FFFF00"/>
                </a:solidFill>
                <a:cs typeface="+mn-cs"/>
              </a:rPr>
              <a:t>รีย์</a:t>
            </a:r>
            <a:r>
              <a:rPr lang="th-TH" b="1" dirty="0" smtClean="0">
                <a:solidFill>
                  <a:srgbClr val="FFFF00"/>
                </a:solidFill>
                <a:cs typeface="+mn-cs"/>
              </a:rPr>
              <a:t>พบพระกุมารเยซูในพระวิหาร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69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0252" y="548680"/>
            <a:ext cx="9123748" cy="5904656"/>
          </a:xfrm>
          <a:solidFill>
            <a:schemeClr val="accent2">
              <a:lumMod val="5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h-TH" sz="8000" b="1" dirty="0" smtClean="0">
                <a:solidFill>
                  <a:srgbClr val="FFFF00"/>
                </a:solidFill>
              </a:rPr>
              <a:t>เหตุการณ์หลังจากนี้...</a:t>
            </a:r>
          </a:p>
          <a:p>
            <a:r>
              <a:rPr lang="th-TH" sz="4800" b="1" dirty="0" err="1" smtClean="0">
                <a:solidFill>
                  <a:srgbClr val="FFC000"/>
                </a:solidFill>
              </a:rPr>
              <a:t>มัทธิว</a:t>
            </a:r>
            <a:r>
              <a:rPr lang="th-TH" sz="4800" b="1" dirty="0" smtClean="0">
                <a:solidFill>
                  <a:srgbClr val="FFC000"/>
                </a:solidFill>
              </a:rPr>
              <a:t> </a:t>
            </a:r>
            <a:r>
              <a:rPr lang="en-GB" sz="4800" b="1" dirty="0" smtClean="0">
                <a:solidFill>
                  <a:srgbClr val="FFC000"/>
                </a:solidFill>
              </a:rPr>
              <a:t>=</a:t>
            </a:r>
            <a:r>
              <a:rPr lang="th-TH" sz="4800" b="1" dirty="0">
                <a:solidFill>
                  <a:srgbClr val="FFC000"/>
                </a:solidFill>
              </a:rPr>
              <a:t>	</a:t>
            </a:r>
            <a:r>
              <a:rPr lang="th-TH" sz="4000" b="1" dirty="0" smtClean="0"/>
              <a:t>เล่าเรื่องการประกาศข่าวดีของ</a:t>
            </a:r>
            <a:r>
              <a:rPr lang="th-TH" sz="4000" b="1" dirty="0" err="1" smtClean="0"/>
              <a:t>ยอห์น</a:t>
            </a:r>
            <a:r>
              <a:rPr lang="th-TH" sz="4000" b="1" dirty="0" smtClean="0"/>
              <a:t> บ.			เรื่องการประกาศข่าวดีของพระเยซูเจ้า</a:t>
            </a:r>
          </a:p>
          <a:p>
            <a:r>
              <a:rPr lang="th-TH" sz="4800" b="1" dirty="0" err="1" smtClean="0">
                <a:solidFill>
                  <a:srgbClr val="FFC000"/>
                </a:solidFill>
              </a:rPr>
              <a:t>ลู</a:t>
            </a:r>
            <a:r>
              <a:rPr lang="th-TH" sz="4800" b="1" dirty="0" smtClean="0">
                <a:solidFill>
                  <a:srgbClr val="FFC000"/>
                </a:solidFill>
              </a:rPr>
              <a:t>กา </a:t>
            </a:r>
            <a:r>
              <a:rPr lang="en-GB" sz="4800" b="1" dirty="0" smtClean="0">
                <a:solidFill>
                  <a:srgbClr val="FFC000"/>
                </a:solidFill>
              </a:rPr>
              <a:t>  =</a:t>
            </a:r>
            <a:r>
              <a:rPr lang="th-TH" sz="4000" b="1" dirty="0" smtClean="0"/>
              <a:t>		เล่าเรื่องคำประกาศของ</a:t>
            </a:r>
            <a:r>
              <a:rPr lang="th-TH" sz="4000" b="1" dirty="0" err="1" smtClean="0"/>
              <a:t>ยอห์น</a:t>
            </a:r>
            <a:r>
              <a:rPr lang="th-TH" sz="4000" b="1" dirty="0" smtClean="0"/>
              <a:t> บ. และ 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th-TH" sz="4000" b="1" dirty="0" smtClean="0"/>
              <a:t>		เรื่อง</a:t>
            </a:r>
            <a:r>
              <a:rPr lang="th-TH" sz="4000" b="1" dirty="0" err="1" smtClean="0"/>
              <a:t>งานศา</a:t>
            </a:r>
            <a:r>
              <a:rPr lang="th-TH" sz="4000" b="1" dirty="0" smtClean="0"/>
              <a:t>สนบริการของพระเยซู</a:t>
            </a:r>
            <a:r>
              <a:rPr lang="th-TH" sz="4000" b="1" dirty="0" smtClean="0"/>
              <a:t>เจ้า</a:t>
            </a:r>
          </a:p>
          <a:p>
            <a:pPr marL="0" indent="0">
              <a:buNone/>
            </a:pPr>
            <a:endParaRPr lang="th-TH" sz="4000" b="1" dirty="0"/>
          </a:p>
          <a:p>
            <a:pPr marL="0" indent="0" algn="ctr">
              <a:buNone/>
            </a:pPr>
            <a:r>
              <a:rPr lang="th-TH" sz="6000" b="1" dirty="0" smtClean="0">
                <a:solidFill>
                  <a:srgbClr val="FFFF00"/>
                </a:solidFill>
              </a:rPr>
              <a:t>(ไม่เอ่ยถึงโยเซฟอีกเลย)</a:t>
            </a:r>
            <a:endParaRPr lang="th-TH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9581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13529" y="2304257"/>
            <a:ext cx="9144000" cy="1628799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sz="6600" b="1" dirty="0" smtClean="0">
                <a:solidFill>
                  <a:srgbClr val="FFFF00"/>
                </a:solidFill>
                <a:cs typeface="+mn-cs"/>
              </a:rPr>
              <a:t>2. ความสำคัญของนักบุญโยเซฟ</a:t>
            </a:r>
            <a:endParaRPr lang="th-TH" sz="6600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9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2.1 โยเซฟเป็นผู้เชื่อมต่อ</a:t>
            </a:r>
            <a:r>
              <a:rPr lang="th-TH" b="1" dirty="0" err="1" smtClean="0">
                <a:solidFill>
                  <a:srgbClr val="FFFF00"/>
                </a:solidFill>
                <a:cs typeface="+mn-cs"/>
              </a:rPr>
              <a:t>พันธ</a:t>
            </a:r>
            <a:r>
              <a:rPr lang="th-TH" b="1" dirty="0" smtClean="0">
                <a:solidFill>
                  <a:srgbClr val="FFFF00"/>
                </a:solidFill>
                <a:cs typeface="+mn-cs"/>
              </a:rPr>
              <a:t>สัญญาเดิมกับใหม่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347864" y="864096"/>
            <a:ext cx="5616624" cy="5877272"/>
          </a:xfrm>
        </p:spPr>
        <p:txBody>
          <a:bodyPr>
            <a:noAutofit/>
          </a:bodyPr>
          <a:lstStyle/>
          <a:p>
            <a:r>
              <a:rPr lang="th-TH" sz="3400" b="1" dirty="0" smtClean="0"/>
              <a:t>โย</a:t>
            </a:r>
            <a:r>
              <a:rPr lang="th-TH" sz="3400" b="1" dirty="0"/>
              <a:t>เซฟ</a:t>
            </a:r>
            <a:r>
              <a:rPr lang="th-TH" sz="3400" b="1" dirty="0" smtClean="0"/>
              <a:t>เติบโตใน</a:t>
            </a:r>
            <a:r>
              <a:rPr lang="th-TH" sz="3400" b="1" dirty="0"/>
              <a:t>หมู่บ้านนาซา</a:t>
            </a:r>
            <a:r>
              <a:rPr lang="th-TH" sz="3400" b="1" dirty="0" err="1"/>
              <a:t>เร็ธ</a:t>
            </a:r>
            <a:r>
              <a:rPr lang="th-TH" sz="3400" b="1" dirty="0"/>
              <a:t> เชื่อว่าเมื่ออายุระหว่าง </a:t>
            </a:r>
            <a:r>
              <a:rPr lang="en-GB" sz="3400" dirty="0"/>
              <a:t>5-11</a:t>
            </a:r>
            <a:r>
              <a:rPr lang="th-TH" sz="3400" b="1" dirty="0"/>
              <a:t> </a:t>
            </a:r>
            <a:r>
              <a:rPr lang="th-TH" sz="3400" b="1" dirty="0" smtClean="0"/>
              <a:t>ปี ท่านคง</a:t>
            </a:r>
            <a:r>
              <a:rPr lang="th-TH" sz="3400" b="1" dirty="0"/>
              <a:t>ได้ร่ำเรียนโต</a:t>
            </a:r>
            <a:r>
              <a:rPr lang="th-TH" sz="3400" b="1" dirty="0" err="1"/>
              <a:t>ราห์</a:t>
            </a:r>
            <a:r>
              <a:rPr lang="th-TH" sz="3400" b="1" dirty="0"/>
              <a:t>เหมือนกับเด็ก</a:t>
            </a:r>
            <a:r>
              <a:rPr lang="th-TH" sz="3400" b="1" dirty="0" err="1"/>
              <a:t>ชาวยิว</a:t>
            </a:r>
            <a:r>
              <a:rPr lang="th-TH" sz="3400" b="1" dirty="0" smtClean="0"/>
              <a:t>ทั่วไป</a:t>
            </a:r>
          </a:p>
          <a:p>
            <a:r>
              <a:rPr lang="th-TH" sz="3400" b="1" dirty="0" smtClean="0"/>
              <a:t>เมื่อ</a:t>
            </a:r>
            <a:r>
              <a:rPr lang="th-TH" sz="3400" b="1" dirty="0"/>
              <a:t>อายุได้ </a:t>
            </a:r>
            <a:r>
              <a:rPr lang="en-GB" sz="3400" dirty="0"/>
              <a:t>11</a:t>
            </a:r>
            <a:r>
              <a:rPr lang="th-TH" sz="3400" b="1" dirty="0"/>
              <a:t> ปี ท่านก็คงได้เริ่มฝึกงานเป็นช่างไม้และอาจจะฝึกงานเกี่ยวกับการก่อสร้างบ้านด้วย</a:t>
            </a:r>
            <a:r>
              <a:rPr lang="th-TH" sz="3400" b="1" dirty="0" smtClean="0"/>
              <a:t>หินด้วย</a:t>
            </a:r>
          </a:p>
          <a:p>
            <a:r>
              <a:rPr lang="th-TH" sz="3400" b="1" dirty="0" smtClean="0"/>
              <a:t>ใน</a:t>
            </a:r>
            <a:r>
              <a:rPr lang="th-TH" sz="3400" b="1" dirty="0"/>
              <a:t>ฐานะเป็น</a:t>
            </a:r>
            <a:r>
              <a:rPr lang="th-TH" sz="3400" b="1" dirty="0" err="1"/>
              <a:t>ชาวยิว</a:t>
            </a:r>
            <a:r>
              <a:rPr lang="th-TH" sz="3400" b="1" dirty="0"/>
              <a:t> ท่านคงไปศาลาธรรมของหมู่บ้านในทุกวันสับบาโตเพื่อเรียนรู้เกี่ยวกับพระคัมภีร์และธรรมบัญญัติต่างๆ พร้อมกับเพื่อนๆ รุ่นราวคราว</a:t>
            </a:r>
            <a:r>
              <a:rPr lang="th-TH" sz="3400" b="1" dirty="0" smtClean="0"/>
              <a:t>เดียวกัน</a:t>
            </a:r>
            <a:endParaRPr lang="th-TH" sz="3400" b="1" dirty="0"/>
          </a:p>
        </p:txBody>
      </p:sp>
      <p:pic>
        <p:nvPicPr>
          <p:cNvPr id="1026" name="Picture 2" descr="ผลการค้นหารูปภาพสำหรับ image of St.Joseph when he was you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3422265" cy="444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92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Autofit/>
          </a:bodyPr>
          <a:lstStyle/>
          <a:p>
            <a:r>
              <a:rPr lang="th-TH" sz="4000" b="1" dirty="0" err="1" smtClean="0">
                <a:solidFill>
                  <a:srgbClr val="FFFF00"/>
                </a:solidFill>
              </a:rPr>
              <a:t>ลู</a:t>
            </a:r>
            <a:r>
              <a:rPr lang="th-TH" sz="4000" b="1" dirty="0" smtClean="0">
                <a:solidFill>
                  <a:srgbClr val="FFFF00"/>
                </a:solidFill>
              </a:rPr>
              <a:t>กาบันทึกว่า </a:t>
            </a:r>
            <a:r>
              <a:rPr lang="th-TH" sz="4000" b="1" dirty="0" smtClean="0"/>
              <a:t>“โยเซฟสืบเชื้อสายมาจากราชวงศ์ดาวิด” (</a:t>
            </a:r>
            <a:r>
              <a:rPr lang="en-GB" dirty="0" smtClean="0"/>
              <a:t>2:4</a:t>
            </a:r>
            <a:r>
              <a:rPr lang="th-TH" sz="4000" b="1" dirty="0" smtClean="0"/>
              <a:t>) การสืบเชื้อสายนี้สำคัญ เพราะทำให้โยเซฟ....</a:t>
            </a:r>
          </a:p>
          <a:p>
            <a:pPr marL="0" indent="0">
              <a:buNone/>
            </a:pPr>
            <a:r>
              <a:rPr lang="en-US" sz="4000" b="1" dirty="0" smtClean="0"/>
              <a:t>   =	</a:t>
            </a:r>
            <a:r>
              <a:rPr lang="th-TH" sz="4000" b="1" dirty="0" smtClean="0">
                <a:solidFill>
                  <a:srgbClr val="FFC000"/>
                </a:solidFill>
              </a:rPr>
              <a:t>เป็นผู้เชื่อมต่อพระสัญญาเกี่ยวกับพระอาณาจักร	ใหม่ที่พระเจ้าทรงสัญญาไว้กับ</a:t>
            </a:r>
            <a:r>
              <a:rPr lang="th-TH" sz="4000" b="1" dirty="0" err="1" smtClean="0">
                <a:solidFill>
                  <a:srgbClr val="FFC000"/>
                </a:solidFill>
              </a:rPr>
              <a:t>บรรพบุรุษ</a:t>
            </a:r>
            <a:r>
              <a:rPr lang="th-TH" sz="4000" b="1" dirty="0" smtClean="0">
                <a:solidFill>
                  <a:srgbClr val="FFC000"/>
                </a:solidFill>
              </a:rPr>
              <a:t>ของ	อิสราเอลและราชวงศ์ดาวิดกับอาณาจักรใหม่ที่	ได้รับการสถาปนาขึ้นโดยพระ</a:t>
            </a:r>
            <a:r>
              <a:rPr lang="th-TH" sz="4000" b="1" dirty="0" err="1" smtClean="0">
                <a:solidFill>
                  <a:srgbClr val="FFC000"/>
                </a:solidFill>
              </a:rPr>
              <a:t>เยซูค</a:t>
            </a:r>
            <a:r>
              <a:rPr lang="th-TH" sz="4000" b="1" dirty="0" smtClean="0">
                <a:solidFill>
                  <a:srgbClr val="FFC000"/>
                </a:solidFill>
              </a:rPr>
              <a:t>ริสตเจ้า</a:t>
            </a:r>
            <a:r>
              <a:rPr lang="en-GB" sz="4000" b="1" dirty="0" smtClean="0">
                <a:solidFill>
                  <a:srgbClr val="FFC000"/>
                </a:solidFill>
              </a:rPr>
              <a:t>   </a:t>
            </a:r>
          </a:p>
          <a:p>
            <a:pPr marL="0" indent="0"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/>
              <a:t>แต่อาณาจักรใหม่นี้ </a:t>
            </a:r>
            <a:r>
              <a:rPr lang="th-TH" sz="4000" b="1" dirty="0" smtClean="0">
                <a:solidFill>
                  <a:srgbClr val="FFC000"/>
                </a:solidFill>
              </a:rPr>
              <a:t>ไม่ใช่อาณาจักรทางโลก</a:t>
            </a:r>
            <a:r>
              <a:rPr lang="th-TH" sz="4000" b="1" dirty="0" smtClean="0"/>
              <a:t>ที่	ประกอบด้วยปราสาทราชวังและกองทัพที่ยิ่งใหญ่	อีกต่อไป </a:t>
            </a:r>
            <a:r>
              <a:rPr lang="th-TH" sz="4000" b="1" dirty="0" smtClean="0">
                <a:solidFill>
                  <a:srgbClr val="FFFF00"/>
                </a:solidFill>
              </a:rPr>
              <a:t>แต่เป็นอาณาจักรที่อยู่ภายในจิตใจ</a:t>
            </a:r>
            <a:r>
              <a:rPr lang="th-TH" sz="4000" b="1" dirty="0">
                <a:solidFill>
                  <a:srgbClr val="FFFF00"/>
                </a:solidFill>
              </a:rPr>
              <a:t>ของ</a:t>
            </a:r>
            <a:r>
              <a:rPr lang="th-TH" sz="4000" b="1" dirty="0" smtClean="0">
                <a:solidFill>
                  <a:srgbClr val="FFFF00"/>
                </a:solidFill>
              </a:rPr>
              <a:t>ทุก	คน</a:t>
            </a:r>
            <a:r>
              <a:rPr lang="th-TH" sz="4000" b="1" dirty="0">
                <a:solidFill>
                  <a:srgbClr val="FFFF00"/>
                </a:solidFill>
              </a:rPr>
              <a:t>ที่มีส่วนร่วมแบ่งปันกับพระองค์พระผู้เป็นเจ้า </a:t>
            </a:r>
          </a:p>
        </p:txBody>
      </p:sp>
    </p:spTree>
    <p:extLst>
      <p:ext uri="{BB962C8B-B14F-4D97-AF65-F5344CB8AC3E}">
        <p14:creationId xmlns:p14="http://schemas.microsoft.com/office/powerpoint/2010/main" val="18177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146401" y="1052736"/>
            <a:ext cx="4890095" cy="5616624"/>
          </a:xfrm>
          <a:solidFill>
            <a:schemeClr val="accent2">
              <a:lumMod val="50000"/>
            </a:schemeClr>
          </a:solidFill>
        </p:spPr>
        <p:txBody>
          <a:bodyPr anchor="ctr">
            <a:noAutofit/>
          </a:bodyPr>
          <a:lstStyle/>
          <a:p>
            <a:r>
              <a:rPr lang="th-TH" sz="4000" b="1" dirty="0" err="1" smtClean="0"/>
              <a:t>มัทธิว</a:t>
            </a:r>
            <a:r>
              <a:rPr lang="th-TH" sz="4000" b="1" dirty="0"/>
              <a:t>พูดถึงนักบุญโยเซฟว่า “เป็นผู้ชอบธรรม” (</a:t>
            </a:r>
            <a:r>
              <a:rPr lang="th-TH" sz="4000" b="1" dirty="0" err="1"/>
              <a:t>มธ</a:t>
            </a:r>
            <a:r>
              <a:rPr lang="th-TH" sz="4000" b="1" dirty="0"/>
              <a:t> </a:t>
            </a:r>
            <a:r>
              <a:rPr lang="en-GB" dirty="0"/>
              <a:t>1:19</a:t>
            </a:r>
            <a:r>
              <a:rPr lang="th-TH" sz="4000" b="1" dirty="0"/>
              <a:t>) </a:t>
            </a:r>
            <a:endParaRPr lang="th-TH" sz="4000" b="1" dirty="0" smtClean="0"/>
          </a:p>
          <a:p>
            <a:r>
              <a:rPr lang="th-TH" sz="4000" b="1" dirty="0" smtClean="0"/>
              <a:t>ความหมายคือ เป็น</a:t>
            </a:r>
            <a:r>
              <a:rPr lang="th-TH" sz="4000" b="1" dirty="0"/>
              <a:t>คนที่ดำเนินชีวิตตามมาตรฐานของพระเจ้า ปฏิบัติตามธรรม</a:t>
            </a:r>
            <a:r>
              <a:rPr lang="th-TH" sz="4000" b="1" dirty="0" smtClean="0"/>
              <a:t>บัญญัติและเชื่อฟังพระเจ้า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นี่เองท่านถึงเชื่อฟังทูตสวรรค์</a:t>
            </a:r>
            <a:endParaRPr lang="th-TH" sz="4000" b="1" dirty="0">
              <a:solidFill>
                <a:srgbClr val="FFFF00"/>
              </a:solidFill>
            </a:endParaRP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2.2 โยเซฟเป็นแบบอย่างขอ</a:t>
            </a:r>
            <a:r>
              <a:rPr lang="th-TH" b="1" dirty="0" smtClean="0">
                <a:solidFill>
                  <a:srgbClr val="FFFF00"/>
                </a:solidFill>
                <a:cs typeface="+mn-cs"/>
              </a:rPr>
              <a:t>งบุรุษผู้</a:t>
            </a:r>
            <a:r>
              <a:rPr lang="th-TH" b="1" dirty="0" smtClean="0">
                <a:solidFill>
                  <a:srgbClr val="FFFF00"/>
                </a:solidFill>
                <a:cs typeface="+mn-cs"/>
              </a:rPr>
              <a:t>ชอบธรรม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8194" name="Picture 2" descr="ผลการค้นหารูปภาพสำหรับ image of St.Joseph's dre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" y="888468"/>
            <a:ext cx="4031539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4698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6408712"/>
          </a:xfrm>
        </p:spPr>
        <p:txBody>
          <a:bodyPr>
            <a:normAutofit/>
          </a:bodyPr>
          <a:lstStyle/>
          <a:p>
            <a:r>
              <a:rPr lang="th-TH" sz="4000" b="1" dirty="0" smtClean="0"/>
              <a:t>เรื่องการตั้งครรภ์ด้วยพระจิตเจ้าของพระนางมา</a:t>
            </a:r>
            <a:r>
              <a:rPr lang="th-TH" sz="4000" b="1" dirty="0" err="1" smtClean="0"/>
              <a:t>รีย์</a:t>
            </a:r>
            <a:r>
              <a:rPr lang="th-TH" sz="4000" b="1" dirty="0" smtClean="0"/>
              <a:t>นั้น ตอนแรกโยเซฟไม่</a:t>
            </a:r>
            <a:r>
              <a:rPr lang="th-TH" sz="4000" b="1" dirty="0"/>
              <a:t>รู้แผนการของพระ</a:t>
            </a:r>
            <a:r>
              <a:rPr lang="th-TH" sz="4000" b="1" dirty="0" smtClean="0"/>
              <a:t>เจ้า </a:t>
            </a:r>
            <a:r>
              <a:rPr lang="th-TH" sz="4000" b="1" dirty="0" smtClean="0">
                <a:solidFill>
                  <a:srgbClr val="FFC000"/>
                </a:solidFill>
              </a:rPr>
              <a:t>ตามธรรม</a:t>
            </a:r>
            <a:r>
              <a:rPr lang="th-TH" sz="4000" b="1" dirty="0">
                <a:solidFill>
                  <a:srgbClr val="FFC000"/>
                </a:solidFill>
              </a:rPr>
              <a:t>บัญญัติของ</a:t>
            </a:r>
            <a:r>
              <a:rPr lang="th-TH" sz="4000" b="1" dirty="0" err="1">
                <a:solidFill>
                  <a:srgbClr val="FFC000"/>
                </a:solidFill>
              </a:rPr>
              <a:t>ชาวยิว</a:t>
            </a:r>
            <a:r>
              <a:rPr lang="th-TH" sz="4000" b="1" dirty="0">
                <a:solidFill>
                  <a:srgbClr val="FFC000"/>
                </a:solidFill>
              </a:rPr>
              <a:t> โยเซฟสามารถอ้างเหตุเรื่องความไม่ซื่อสัตย์ของพระนางมา</a:t>
            </a:r>
            <a:r>
              <a:rPr lang="th-TH" sz="4000" b="1" dirty="0" err="1" smtClean="0">
                <a:solidFill>
                  <a:srgbClr val="FFC000"/>
                </a:solidFill>
              </a:rPr>
              <a:t>รีย์</a:t>
            </a:r>
            <a:r>
              <a:rPr lang="th-TH" sz="4000" b="1" dirty="0" smtClean="0">
                <a:solidFill>
                  <a:srgbClr val="FFC000"/>
                </a:solidFill>
              </a:rPr>
              <a:t>นี้ ซึ่ง</a:t>
            </a:r>
            <a:r>
              <a:rPr lang="th-TH" sz="4000" b="1" dirty="0">
                <a:solidFill>
                  <a:srgbClr val="FFC000"/>
                </a:solidFill>
              </a:rPr>
              <a:t>ทำให้พระนางต้องได้รับโทษถูกหินทุ่มจนตาย</a:t>
            </a:r>
            <a:r>
              <a:rPr lang="th-TH" sz="4000" b="1" dirty="0" smtClean="0">
                <a:solidFill>
                  <a:srgbClr val="FFC000"/>
                </a:solidFill>
              </a:rPr>
              <a:t>ได้</a:t>
            </a:r>
            <a:r>
              <a:rPr lang="th-TH" sz="4000" b="1" dirty="0" smtClean="0"/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แต่ท่านไม่ทำ </a:t>
            </a:r>
            <a:r>
              <a:rPr lang="th-TH" sz="4000" b="1" dirty="0" smtClean="0"/>
              <a:t>จึงคิดจะถอนหมั้นอย่างเงียบ</a:t>
            </a:r>
          </a:p>
          <a:p>
            <a:r>
              <a:rPr lang="th-TH" sz="4000" b="1" dirty="0" smtClean="0"/>
              <a:t>อีกอย่างคือ ในการตั้งครรภ์ของพระนางมา</a:t>
            </a:r>
            <a:r>
              <a:rPr lang="th-TH" sz="4000" b="1" dirty="0" err="1" smtClean="0"/>
              <a:t>รีย์</a:t>
            </a:r>
            <a:r>
              <a:rPr lang="th-TH" sz="4000" b="1" dirty="0" smtClean="0"/>
              <a:t>นั้น </a:t>
            </a:r>
            <a:r>
              <a:rPr lang="th-TH" sz="4000" b="1" dirty="0"/>
              <a:t>ไม่รู้ว่าชาวบ้านที่อาศัยอยู่ใกล้เคียง</a:t>
            </a:r>
            <a:r>
              <a:rPr lang="th-TH" sz="4000" b="1" dirty="0" smtClean="0"/>
              <a:t>กันรู้</a:t>
            </a:r>
            <a:r>
              <a:rPr lang="th-TH" sz="4000" b="1" dirty="0"/>
              <a:t>เรื่องนี้ด้วยหรือไม่ </a:t>
            </a:r>
            <a:r>
              <a:rPr lang="th-TH" sz="4000" b="1" dirty="0" smtClean="0"/>
              <a:t>ถ้ารู้ </a:t>
            </a:r>
            <a:r>
              <a:rPr lang="th-TH" sz="4000" b="1" dirty="0" smtClean="0">
                <a:solidFill>
                  <a:srgbClr val="FFFF00"/>
                </a:solidFill>
              </a:rPr>
              <a:t>โย</a:t>
            </a:r>
            <a:r>
              <a:rPr lang="th-TH" sz="4000" b="1" dirty="0">
                <a:solidFill>
                  <a:srgbClr val="FFFF00"/>
                </a:solidFill>
              </a:rPr>
              <a:t>เซฟคงต้องรู้สึกอับอายและเจ็บปวดอย่างมาก</a:t>
            </a:r>
            <a:r>
              <a:rPr lang="th-TH" sz="4000" b="1" dirty="0">
                <a:solidFill>
                  <a:srgbClr val="FFC000"/>
                </a:solidFill>
              </a:rPr>
              <a:t>ทีเดียว หัวใจของท่านคงแทบสลายเลย</a:t>
            </a:r>
            <a:r>
              <a:rPr lang="th-TH" sz="4000" b="1" dirty="0" smtClean="0">
                <a:solidFill>
                  <a:srgbClr val="FFC000"/>
                </a:solidFill>
              </a:rPr>
              <a:t>ทีเดียว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904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50828" y="1052736"/>
            <a:ext cx="5293171" cy="4680520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sz="7300" b="1" dirty="0" smtClean="0">
                <a:solidFill>
                  <a:srgbClr val="FFFF00"/>
                </a:solidFill>
                <a:cs typeface="+mn-cs"/>
              </a:rPr>
              <a:t>นักบุญโยเซฟ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/>
            </a:r>
            <a:br>
              <a:rPr lang="th-TH" sz="6000" b="1" dirty="0" smtClean="0">
                <a:solidFill>
                  <a:srgbClr val="FFFF00"/>
                </a:solidFill>
                <a:cs typeface="+mn-cs"/>
              </a:rPr>
            </a:b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บุรุษผู้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ชอบธรรม</a:t>
            </a:r>
            <a:r>
              <a:rPr lang="th-TH" b="1" dirty="0" smtClean="0">
                <a:cs typeface="+mn-cs"/>
              </a:rPr>
              <a:t/>
            </a:r>
            <a:br>
              <a:rPr lang="th-TH" b="1" dirty="0" smtClean="0">
                <a:cs typeface="+mn-cs"/>
              </a:rPr>
            </a:br>
            <a:r>
              <a:rPr lang="en-US" sz="3600" dirty="0" smtClean="0">
                <a:cs typeface="+mn-cs"/>
              </a:rPr>
              <a:t>- - - - - - - - - - - - - - - - - - - - -</a:t>
            </a:r>
            <a:br>
              <a:rPr lang="en-US" sz="3600" dirty="0" smtClean="0">
                <a:cs typeface="+mn-cs"/>
              </a:rPr>
            </a:br>
            <a:r>
              <a:rPr lang="en-US" sz="1800" dirty="0">
                <a:cs typeface="+mn-cs"/>
              </a:rPr>
              <a:t/>
            </a:r>
            <a:br>
              <a:rPr lang="en-US" sz="1800" dirty="0">
                <a:cs typeface="+mn-cs"/>
              </a:rPr>
            </a:br>
            <a:r>
              <a:rPr lang="th-TH" sz="3600" b="1" cap="small" dirty="0" smtClean="0">
                <a:cs typeface="+mn-cs"/>
              </a:rPr>
              <a:t>โดย </a:t>
            </a:r>
            <a:r>
              <a:rPr lang="th-TH" sz="3600" b="1" cap="small" dirty="0" smtClean="0">
                <a:cs typeface="+mn-cs"/>
              </a:rPr>
              <a:t>คุณพ่อวสันต์ </a:t>
            </a:r>
            <a:r>
              <a:rPr lang="th-TH" sz="3600" b="1" cap="small" dirty="0">
                <a:cs typeface="+mn-cs"/>
              </a:rPr>
              <a:t>พิรุฬห์</a:t>
            </a:r>
            <a:r>
              <a:rPr lang="th-TH" sz="3600" b="1" cap="small" dirty="0" smtClean="0">
                <a:cs typeface="+mn-cs"/>
              </a:rPr>
              <a:t>วงศ์</a:t>
            </a:r>
            <a:br>
              <a:rPr lang="th-TH" sz="3600" b="1" cap="small" dirty="0" smtClean="0">
                <a:cs typeface="+mn-cs"/>
              </a:rPr>
            </a:br>
            <a:r>
              <a:rPr lang="th-TH" sz="3600" b="1" cap="small" dirty="0" smtClean="0">
                <a:cs typeface="+mn-cs"/>
              </a:rPr>
              <a:t>คณะ</a:t>
            </a:r>
            <a:r>
              <a:rPr lang="th-TH" sz="3600" b="1" cap="small" dirty="0" err="1" smtClean="0">
                <a:cs typeface="+mn-cs"/>
              </a:rPr>
              <a:t>สติก</a:t>
            </a:r>
            <a:r>
              <a:rPr lang="th-TH" sz="3600" b="1" cap="small" dirty="0" smtClean="0">
                <a:cs typeface="+mn-cs"/>
              </a:rPr>
              <a:t>มา</a:t>
            </a:r>
            <a:r>
              <a:rPr lang="th-TH" sz="3600" b="1" cap="small" dirty="0" err="1" smtClean="0">
                <a:cs typeface="+mn-cs"/>
              </a:rPr>
              <a:t>ติน</a:t>
            </a:r>
            <a:endParaRPr lang="en-US" sz="3600" dirty="0">
              <a:cs typeface="+mn-cs"/>
            </a:endParaRPr>
          </a:p>
        </p:txBody>
      </p:sp>
      <p:pic>
        <p:nvPicPr>
          <p:cNvPr id="3076" name="Picture 4" descr="ผลการค้นหารูปภาพสำหรับ image of St.Josep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" y="0"/>
            <a:ext cx="38519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32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260648"/>
            <a:ext cx="8435280" cy="6336704"/>
          </a:xfrm>
        </p:spPr>
        <p:txBody>
          <a:bodyPr>
            <a:normAutofit/>
          </a:bodyPr>
          <a:lstStyle/>
          <a:p>
            <a:r>
              <a:rPr lang="th-TH" sz="4000" b="1" dirty="0" smtClean="0"/>
              <a:t>แต่เมื่อ</a:t>
            </a:r>
            <a:r>
              <a:rPr lang="th-TH" sz="4000" b="1" dirty="0"/>
              <a:t>ได้ทราบถึงแผนการของพระเจ้า</a:t>
            </a:r>
            <a:r>
              <a:rPr lang="th-TH" sz="4000" b="1" dirty="0" smtClean="0"/>
              <a:t>แล้ว </a:t>
            </a:r>
            <a:r>
              <a:rPr lang="th-TH" sz="4000" b="1" dirty="0" smtClean="0">
                <a:solidFill>
                  <a:srgbClr val="FFC000"/>
                </a:solidFill>
              </a:rPr>
              <a:t>ด้วยการเป็นคนชอบธรรมของท่าน </a:t>
            </a:r>
            <a:r>
              <a:rPr lang="th-TH" sz="4000" b="1" dirty="0">
                <a:solidFill>
                  <a:srgbClr val="FFFF00"/>
                </a:solidFill>
              </a:rPr>
              <a:t>โยเซฟไม่ได้ถามทูตสวรรค์แม้แต่คำ</a:t>
            </a:r>
            <a:r>
              <a:rPr lang="th-TH" sz="4000" b="1" dirty="0" smtClean="0">
                <a:solidFill>
                  <a:srgbClr val="FFFF00"/>
                </a:solidFill>
              </a:rPr>
              <a:t>เดียว </a:t>
            </a:r>
            <a:r>
              <a:rPr lang="th-TH" sz="4000" b="1" dirty="0" smtClean="0">
                <a:solidFill>
                  <a:srgbClr val="FFC000"/>
                </a:solidFill>
              </a:rPr>
              <a:t>แต่</a:t>
            </a:r>
            <a:r>
              <a:rPr lang="th-TH" sz="4000" b="1" dirty="0">
                <a:solidFill>
                  <a:srgbClr val="FFC000"/>
                </a:solidFill>
              </a:rPr>
              <a:t>กลับรีบเร่งปฏิบัติตามทุกสิ่งที่ทูตสวรรค์</a:t>
            </a:r>
            <a:r>
              <a:rPr lang="th-TH" sz="4000" b="1" dirty="0" smtClean="0">
                <a:solidFill>
                  <a:srgbClr val="FFC000"/>
                </a:solidFill>
              </a:rPr>
              <a:t>บอก</a:t>
            </a:r>
            <a:endParaRPr lang="th-TH" sz="4000" b="1" dirty="0"/>
          </a:p>
          <a:p>
            <a:r>
              <a:rPr lang="th-TH" sz="4000" b="1" dirty="0" smtClean="0"/>
              <a:t>ถึง</a:t>
            </a:r>
            <a:r>
              <a:rPr lang="th-TH" sz="4000" b="1" dirty="0"/>
              <a:t>ตรงนี้ เราคงพอมองเห็น</a:t>
            </a:r>
            <a:r>
              <a:rPr lang="th-TH" sz="4000" b="1" dirty="0">
                <a:solidFill>
                  <a:srgbClr val="FFC000"/>
                </a:solidFill>
              </a:rPr>
              <a:t>บทบาทที่สำคัญของนักบุญโยเซฟ คือ การรับพระเยซู พระบุตรของพระเจ้า มาเป็นบุตรของท่านเอง </a:t>
            </a:r>
            <a:r>
              <a:rPr lang="th-TH" sz="4000" b="1" dirty="0"/>
              <a:t>ทั้งยังได้ตั้งชื่อให้พระองค์ด้วยว่า </a:t>
            </a:r>
            <a:r>
              <a:rPr lang="th-TH" sz="4000" b="1" dirty="0">
                <a:solidFill>
                  <a:srgbClr val="FFC000"/>
                </a:solidFill>
              </a:rPr>
              <a:t>“เยซู” </a:t>
            </a:r>
            <a:r>
              <a:rPr lang="th-TH" sz="4000" b="1" dirty="0"/>
              <a:t>และด้วยวิธีนี้ พระเยซูเจ้าจึงมีสถานะเป็นบุคคลตามกฎหมาย เป็นที่รับรู้และเป็นที่ยอมรับของคนทั่วไป</a:t>
            </a:r>
            <a:endParaRPr lang="en-US" sz="4000" b="1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60970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139952" y="980728"/>
            <a:ext cx="4896544" cy="5688632"/>
          </a:xfrm>
        </p:spPr>
        <p:txBody>
          <a:bodyPr>
            <a:noAutofit/>
          </a:bodyPr>
          <a:lstStyle/>
          <a:p>
            <a:r>
              <a:rPr lang="th-TH" sz="4000" b="1" dirty="0"/>
              <a:t>เมื่อรู้แผนการของพระเจ้า</a:t>
            </a:r>
            <a:r>
              <a:rPr lang="th-TH" sz="4000" b="1" dirty="0" smtClean="0"/>
              <a:t>จากทูต</a:t>
            </a:r>
            <a:r>
              <a:rPr lang="th-TH" sz="4000" b="1" dirty="0"/>
              <a:t>สวรรค์</a:t>
            </a:r>
            <a:r>
              <a:rPr lang="th-TH" sz="4000" b="1" dirty="0" smtClean="0"/>
              <a:t>แล้วโย</a:t>
            </a:r>
            <a:r>
              <a:rPr lang="th-TH" sz="4000" b="1" dirty="0"/>
              <a:t>เซฟก็ทำหน้าที่ตามที่ได้รับมอบหมายอย่างกล้า</a:t>
            </a:r>
            <a:r>
              <a:rPr lang="th-TH" sz="4000" b="1" dirty="0" smtClean="0"/>
              <a:t>หาญ</a:t>
            </a:r>
          </a:p>
          <a:p>
            <a:r>
              <a:rPr lang="th-TH" sz="4000" b="1" dirty="0" err="1" smtClean="0"/>
              <a:t>พระวร</a:t>
            </a:r>
            <a:r>
              <a:rPr lang="th-TH" sz="4000" b="1" dirty="0" smtClean="0"/>
              <a:t>สารให้ข้อมูลแก่</a:t>
            </a:r>
            <a:r>
              <a:rPr lang="th-TH" sz="4000" b="1" dirty="0"/>
              <a:t>เราว่า </a:t>
            </a:r>
            <a:r>
              <a:rPr lang="th-TH" sz="4000" b="1" dirty="0" smtClean="0">
                <a:solidFill>
                  <a:srgbClr val="FFC000"/>
                </a:solidFill>
              </a:rPr>
              <a:t>โยเซฟได้</a:t>
            </a:r>
            <a:r>
              <a:rPr lang="th-TH" sz="4000" b="1" dirty="0">
                <a:solidFill>
                  <a:srgbClr val="FFC000"/>
                </a:solidFill>
              </a:rPr>
              <a:t>นบนอบ เชื่อฟัง และปฏิบัติตามพระประสงค์ของพระ</a:t>
            </a:r>
            <a:r>
              <a:rPr lang="th-TH" sz="4000" b="1" dirty="0" smtClean="0">
                <a:solidFill>
                  <a:srgbClr val="FFC000"/>
                </a:solidFill>
              </a:rPr>
              <a:t>เจ้า โดย</a:t>
            </a:r>
            <a:r>
              <a:rPr lang="th-TH" sz="4000" b="1" dirty="0">
                <a:solidFill>
                  <a:srgbClr val="FFC000"/>
                </a:solidFill>
              </a:rPr>
              <a:t>ไม่เคยถามใดๆ เลย </a:t>
            </a: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accent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th-TH" sz="3600" b="1" dirty="0" smtClean="0">
                <a:solidFill>
                  <a:srgbClr val="FFFF00"/>
                </a:solidFill>
                <a:cs typeface="+mn-cs"/>
              </a:rPr>
              <a:t>2.3 โยเซฟน้อมรับและทำหน้าที่ที่ได้รับมอบหมายอย่างกล้าหาญ</a:t>
            </a:r>
            <a:endParaRPr lang="th-TH" sz="3600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1026" name="Picture 2" descr="ผลการค้นหารูปภาพสำหรับ image of st.joseph get Blessed Mary as his wif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3" y="874216"/>
            <a:ext cx="3969285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9859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548680"/>
            <a:ext cx="8712968" cy="612068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ภารกิจที่ได้โยเซฟได้รับมอบหมายจากพระเจ้า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คือ การปกป้องคุ้มครองและดูแลครอบครัวศักดิ์สิทธิ์</a:t>
            </a:r>
          </a:p>
          <a:p>
            <a:r>
              <a:rPr lang="th-TH" sz="4000" b="1" dirty="0" smtClean="0"/>
              <a:t>เริ่ม</a:t>
            </a:r>
            <a:r>
              <a:rPr lang="th-TH" sz="4000" b="1" dirty="0" smtClean="0"/>
              <a:t>จากรับ</a:t>
            </a:r>
            <a:r>
              <a:rPr lang="th-TH" sz="4000" b="1" dirty="0" smtClean="0">
                <a:solidFill>
                  <a:srgbClr val="FFFF00"/>
                </a:solidFill>
              </a:rPr>
              <a:t>เป็นผู้นำ</a:t>
            </a:r>
            <a:r>
              <a:rPr lang="th-TH" sz="4000" b="1" dirty="0" smtClean="0">
                <a:solidFill>
                  <a:srgbClr val="FFC000"/>
                </a:solidFill>
              </a:rPr>
              <a:t>ครอบครัวศักดิ์สิทธิ์ </a:t>
            </a:r>
            <a:r>
              <a:rPr lang="th-TH" sz="4000" b="1" dirty="0" smtClean="0"/>
              <a:t>(สามี-บิดา)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ปกป้อง</a:t>
            </a:r>
            <a:r>
              <a:rPr lang="th-TH" sz="4000" b="1" dirty="0" smtClean="0">
                <a:solidFill>
                  <a:srgbClr val="FFC000"/>
                </a:solidFill>
              </a:rPr>
              <a:t>ครอบครัวศักดิ์สิทธิ์ </a:t>
            </a:r>
            <a:r>
              <a:rPr lang="th-TH" sz="4000" b="1" dirty="0" smtClean="0"/>
              <a:t>โดยหนี</a:t>
            </a:r>
            <a:r>
              <a:rPr lang="th-TH" sz="4000" b="1" dirty="0"/>
              <a:t>ความโหดร้ายของกษัตริย์เฮ</a:t>
            </a:r>
            <a:r>
              <a:rPr lang="th-TH" sz="4000" b="1" dirty="0" err="1"/>
              <a:t>โรด</a:t>
            </a:r>
            <a:r>
              <a:rPr lang="th-TH" sz="4000" b="1" dirty="0"/>
              <a:t>ไปอาศัยอยู่ในที่ที่ปลอดภัยในแผ่นดิน</a:t>
            </a:r>
            <a:r>
              <a:rPr lang="th-TH" sz="4000" b="1" dirty="0">
                <a:solidFill>
                  <a:srgbClr val="FFC000"/>
                </a:solidFill>
              </a:rPr>
              <a:t>อียิปต์ </a:t>
            </a:r>
            <a:endParaRPr lang="th-TH" sz="4000" b="1" dirty="0" smtClean="0">
              <a:solidFill>
                <a:srgbClr val="FFC000"/>
              </a:solidFill>
            </a:endParaRPr>
          </a:p>
          <a:p>
            <a:r>
              <a:rPr lang="th-TH" sz="4000" b="1" dirty="0" smtClean="0"/>
              <a:t>เมื่อรู้ว่ากษัตริย์เฮ</a:t>
            </a:r>
            <a:r>
              <a:rPr lang="th-TH" sz="4000" b="1" dirty="0" err="1" smtClean="0"/>
              <a:t>โรด</a:t>
            </a:r>
            <a:r>
              <a:rPr lang="th-TH" sz="4000" b="1" dirty="0" smtClean="0"/>
              <a:t>สิ้นพระชนม์ </a:t>
            </a:r>
            <a:r>
              <a:rPr lang="th-TH" sz="4000" b="1" dirty="0" smtClean="0"/>
              <a:t>ก็</a:t>
            </a:r>
            <a:r>
              <a:rPr lang="th-TH" sz="4000" b="1" dirty="0" smtClean="0">
                <a:solidFill>
                  <a:srgbClr val="FFFF00"/>
                </a:solidFill>
              </a:rPr>
              <a:t>พาครอบครัว</a:t>
            </a:r>
            <a:r>
              <a:rPr lang="th-TH" sz="4000" b="1" dirty="0" smtClean="0">
                <a:solidFill>
                  <a:srgbClr val="FFFF00"/>
                </a:solidFill>
              </a:rPr>
              <a:t>ศักดิ์สิทธิ์ไปอาศัยอยู่ในที่ที่ปลอดภัย</a:t>
            </a:r>
            <a:r>
              <a:rPr lang="th-TH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โดยเ</a:t>
            </a:r>
            <a:r>
              <a:rPr lang="th-TH" sz="4000" b="1" dirty="0" smtClean="0"/>
              <a:t>ดินทาง</a:t>
            </a:r>
            <a:r>
              <a:rPr lang="th-TH" sz="4000" b="1" dirty="0"/>
              <a:t>กลับมาอาศัยอยู่ที่หมู่บ้านเล็กๆ ชื่อ</a:t>
            </a:r>
            <a:r>
              <a:rPr lang="th-TH" sz="4000" b="1" dirty="0">
                <a:solidFill>
                  <a:srgbClr val="FFC000"/>
                </a:solidFill>
              </a:rPr>
              <a:t>นาซา</a:t>
            </a:r>
            <a:r>
              <a:rPr lang="th-TH" sz="4000" b="1" dirty="0" err="1" smtClean="0">
                <a:solidFill>
                  <a:srgbClr val="FFC000"/>
                </a:solidFill>
              </a:rPr>
              <a:t>เร็ธ</a:t>
            </a:r>
            <a:endParaRPr lang="th-TH" sz="4000" b="1" dirty="0">
              <a:solidFill>
                <a:srgbClr val="FFC000"/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496745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04656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จัดการให้ครอบครัวปฏิบัติตามธรรมบัญญัติ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คื</a:t>
            </a:r>
            <a:r>
              <a:rPr lang="th-TH" sz="4000" b="1" dirty="0"/>
              <a:t>อ</a:t>
            </a:r>
            <a:r>
              <a:rPr lang="th-TH" sz="4000" b="1" dirty="0" smtClean="0"/>
              <a:t>เมื่อ</a:t>
            </a:r>
            <a:r>
              <a:rPr lang="th-TH" sz="4000" b="1" dirty="0"/>
              <a:t>พระเยซูทรงมีอายุถึงกำหนด นักบุญโยเซฟก็พาพระกุมารเยซูไป</a:t>
            </a:r>
            <a:r>
              <a:rPr lang="th-TH" sz="4000" b="1" dirty="0">
                <a:solidFill>
                  <a:srgbClr val="FFC000"/>
                </a:solidFill>
              </a:rPr>
              <a:t>เข้าพิธีสุหนัตตามธรรมเนียมของ</a:t>
            </a:r>
            <a:r>
              <a:rPr lang="th-TH" sz="4000" b="1" dirty="0" err="1">
                <a:solidFill>
                  <a:srgbClr val="FFC000"/>
                </a:solidFill>
              </a:rPr>
              <a:t>ชาวยิว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ท่านและพระนางพรหมจารีมา</a:t>
            </a:r>
            <a:r>
              <a:rPr lang="th-TH" sz="4000" b="1" dirty="0" err="1"/>
              <a:t>รีย์</a:t>
            </a:r>
            <a:r>
              <a:rPr lang="th-TH" sz="4000" b="1" dirty="0"/>
              <a:t>ยังได้</a:t>
            </a:r>
            <a:r>
              <a:rPr lang="th-TH" sz="4000" b="1" dirty="0">
                <a:solidFill>
                  <a:srgbClr val="FFC000"/>
                </a:solidFill>
              </a:rPr>
              <a:t>ถวายพระกุมารแด่พระเจ้า</a:t>
            </a:r>
            <a:r>
              <a:rPr lang="th-TH" sz="4000" b="1" dirty="0"/>
              <a:t>อย่างเป็นทางการในพระวิหาร</a:t>
            </a:r>
            <a:r>
              <a:rPr lang="th-TH" sz="4000" b="1" dirty="0" smtClean="0"/>
              <a:t>ด้วย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เคร่งครัดในการปฏิบัติกิจทางศาสนา </a:t>
            </a:r>
            <a:r>
              <a:rPr lang="th-TH" sz="4000" b="1" dirty="0" smtClean="0"/>
              <a:t>โดยนักบุญ</a:t>
            </a:r>
            <a:r>
              <a:rPr lang="th-TH" sz="4000" b="1" dirty="0"/>
              <a:t>โยเซฟยังได้พาครอบครัวของท่าน</a:t>
            </a:r>
            <a:r>
              <a:rPr lang="th-TH" sz="4000" b="1" dirty="0">
                <a:solidFill>
                  <a:srgbClr val="FFC000"/>
                </a:solidFill>
              </a:rPr>
              <a:t>เดินทางไปยังกรุงเยรูซาเล็ม</a:t>
            </a:r>
            <a:r>
              <a:rPr lang="th-TH" sz="4000" b="1" dirty="0"/>
              <a:t>เพื่อถวายเครื่องบูชาแด่พระเจ้าใน</a:t>
            </a:r>
            <a:r>
              <a:rPr lang="th-TH" sz="4000" b="1" dirty="0">
                <a:solidFill>
                  <a:srgbClr val="FFC000"/>
                </a:solidFill>
              </a:rPr>
              <a:t>วัน</a:t>
            </a:r>
            <a:r>
              <a:rPr lang="th-TH" sz="4000" b="1" dirty="0" err="1">
                <a:solidFill>
                  <a:srgbClr val="FFC000"/>
                </a:solidFill>
              </a:rPr>
              <a:t>ฉลองปัส</a:t>
            </a:r>
            <a:r>
              <a:rPr lang="th-TH" sz="4000" b="1" dirty="0">
                <a:solidFill>
                  <a:srgbClr val="FFC000"/>
                </a:solidFill>
              </a:rPr>
              <a:t>กา</a:t>
            </a:r>
            <a:r>
              <a:rPr lang="th-TH" sz="4000" b="1" dirty="0"/>
              <a:t>เป็นประจำทุกปีอีก</a:t>
            </a:r>
            <a:r>
              <a:rPr lang="th-TH" sz="4000" b="1" dirty="0" smtClean="0"/>
              <a:t>ด้วย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2866582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88640"/>
            <a:ext cx="8686800" cy="6336704"/>
          </a:xfrm>
        </p:spPr>
        <p:txBody>
          <a:bodyPr>
            <a:noAutofit/>
          </a:bodyPr>
          <a:lstStyle/>
          <a:p>
            <a:r>
              <a:rPr lang="th-TH" sz="4000" b="1" dirty="0"/>
              <a:t>การกระทำทั้งหมดนี้แสดงให้เห็นอย่างชัดเจน</a:t>
            </a:r>
            <a:r>
              <a:rPr lang="th-TH" sz="4000" b="1" dirty="0" smtClean="0"/>
              <a:t>ว่า</a:t>
            </a:r>
            <a:r>
              <a:rPr lang="th-TH" sz="4000" b="1" dirty="0" smtClean="0">
                <a:solidFill>
                  <a:srgbClr val="FFC000"/>
                </a:solidFill>
              </a:rPr>
              <a:t>นักบุญ</a:t>
            </a:r>
            <a:r>
              <a:rPr lang="th-TH" sz="4000" b="1" dirty="0">
                <a:solidFill>
                  <a:srgbClr val="FFC000"/>
                </a:solidFill>
              </a:rPr>
              <a:t>โยเซฟได้น้อมรับ </a:t>
            </a:r>
            <a:r>
              <a:rPr lang="th-TH" sz="4000" b="1" dirty="0">
                <a:solidFill>
                  <a:srgbClr val="FFFF00"/>
                </a:solidFill>
              </a:rPr>
              <a:t>“กระแสเรียก” </a:t>
            </a:r>
            <a:r>
              <a:rPr lang="th-TH" sz="4000" b="1" dirty="0">
                <a:solidFill>
                  <a:srgbClr val="FFC000"/>
                </a:solidFill>
              </a:rPr>
              <a:t>ของท่านด้วยความรับผิดชอบและกล้าหาญอย่างยิ่ง ท่านเป็นทั้งสามีและบิดาที่ซื่อสัตย์ </a:t>
            </a:r>
            <a:r>
              <a:rPr lang="th-TH" sz="4000" b="1" dirty="0">
                <a:solidFill>
                  <a:srgbClr val="FFFF00"/>
                </a:solidFill>
              </a:rPr>
              <a:t>ท่านได้จัดหาสิ่งที่ดีที่สุดเท่าที่สามารถทำได้เพื่อครอบครัวของท่าน </a:t>
            </a:r>
            <a:r>
              <a:rPr lang="th-TH" sz="4000" b="1" dirty="0"/>
              <a:t>ทั้งในขณะที่พำนักอาศัยอยู่</a:t>
            </a:r>
            <a:r>
              <a:rPr lang="th-TH" sz="4000" b="1" dirty="0" err="1"/>
              <a:t>ในเบธเล</a:t>
            </a:r>
            <a:r>
              <a:rPr lang="th-TH" sz="4000" b="1" dirty="0" err="1" smtClean="0"/>
              <a:t>เฮม</a:t>
            </a:r>
            <a:r>
              <a:rPr lang="th-TH" sz="4000" b="1" dirty="0" smtClean="0"/>
              <a:t> และเมื่อไปพักอาศัยอยู่ที่นา</a:t>
            </a:r>
            <a:r>
              <a:rPr lang="th-TH" sz="4000" b="1" dirty="0"/>
              <a:t>ซา</a:t>
            </a:r>
            <a:r>
              <a:rPr lang="th-TH" sz="4000" b="1" dirty="0" err="1"/>
              <a:t>เร็ธ</a:t>
            </a:r>
            <a:r>
              <a:rPr lang="th-TH" sz="4000" b="1" dirty="0"/>
              <a:t> </a:t>
            </a:r>
            <a:endParaRPr lang="th-TH" sz="4000" b="1" dirty="0" smtClean="0"/>
          </a:p>
          <a:p>
            <a:r>
              <a:rPr lang="th-TH" sz="4000" b="1" dirty="0" smtClean="0"/>
              <a:t>จริง</a:t>
            </a:r>
            <a:r>
              <a:rPr lang="th-TH" sz="4000" b="1" dirty="0"/>
              <a:t>อยู่ว่า แม้</a:t>
            </a:r>
            <a:r>
              <a:rPr lang="th-TH" sz="4000" b="1" dirty="0" err="1"/>
              <a:t>พระวร</a:t>
            </a:r>
            <a:r>
              <a:rPr lang="th-TH" sz="4000" b="1" dirty="0"/>
              <a:t>สารจะเล่าเรื่องและให้ข้อมูลเกี่ยวกับการดำเนินชีวิตของครอบครัวศักดิ์สิทธิ์นี้ไว้น้อยมาก แต่เราก็มั่นใจได้ว่า </a:t>
            </a:r>
            <a:r>
              <a:rPr lang="th-TH" sz="4000" b="1" dirty="0">
                <a:solidFill>
                  <a:srgbClr val="FFC000"/>
                </a:solidFill>
              </a:rPr>
              <a:t>พวกท่านได้ดำเนินชีวิตอย่างยากจนและสุภาพถ่อม</a:t>
            </a:r>
            <a:r>
              <a:rPr lang="th-TH" sz="4000" b="1" dirty="0" smtClean="0">
                <a:solidFill>
                  <a:srgbClr val="FFC000"/>
                </a:solidFill>
              </a:rPr>
              <a:t>ตน</a:t>
            </a:r>
            <a:endParaRPr lang="th-TH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9793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788024" y="980728"/>
            <a:ext cx="4176464" cy="5688632"/>
          </a:xfrm>
          <a:solidFill>
            <a:schemeClr val="accent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th-TH" sz="4000" b="1" dirty="0" smtClean="0"/>
              <a:t>คำว่า </a:t>
            </a:r>
            <a:r>
              <a:rPr lang="th-TH" sz="4000" b="1" dirty="0" smtClean="0">
                <a:solidFill>
                  <a:srgbClr val="FFC000"/>
                </a:solidFill>
              </a:rPr>
              <a:t>“ช่างไม้” </a:t>
            </a:r>
            <a:r>
              <a:rPr lang="th-TH" sz="4000" b="1" dirty="0" smtClean="0"/>
              <a:t>ในที่นี้ หมายถึง</a:t>
            </a:r>
            <a:r>
              <a:rPr lang="th-TH" sz="4000" b="1" dirty="0"/>
              <a:t>ช่างฝีมือหรือช่าง</a:t>
            </a:r>
            <a:r>
              <a:rPr lang="th-TH" sz="4000" b="1" dirty="0" smtClean="0"/>
              <a:t>ผู้เชี่ยวชาญ นี่</a:t>
            </a:r>
            <a:r>
              <a:rPr lang="th-TH" sz="4000" b="1" dirty="0"/>
              <a:t>หมายความว่าโยเซฟไม่ได้เป็นแค่ช่างไม้ที่ตัดต่อหรือซ่อมแซมอะไรเล็กๆ ที่เป็นไม้เท่านั้น แต่ท่านยังสามารถแม้แต่</a:t>
            </a:r>
            <a:r>
              <a:rPr lang="th-TH" sz="4000" b="1" dirty="0">
                <a:solidFill>
                  <a:srgbClr val="FFC000"/>
                </a:solidFill>
              </a:rPr>
              <a:t>สร้างบ้านได้ด้วย</a:t>
            </a: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accent2">
              <a:lumMod val="50000"/>
            </a:schemeClr>
          </a:solidFill>
        </p:spPr>
        <p:txBody>
          <a:bodyPr anchor="b">
            <a:noAutofit/>
          </a:bodyPr>
          <a:lstStyle/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2.4 โยเซฟเลี้ยงดูครอบครัวด้วยอาชีพ</a:t>
            </a:r>
            <a:r>
              <a:rPr lang="th-TH" b="1" dirty="0">
                <a:solidFill>
                  <a:srgbClr val="FFFF00"/>
                </a:solidFill>
                <a:cs typeface="+mn-cs"/>
              </a:rPr>
              <a:t>ช่าง</a:t>
            </a:r>
            <a:r>
              <a:rPr lang="th-TH" b="1" dirty="0" smtClean="0">
                <a:solidFill>
                  <a:srgbClr val="FFFF00"/>
                </a:solidFill>
                <a:cs typeface="+mn-cs"/>
              </a:rPr>
              <a:t>ไม้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1026" name="Picture 2" descr="ผลการค้นหารูปภาพสำหรับ image of st joseph the carpen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4" y="1035152"/>
            <a:ext cx="4644008" cy="559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3008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>
            <a:noAutofit/>
          </a:bodyPr>
          <a:lstStyle/>
          <a:p>
            <a:r>
              <a:rPr lang="th-TH" sz="4000" b="1" dirty="0"/>
              <a:t>ในฐานะเป็น</a:t>
            </a:r>
            <a:r>
              <a:rPr lang="th-TH" sz="4000" b="1" dirty="0" err="1"/>
              <a:t>ชาวยิว</a:t>
            </a:r>
            <a:r>
              <a:rPr lang="th-TH" sz="4000" b="1" dirty="0"/>
              <a:t>ที่</a:t>
            </a:r>
            <a:r>
              <a:rPr lang="th-TH" sz="4000" b="1" dirty="0" smtClean="0"/>
              <a:t>ดี </a:t>
            </a:r>
            <a:r>
              <a:rPr lang="th-TH" sz="4000" b="1" dirty="0" smtClean="0">
                <a:solidFill>
                  <a:srgbClr val="FFC000"/>
                </a:solidFill>
              </a:rPr>
              <a:t>โย</a:t>
            </a:r>
            <a:r>
              <a:rPr lang="th-TH" sz="4000" b="1" dirty="0">
                <a:solidFill>
                  <a:srgbClr val="FFC000"/>
                </a:solidFill>
              </a:rPr>
              <a:t>เซฟยังได้ถ่ายทอดอาชีพการเป็นช่างไม้นี้แก่บุตรของท่านด้วย </a:t>
            </a:r>
            <a:r>
              <a:rPr lang="th-TH" sz="4000" b="1" dirty="0"/>
              <a:t>ด้วยเหตุนี้ เมื่อ</a:t>
            </a:r>
            <a:r>
              <a:rPr lang="th-TH" sz="4000" b="1" dirty="0" err="1"/>
              <a:t>พระวร</a:t>
            </a:r>
            <a:r>
              <a:rPr lang="th-TH" sz="4000" b="1" dirty="0"/>
              <a:t>สารพูดถึงพระเยซู</a:t>
            </a:r>
            <a:r>
              <a:rPr lang="th-TH" sz="4000" b="1" dirty="0" smtClean="0"/>
              <a:t>เจ้า จึง</a:t>
            </a:r>
            <a:r>
              <a:rPr lang="th-TH" sz="4000" b="1" dirty="0"/>
              <a:t>ใช้คำเรียกพระองค์ว่า </a:t>
            </a:r>
            <a:r>
              <a:rPr lang="th-TH" sz="4000" b="1" dirty="0">
                <a:solidFill>
                  <a:srgbClr val="FFC000"/>
                </a:solidFill>
              </a:rPr>
              <a:t>“ลูกช่างไม้” </a:t>
            </a:r>
            <a:r>
              <a:rPr lang="th-TH" sz="4000" b="1" dirty="0"/>
              <a:t>(</a:t>
            </a:r>
            <a:r>
              <a:rPr lang="th-TH" sz="4000" b="1" dirty="0" err="1"/>
              <a:t>มธ</a:t>
            </a:r>
            <a:r>
              <a:rPr lang="th-TH" sz="4000" b="1" dirty="0"/>
              <a:t> </a:t>
            </a:r>
            <a:r>
              <a:rPr lang="en-GB" dirty="0"/>
              <a:t>13:55</a:t>
            </a:r>
            <a:r>
              <a:rPr lang="th-TH" sz="4000" b="1" dirty="0"/>
              <a:t>) และประชาชนทั่วไปแถวบริเวณนั้นก็รู้จักพระเยซูเจ้าในฐานะเป็น </a:t>
            </a:r>
            <a:r>
              <a:rPr lang="th-TH" sz="4000" b="1" dirty="0">
                <a:solidFill>
                  <a:srgbClr val="FFC000"/>
                </a:solidFill>
              </a:rPr>
              <a:t>“ช่างไม้” </a:t>
            </a:r>
            <a:r>
              <a:rPr lang="th-TH" sz="4000" b="1" dirty="0" smtClean="0"/>
              <a:t>(“คนนี้เป็น “ช่างไม้” ลูกของมา</a:t>
            </a:r>
            <a:r>
              <a:rPr lang="th-TH" sz="4000" b="1" dirty="0" err="1" smtClean="0"/>
              <a:t>รีย์</a:t>
            </a:r>
            <a:r>
              <a:rPr lang="th-TH" sz="4000" b="1" dirty="0" smtClean="0"/>
              <a:t>...มิใช่หรือ?” มก </a:t>
            </a:r>
            <a:r>
              <a:rPr lang="en-GB" dirty="0"/>
              <a:t>6:3</a:t>
            </a:r>
            <a:r>
              <a:rPr lang="th-TH" sz="4000" b="1" dirty="0"/>
              <a:t>)</a:t>
            </a:r>
            <a:endParaRPr lang="en-US" sz="4000" b="1" dirty="0"/>
          </a:p>
          <a:p>
            <a:r>
              <a:rPr lang="th-TH" sz="4000" b="1" dirty="0" smtClean="0">
                <a:solidFill>
                  <a:srgbClr val="FFFF00"/>
                </a:solidFill>
              </a:rPr>
              <a:t>ดังนั้น แม้โย</a:t>
            </a:r>
            <a:r>
              <a:rPr lang="th-TH" sz="4000" b="1" dirty="0">
                <a:solidFill>
                  <a:srgbClr val="FFFF00"/>
                </a:solidFill>
              </a:rPr>
              <a:t>เซฟไม่ได้เป็นบิดาฝ่ายร่างกายของพระเยซูเจ้า แต่ท่านก็ได้ทำหน้าที่เป็นบิดาในทุกมิติที่ความหมายของคำว่า “บิดา” หมายถึง</a:t>
            </a:r>
          </a:p>
        </p:txBody>
      </p:sp>
    </p:spTree>
    <p:extLst>
      <p:ext uri="{BB962C8B-B14F-4D97-AF65-F5344CB8AC3E}">
        <p14:creationId xmlns:p14="http://schemas.microsoft.com/office/powerpoint/2010/main" val="39047598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283968" y="1196752"/>
            <a:ext cx="4608512" cy="5184576"/>
          </a:xfr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/>
          <a:p>
            <a:r>
              <a:rPr lang="th-TH" sz="4000" b="1" dirty="0"/>
              <a:t>ธรรมประเพณีเชื่อว่า นักบุญโยเซฟได้</a:t>
            </a:r>
            <a:r>
              <a:rPr lang="th-TH" sz="4000" b="1" dirty="0" smtClean="0"/>
              <a:t>สิ้นใจอย่างสงบ ก่อนที่</a:t>
            </a:r>
            <a:r>
              <a:rPr lang="th-TH" sz="4000" b="1" dirty="0"/>
              <a:t>พระเยซูเจ้าจะ</a:t>
            </a:r>
            <a:r>
              <a:rPr lang="th-TH" sz="4000" b="1" dirty="0" smtClean="0"/>
              <a:t>เริ่ม</a:t>
            </a:r>
            <a:r>
              <a:rPr lang="th-TH" sz="4000" b="1" dirty="0" err="1" smtClean="0"/>
              <a:t>ปฏิบัติศา</a:t>
            </a:r>
            <a:r>
              <a:rPr lang="th-TH" sz="4000" b="1" dirty="0" smtClean="0"/>
              <a:t>สน</a:t>
            </a:r>
            <a:r>
              <a:rPr lang="th-TH" sz="4000" b="1" dirty="0"/>
              <a:t>บริการของ</a:t>
            </a:r>
            <a:r>
              <a:rPr lang="th-TH" sz="4000" b="1" dirty="0" smtClean="0"/>
              <a:t>พระองค์</a:t>
            </a:r>
          </a:p>
          <a:p>
            <a:r>
              <a:rPr lang="th-TH" sz="4000" b="1" dirty="0" smtClean="0"/>
              <a:t>ความ</a:t>
            </a:r>
            <a:r>
              <a:rPr lang="th-TH" sz="4000" b="1" dirty="0"/>
              <a:t>เชื่อนี้มีพื้นฐานมาจาก</a:t>
            </a:r>
            <a:r>
              <a:rPr lang="th-TH" sz="4000" b="1" dirty="0" smtClean="0"/>
              <a:t>หลักฐาน 2 ประการด้วยกัน</a:t>
            </a:r>
            <a:endParaRPr lang="th-TH" sz="4000" b="1" dirty="0"/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accent2">
              <a:lumMod val="50000"/>
            </a:schemeClr>
          </a:solidFill>
        </p:spPr>
        <p:txBody>
          <a:bodyPr anchor="b">
            <a:noAutofit/>
          </a:bodyPr>
          <a:lstStyle/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2.5 โยเซฟองค์อุปถัมภ์ของผู้สิ้นใจอย่างสงบสุข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2050" name="Picture 2" descr="ผลการค้นหารูปภาพสำหรับ image of st joseph's de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09606"/>
            <a:ext cx="3851920" cy="603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3799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88640"/>
            <a:ext cx="8686800" cy="6480720"/>
          </a:xfrm>
        </p:spPr>
        <p:txBody>
          <a:bodyPr>
            <a:noAutofit/>
          </a:bodyPr>
          <a:lstStyle/>
          <a:p>
            <a:r>
              <a:rPr lang="th-TH" sz="4400" b="1" dirty="0">
                <a:solidFill>
                  <a:srgbClr val="FFFF00"/>
                </a:solidFill>
              </a:rPr>
              <a:t>ประการ</a:t>
            </a:r>
            <a:r>
              <a:rPr lang="th-TH" sz="4400" b="1" dirty="0" smtClean="0">
                <a:solidFill>
                  <a:srgbClr val="FFFF00"/>
                </a:solidFill>
              </a:rPr>
              <a:t>แรก </a:t>
            </a:r>
            <a:r>
              <a:rPr lang="en-GB" sz="4000" b="1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โยเซฟ</a:t>
            </a:r>
            <a:r>
              <a:rPr lang="th-TH" sz="4000" b="1" dirty="0">
                <a:solidFill>
                  <a:srgbClr val="FFC000"/>
                </a:solidFill>
              </a:rPr>
              <a:t>ไม่เคยถูกกล่าวถึง</a:t>
            </a:r>
            <a:r>
              <a:rPr lang="th-TH" sz="4000" b="1" dirty="0" smtClean="0">
                <a:solidFill>
                  <a:srgbClr val="FFC000"/>
                </a:solidFill>
              </a:rPr>
              <a:t>เลยระหว่าง</a:t>
            </a:r>
            <a:r>
              <a:rPr lang="th-TH" sz="4000" b="1" dirty="0">
                <a:solidFill>
                  <a:srgbClr val="FFC000"/>
                </a:solidFill>
              </a:rPr>
              <a:t>ที่พระ</a:t>
            </a:r>
            <a:r>
              <a:rPr lang="th-TH" sz="4000" b="1" dirty="0" smtClean="0">
                <a:solidFill>
                  <a:srgbClr val="FFC000"/>
                </a:solidFill>
              </a:rPr>
              <a:t>เยซู</a:t>
            </a:r>
            <a:r>
              <a:rPr lang="th-TH" sz="4000" b="1" dirty="0" err="1" smtClean="0">
                <a:solidFill>
                  <a:srgbClr val="FFC000"/>
                </a:solidFill>
              </a:rPr>
              <a:t>ปฏิบัติศา</a:t>
            </a:r>
            <a:r>
              <a:rPr lang="th-TH" sz="4000" b="1" dirty="0" smtClean="0">
                <a:solidFill>
                  <a:srgbClr val="FFC000"/>
                </a:solidFill>
              </a:rPr>
              <a:t>สน</a:t>
            </a:r>
            <a:r>
              <a:rPr lang="th-TH" sz="4000" b="1" dirty="0">
                <a:solidFill>
                  <a:srgbClr val="FFC000"/>
                </a:solidFill>
              </a:rPr>
              <a:t>บริการของพระองค์ </a:t>
            </a:r>
            <a:r>
              <a:rPr lang="th-TH" sz="4000" b="1" dirty="0"/>
              <a:t>มีเพียงพระมารดามา</a:t>
            </a:r>
            <a:r>
              <a:rPr lang="th-TH" sz="4000" b="1" dirty="0" err="1"/>
              <a:t>รีย์</a:t>
            </a:r>
            <a:r>
              <a:rPr lang="th-TH" sz="4000" b="1" dirty="0"/>
              <a:t>เท่านั้นที่</a:t>
            </a:r>
            <a:r>
              <a:rPr lang="th-TH" sz="4000" b="1" dirty="0" err="1"/>
              <a:t>พระวร</a:t>
            </a:r>
            <a:r>
              <a:rPr lang="th-TH" sz="4000" b="1" dirty="0"/>
              <a:t>สารกล่าวถึง เช่น ในงานเลี้ยงสมรสที่หมู่บ้านคานาใน</a:t>
            </a:r>
            <a:r>
              <a:rPr lang="th-TH" sz="4000" b="1" dirty="0" err="1"/>
              <a:t>แคว้าน</a:t>
            </a:r>
            <a:r>
              <a:rPr lang="th-TH" sz="4000" b="1" dirty="0"/>
              <a:t>กาลิลี (</a:t>
            </a:r>
            <a:r>
              <a:rPr lang="th-TH" sz="4000" b="1" dirty="0" err="1"/>
              <a:t>ยน</a:t>
            </a:r>
            <a:r>
              <a:rPr lang="th-TH" sz="4000" b="1" dirty="0"/>
              <a:t> </a:t>
            </a:r>
            <a:r>
              <a:rPr lang="en-GB" dirty="0"/>
              <a:t>2:1-10</a:t>
            </a:r>
            <a:r>
              <a:rPr lang="th-TH" sz="4000" b="1" dirty="0"/>
              <a:t>) </a:t>
            </a:r>
            <a:endParaRPr lang="th-TH" sz="4000" b="1" dirty="0" smtClean="0"/>
          </a:p>
          <a:p>
            <a:r>
              <a:rPr lang="th-TH" sz="4400" b="1" dirty="0" smtClean="0">
                <a:solidFill>
                  <a:srgbClr val="FFFF00"/>
                </a:solidFill>
              </a:rPr>
              <a:t>ประการ</a:t>
            </a:r>
            <a:r>
              <a:rPr lang="th-TH" sz="4400" b="1" dirty="0">
                <a:solidFill>
                  <a:srgbClr val="FFFF00"/>
                </a:solidFill>
              </a:rPr>
              <a:t>ที่สอง </a:t>
            </a:r>
            <a:r>
              <a:rPr lang="en-GB" sz="4000" b="1" dirty="0" smtClean="0"/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ก่อนที่พระเยซูจะสิ้นพระชนม์บนไม้กางเขน ได้ตรัส</a:t>
            </a:r>
            <a:r>
              <a:rPr lang="th-TH" sz="4000" b="1" dirty="0">
                <a:solidFill>
                  <a:srgbClr val="FFC000"/>
                </a:solidFill>
              </a:rPr>
              <a:t>มอบพระมารดามา</a:t>
            </a:r>
            <a:r>
              <a:rPr lang="th-TH" sz="4000" b="1" dirty="0" err="1">
                <a:solidFill>
                  <a:srgbClr val="FFC000"/>
                </a:solidFill>
              </a:rPr>
              <a:t>รีย์</a:t>
            </a:r>
            <a:r>
              <a:rPr lang="th-TH" sz="4000" b="1" dirty="0">
                <a:solidFill>
                  <a:srgbClr val="FFC000"/>
                </a:solidFill>
              </a:rPr>
              <a:t>ไว้ให้อยู่ในความดูแลของนักบุญ</a:t>
            </a:r>
            <a:r>
              <a:rPr lang="th-TH" sz="4000" b="1" dirty="0" err="1">
                <a:solidFill>
                  <a:srgbClr val="FFC000"/>
                </a:solidFill>
              </a:rPr>
              <a:t>ยอห์น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ศิษย์ที่พระองค์ทรงรัก นี่แสดงว่า ในขณะนั้น พระมารดามา</a:t>
            </a:r>
            <a:r>
              <a:rPr lang="th-TH" sz="4000" b="1" dirty="0" err="1"/>
              <a:t>รีย์</a:t>
            </a:r>
            <a:r>
              <a:rPr lang="th-TH" sz="4000" b="1" dirty="0"/>
              <a:t>คงเป็นหญิง</a:t>
            </a:r>
            <a:r>
              <a:rPr lang="th-TH" sz="4000" b="1" dirty="0" smtClean="0"/>
              <a:t>หม้าย และไม่</a:t>
            </a:r>
            <a:r>
              <a:rPr lang="th-TH" sz="4000" b="1" dirty="0"/>
              <a:t>มีบุตรชายหญิงอื่นอีกแล้ว นอกจากพระเยซูเจ้าเพียงพระองค์</a:t>
            </a:r>
            <a:r>
              <a:rPr lang="th-TH" sz="4000" b="1" dirty="0" smtClean="0"/>
              <a:t>เดียว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4113607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76056" y="404664"/>
            <a:ext cx="3610744" cy="6192688"/>
          </a:xfr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/>
          <a:p>
            <a:r>
              <a:rPr lang="th-TH" sz="4000" b="1" dirty="0"/>
              <a:t>ธรรมประเพณียังเชื่ออีกว่า </a:t>
            </a:r>
            <a:r>
              <a:rPr lang="th-TH" sz="4000" b="1" dirty="0" smtClean="0"/>
              <a:t>นักบุญ  โย</a:t>
            </a:r>
            <a:r>
              <a:rPr lang="th-TH" sz="4000" b="1" dirty="0"/>
              <a:t>เซฟคงได้สิ้นใจในครอบครัวศักดิ์สิทธิ์</a:t>
            </a:r>
            <a:r>
              <a:rPr lang="th-TH" sz="4000" b="1" dirty="0" smtClean="0"/>
              <a:t>นั่นเอง ในขณะ</a:t>
            </a:r>
            <a:r>
              <a:rPr lang="th-TH" sz="4000" b="1" dirty="0"/>
              <a:t>ที่ทุกคนในครอบครัวอยู่กันพร้อมหน้า </a:t>
            </a:r>
            <a:endParaRPr lang="th-TH" sz="4000" b="1" dirty="0" smtClean="0"/>
          </a:p>
        </p:txBody>
      </p:sp>
      <p:pic>
        <p:nvPicPr>
          <p:cNvPr id="1026" name="Picture 2" descr="ผลการค้นหารูปภาพสำหรับ image of St.Joseph's de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8" y="-1506"/>
            <a:ext cx="4626846" cy="684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002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652120" y="0"/>
            <a:ext cx="3470636" cy="6858000"/>
          </a:xfrm>
          <a:solidFill>
            <a:schemeClr val="accent2">
              <a:lumMod val="50000"/>
            </a:schemeClr>
          </a:solidFill>
        </p:spPr>
        <p:txBody>
          <a:bodyPr anchor="ctr">
            <a:noAutofit/>
          </a:bodyPr>
          <a:lstStyle/>
          <a:p>
            <a:r>
              <a:rPr lang="th-TH" sz="4000" b="1" dirty="0" err="1"/>
              <a:t>คริสต</a:t>
            </a:r>
            <a:r>
              <a:rPr lang="th-TH" sz="4000" b="1" dirty="0"/>
              <a:t>ชนส่วนใหญ่รู้จักนักบุญโยเซฟ</a:t>
            </a:r>
            <a:r>
              <a:rPr lang="th-TH" sz="4000" b="1" dirty="0" smtClean="0"/>
              <a:t>จากเรื่องเล่าการบัง เกิด</a:t>
            </a:r>
            <a:r>
              <a:rPr lang="th-TH" sz="4000" b="1" dirty="0"/>
              <a:t>ของพระ</a:t>
            </a:r>
            <a:r>
              <a:rPr lang="th-TH" sz="4000" b="1" dirty="0" smtClean="0"/>
              <a:t>เยซูว่า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ท่านเป็น</a:t>
            </a:r>
            <a:r>
              <a:rPr lang="th-TH" sz="4000" b="1" dirty="0">
                <a:solidFill>
                  <a:srgbClr val="FFFF00"/>
                </a:solidFill>
              </a:rPr>
              <a:t>สามีของพระนางพรหมจารีมา</a:t>
            </a:r>
            <a:r>
              <a:rPr lang="th-TH" sz="4000" b="1" dirty="0" err="1" smtClean="0">
                <a:solidFill>
                  <a:srgbClr val="FFFF00"/>
                </a:solidFill>
              </a:rPr>
              <a:t>รีย์</a:t>
            </a:r>
            <a:r>
              <a:rPr lang="th-TH" sz="4000" b="1" dirty="0" smtClean="0">
                <a:solidFill>
                  <a:srgbClr val="FFFF00"/>
                </a:solidFill>
              </a:rPr>
              <a:t> และ</a:t>
            </a:r>
            <a:r>
              <a:rPr lang="th-TH" sz="4000" b="1" dirty="0">
                <a:solidFill>
                  <a:srgbClr val="FFFF00"/>
                </a:solidFill>
              </a:rPr>
              <a:t>เป็นบิดาที่อบรมเลี้ยงดูพระเยซู</a:t>
            </a:r>
            <a:r>
              <a:rPr lang="th-TH" sz="4000" b="1" dirty="0" smtClean="0">
                <a:solidFill>
                  <a:srgbClr val="FFFF00"/>
                </a:solidFill>
              </a:rPr>
              <a:t>เจ้านับตั้งแต่</a:t>
            </a:r>
            <a:r>
              <a:rPr lang="th-TH" sz="4000" b="1" dirty="0">
                <a:solidFill>
                  <a:srgbClr val="FFFF00"/>
                </a:solidFill>
              </a:rPr>
              <a:t>เกิด </a:t>
            </a:r>
            <a:endParaRPr lang="th-TH" sz="4000" b="1" dirty="0" smtClean="0">
              <a:solidFill>
                <a:srgbClr val="FFFF00"/>
              </a:solidFill>
            </a:endParaRPr>
          </a:p>
        </p:txBody>
      </p:sp>
      <p:pic>
        <p:nvPicPr>
          <p:cNvPr id="4100" name="Picture 4" descr="ผลการค้นหารูปภาพสำหรับ image of St.Joseph the carpen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" y="1335142"/>
            <a:ext cx="5560226" cy="4244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84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>
            <a:normAutofit lnSpcReduction="10000"/>
          </a:bodyPr>
          <a:lstStyle/>
          <a:p>
            <a:r>
              <a:rPr lang="th-TH" sz="4000" b="1" dirty="0"/>
              <a:t>ด้วยเหตุผลนี้เอง </a:t>
            </a:r>
            <a:r>
              <a:rPr lang="th-TH" sz="4000" b="1" dirty="0">
                <a:solidFill>
                  <a:srgbClr val="FFC000"/>
                </a:solidFill>
              </a:rPr>
              <a:t>นักบุญโยเซฟจึงได้รับการยกย่องในเวลาต่อมาให้เป็น</a:t>
            </a:r>
            <a:r>
              <a:rPr lang="th-TH" sz="4000" b="1" dirty="0">
                <a:solidFill>
                  <a:srgbClr val="FFFF00"/>
                </a:solidFill>
              </a:rPr>
              <a:t>องค์อุปถัมภ์ของผู้ที่สิ้นใจอย่างสงบสุข </a:t>
            </a:r>
            <a:endParaRPr lang="th-TH" sz="4000" b="1" dirty="0" smtClean="0">
              <a:solidFill>
                <a:srgbClr val="FFFF00"/>
              </a:solidFill>
            </a:endParaRPr>
          </a:p>
          <a:p>
            <a:r>
              <a:rPr lang="th-TH" sz="4000" b="1" dirty="0" smtClean="0"/>
              <a:t>นอกจากนี้ </a:t>
            </a:r>
            <a:r>
              <a:rPr lang="th-TH" sz="4000" b="1" dirty="0">
                <a:solidFill>
                  <a:srgbClr val="FFC000"/>
                </a:solidFill>
              </a:rPr>
              <a:t>แม้</a:t>
            </a:r>
            <a:r>
              <a:rPr lang="th-TH" sz="4000" b="1" dirty="0" err="1">
                <a:solidFill>
                  <a:srgbClr val="FFC000"/>
                </a:solidFill>
              </a:rPr>
              <a:t>พระศา</a:t>
            </a:r>
            <a:r>
              <a:rPr lang="th-TH" sz="4000" b="1" dirty="0">
                <a:solidFill>
                  <a:srgbClr val="FFC000"/>
                </a:solidFill>
              </a:rPr>
              <a:t>สนจักรจะไม่เคยประกาศอย่างเป็นทางการ แต่บรรดาผู้ศักดิ์สิทธิ์ของ</a:t>
            </a:r>
            <a:r>
              <a:rPr lang="th-TH" sz="4000" b="1" dirty="0" err="1">
                <a:solidFill>
                  <a:srgbClr val="FFC000"/>
                </a:solidFill>
              </a:rPr>
              <a:t>พระศา</a:t>
            </a:r>
            <a:r>
              <a:rPr lang="th-TH" sz="4000" b="1" dirty="0">
                <a:solidFill>
                  <a:srgbClr val="FFC000"/>
                </a:solidFill>
              </a:rPr>
              <a:t>สนจักร อย่างเช่น </a:t>
            </a:r>
            <a:r>
              <a:rPr lang="th-TH" sz="4000" b="1" dirty="0" err="1">
                <a:solidFill>
                  <a:srgbClr val="FFC000"/>
                </a:solidFill>
              </a:rPr>
              <a:t>นักบุญฟ</a:t>
            </a:r>
            <a:r>
              <a:rPr lang="th-TH" sz="4000" b="1" dirty="0">
                <a:solidFill>
                  <a:srgbClr val="FFC000"/>
                </a:solidFill>
              </a:rPr>
              <a:t>รัง</a:t>
            </a:r>
            <a:r>
              <a:rPr lang="th-TH" sz="4000" b="1" dirty="0" err="1">
                <a:solidFill>
                  <a:srgbClr val="FFC000"/>
                </a:solidFill>
              </a:rPr>
              <a:t>ซิส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err="1">
                <a:solidFill>
                  <a:srgbClr val="FFC000"/>
                </a:solidFill>
              </a:rPr>
              <a:t>เดอ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err="1">
                <a:solidFill>
                  <a:srgbClr val="FFC000"/>
                </a:solidFill>
              </a:rPr>
              <a:t>ซาลส์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FF00"/>
                </a:solidFill>
              </a:rPr>
              <a:t>ก็เชื่อว่านักบุญโยเซฟได้รับการยกขึ้นสวรรค์ทั้งร่างกายและวิญญาณ</a:t>
            </a:r>
            <a:r>
              <a:rPr lang="th-TH" sz="4000" b="1" dirty="0" smtClean="0">
                <a:solidFill>
                  <a:srgbClr val="FFFF00"/>
                </a:solidFill>
              </a:rPr>
              <a:t>ด้วย</a:t>
            </a:r>
          </a:p>
          <a:p>
            <a:r>
              <a:rPr lang="th-TH" sz="4000" b="1" dirty="0" smtClean="0"/>
              <a:t>หลักฐาน</a:t>
            </a:r>
            <a:r>
              <a:rPr lang="th-TH" sz="4000" b="1" dirty="0"/>
              <a:t>ของความเชื่อ</a:t>
            </a:r>
            <a:r>
              <a:rPr lang="th-TH" sz="4000" b="1" dirty="0" smtClean="0"/>
              <a:t>เช่นนี้มา</a:t>
            </a:r>
            <a:r>
              <a:rPr lang="th-TH" sz="4000" b="1" dirty="0"/>
              <a:t>จากการ</a:t>
            </a:r>
            <a:r>
              <a:rPr lang="th-TH" sz="4000" b="1" dirty="0" smtClean="0"/>
              <a:t>ที่ </a:t>
            </a:r>
            <a:r>
              <a:rPr lang="th-TH" sz="4000" b="1" dirty="0" smtClean="0">
                <a:solidFill>
                  <a:srgbClr val="FFC000"/>
                </a:solidFill>
              </a:rPr>
              <a:t>เรา</a:t>
            </a:r>
            <a:r>
              <a:rPr lang="th-TH" sz="4000" b="1" dirty="0">
                <a:solidFill>
                  <a:srgbClr val="FFC000"/>
                </a:solidFill>
              </a:rPr>
              <a:t>ไม่เคยพบหลุมฝังศพของท่าน</a:t>
            </a:r>
            <a:r>
              <a:rPr lang="th-TH" sz="4000" b="1" dirty="0" smtClean="0">
                <a:solidFill>
                  <a:srgbClr val="FFC000"/>
                </a:solidFill>
              </a:rPr>
              <a:t>เลย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8884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13529" y="2304257"/>
            <a:ext cx="9144000" cy="198883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600" b="1" dirty="0">
                <a:solidFill>
                  <a:srgbClr val="FFFF00"/>
                </a:solidFill>
                <a:cs typeface="+mn-cs"/>
              </a:rPr>
              <a:t>3</a:t>
            </a:r>
            <a:r>
              <a:rPr lang="th-TH" sz="6600" b="1" dirty="0" smtClean="0">
                <a:solidFill>
                  <a:srgbClr val="FFFF00"/>
                </a:solidFill>
                <a:cs typeface="+mn-cs"/>
              </a:rPr>
              <a:t>. ความศรัทธาต่อนักบุญโยเซฟ</a:t>
            </a:r>
            <a:endParaRPr lang="th-TH" sz="6600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2240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>
            <a:normAutofit lnSpcReduction="10000"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การเริ่มต้น</a:t>
            </a:r>
          </a:p>
          <a:p>
            <a:pPr marL="0" indent="0"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/>
              <a:t>น่าจะเริ่มต้น</a:t>
            </a:r>
            <a:r>
              <a:rPr lang="th-TH" sz="4000" b="1" dirty="0"/>
              <a:t>ขึ้นก่อน</a:t>
            </a:r>
            <a:r>
              <a:rPr lang="th-TH" sz="4000" b="1" dirty="0" smtClean="0"/>
              <a:t>ใน</a:t>
            </a:r>
            <a:r>
              <a:rPr lang="th-TH" sz="4000" b="1" dirty="0" smtClean="0">
                <a:solidFill>
                  <a:srgbClr val="FFC000"/>
                </a:solidFill>
              </a:rPr>
              <a:t>ประเทศอียิปต์</a:t>
            </a:r>
          </a:p>
          <a:p>
            <a:pPr marL="0" indent="0"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/>
              <a:t>ส่วน</a:t>
            </a:r>
            <a:r>
              <a:rPr lang="th-TH" sz="4000" b="1" dirty="0"/>
              <a:t>ใน</a:t>
            </a:r>
            <a:r>
              <a:rPr lang="th-TH" sz="4000" b="1" dirty="0" err="1"/>
              <a:t>พระศา</a:t>
            </a:r>
            <a:r>
              <a:rPr lang="th-TH" sz="4000" b="1" dirty="0"/>
              <a:t>สนจักรตะวันตกเริ่มต้นใน</a:t>
            </a:r>
            <a:r>
              <a:rPr lang="th-TH" sz="4000" b="1" dirty="0" smtClean="0"/>
              <a:t>ราว	</a:t>
            </a:r>
            <a:r>
              <a:rPr lang="th-TH" sz="4000" b="1" dirty="0" smtClean="0">
                <a:solidFill>
                  <a:srgbClr val="FFC000"/>
                </a:solidFill>
              </a:rPr>
              <a:t>ศตวรรษ</a:t>
            </a:r>
            <a:r>
              <a:rPr lang="th-TH" sz="4000" b="1" dirty="0">
                <a:solidFill>
                  <a:srgbClr val="FFC000"/>
                </a:solidFill>
              </a:rPr>
              <a:t>ที่ </a:t>
            </a:r>
            <a:r>
              <a:rPr lang="en-GB" dirty="0">
                <a:solidFill>
                  <a:srgbClr val="FFC000"/>
                </a:solidFill>
              </a:rPr>
              <a:t>14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โดยนักบวชคณะ </a:t>
            </a:r>
            <a:r>
              <a:rPr lang="en-GB" dirty="0" err="1"/>
              <a:t>Servites</a:t>
            </a:r>
            <a:r>
              <a:rPr lang="en-GB" sz="4000" b="1" dirty="0"/>
              <a:t> </a:t>
            </a:r>
            <a:r>
              <a:rPr lang="th-TH" sz="4000" b="1" dirty="0"/>
              <a:t>ได้</a:t>
            </a:r>
            <a:r>
              <a:rPr lang="th-TH" sz="4000" b="1" dirty="0" smtClean="0"/>
              <a:t>เริ่ม	จัด</a:t>
            </a:r>
            <a:r>
              <a:rPr lang="th-TH" sz="4000" b="1" dirty="0"/>
              <a:t>ฉลองภายในคณะในวันที่ </a:t>
            </a:r>
            <a:r>
              <a:rPr lang="en-GB" dirty="0"/>
              <a:t>19</a:t>
            </a:r>
            <a:r>
              <a:rPr lang="th-TH" sz="4000" b="1" dirty="0"/>
              <a:t> มีนาคม </a:t>
            </a:r>
            <a:r>
              <a:rPr lang="th-TH" sz="4000" b="1" dirty="0" smtClean="0"/>
              <a:t>ซึ่ง	ธรรม</a:t>
            </a:r>
            <a:r>
              <a:rPr lang="th-TH" sz="4000" b="1" dirty="0"/>
              <a:t>ประเพณีเชื่อว่าเป็นวันที่นักบุญโย</a:t>
            </a:r>
            <a:r>
              <a:rPr lang="th-TH" sz="4000" b="1" dirty="0" smtClean="0"/>
              <a:t>เซฟ	สิ้นใจ</a:t>
            </a:r>
            <a:r>
              <a:rPr lang="th-TH" sz="4000" b="1" dirty="0"/>
              <a:t>นั่นเอง </a:t>
            </a:r>
            <a:r>
              <a:rPr lang="th-TH" sz="4000" b="1" dirty="0" smtClean="0"/>
              <a:t>และ</a:t>
            </a:r>
          </a:p>
          <a:p>
            <a:pPr marL="0" indent="0"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/>
              <a:t>ใน</a:t>
            </a:r>
            <a:r>
              <a:rPr lang="th-TH" sz="4000" b="1" dirty="0"/>
              <a:t>ปี </a:t>
            </a:r>
            <a:r>
              <a:rPr lang="en-GB" dirty="0">
                <a:solidFill>
                  <a:srgbClr val="FFC000"/>
                </a:solidFill>
              </a:rPr>
              <a:t>1479</a:t>
            </a:r>
            <a:r>
              <a:rPr lang="en-GB" sz="4000" b="1" dirty="0"/>
              <a:t> </a:t>
            </a:r>
            <a:r>
              <a:rPr lang="th-TH" sz="4000" b="1" dirty="0"/>
              <a:t>พระ</a:t>
            </a:r>
            <a:r>
              <a:rPr lang="th-TH" sz="4000" b="1" dirty="0" smtClean="0"/>
              <a:t>สันตะปาปา </a:t>
            </a:r>
            <a:r>
              <a:rPr lang="th-TH" sz="4000" b="1" dirty="0" err="1" smtClean="0"/>
              <a:t>ซิกซ์ตุส</a:t>
            </a:r>
            <a:r>
              <a:rPr lang="th-TH" sz="4000" b="1" dirty="0" smtClean="0"/>
              <a:t> ที่ </a:t>
            </a:r>
            <a:r>
              <a:rPr lang="en-GB" dirty="0"/>
              <a:t>4</a:t>
            </a:r>
            <a:r>
              <a:rPr lang="en-GB" sz="4000" b="1" dirty="0"/>
              <a:t> </a:t>
            </a:r>
            <a:r>
              <a:rPr lang="th-TH" sz="4000" b="1" dirty="0" smtClean="0"/>
              <a:t>ได้	เริ่มส่งเสริม</a:t>
            </a:r>
            <a:r>
              <a:rPr lang="th-TH" sz="4000" b="1" dirty="0"/>
              <a:t>ให้มีการฉลองอย่างแพร่หลาย</a:t>
            </a:r>
            <a:r>
              <a:rPr lang="th-TH" sz="4000" b="1" dirty="0" smtClean="0"/>
              <a:t>ใน	</a:t>
            </a:r>
            <a:r>
              <a:rPr lang="th-TH" sz="4000" b="1" dirty="0" smtClean="0">
                <a:solidFill>
                  <a:srgbClr val="FFC000"/>
                </a:solidFill>
              </a:rPr>
              <a:t>กรุงโรม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7784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548680"/>
            <a:ext cx="8686800" cy="5544616"/>
          </a:xfrm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นักบุญ </a:t>
            </a:r>
            <a:r>
              <a:rPr lang="en-GB" sz="4000" dirty="0" smtClean="0">
                <a:solidFill>
                  <a:srgbClr val="FFFF00"/>
                </a:solidFill>
              </a:rPr>
              <a:t>2</a:t>
            </a:r>
            <a:r>
              <a:rPr lang="th-TH" sz="4800" b="1" dirty="0" smtClean="0">
                <a:solidFill>
                  <a:srgbClr val="FFFF00"/>
                </a:solidFill>
              </a:rPr>
              <a:t> ท่านที่ส่งเสริมความศรัทธานี้ คือ</a:t>
            </a:r>
          </a:p>
          <a:p>
            <a:pPr marL="0" indent="0">
              <a:buNone/>
            </a:pPr>
            <a:r>
              <a:rPr lang="th-TH" sz="4400" b="1" dirty="0" smtClean="0">
                <a:solidFill>
                  <a:srgbClr val="FFC000"/>
                </a:solidFill>
              </a:rPr>
              <a:t>1)	นักบุญเบอร์</a:t>
            </a:r>
            <a:r>
              <a:rPr lang="th-TH" sz="4400" b="1" dirty="0" err="1" smtClean="0">
                <a:solidFill>
                  <a:srgbClr val="FFC000"/>
                </a:solidFill>
              </a:rPr>
              <a:t>นาร์ด</a:t>
            </a:r>
            <a:r>
              <a:rPr lang="th-TH" sz="4400" b="1" dirty="0" smtClean="0">
                <a:solidFill>
                  <a:srgbClr val="FFC000"/>
                </a:solidFill>
              </a:rPr>
              <a:t>แห่ง</a:t>
            </a:r>
            <a:r>
              <a:rPr lang="th-TH" sz="4400" b="1" dirty="0">
                <a:solidFill>
                  <a:srgbClr val="FFC000"/>
                </a:solidFill>
              </a:rPr>
              <a:t>เซียนนา (</a:t>
            </a:r>
            <a:r>
              <a:rPr lang="en-GB" dirty="0">
                <a:solidFill>
                  <a:srgbClr val="FFC000"/>
                </a:solidFill>
              </a:rPr>
              <a:t>1380-1444</a:t>
            </a:r>
            <a:r>
              <a:rPr lang="th-TH" sz="4400" b="1" dirty="0">
                <a:solidFill>
                  <a:srgbClr val="FFC000"/>
                </a:solidFill>
              </a:rPr>
              <a:t>) </a:t>
            </a:r>
            <a:r>
              <a:rPr lang="th-TH" sz="4400" b="1" dirty="0" smtClean="0">
                <a:solidFill>
                  <a:srgbClr val="FFC000"/>
                </a:solidFill>
              </a:rPr>
              <a:t>	</a:t>
            </a:r>
            <a:r>
              <a:rPr lang="th-TH" sz="4000" b="1" dirty="0" smtClean="0"/>
              <a:t>ได้เทศน์</a:t>
            </a:r>
            <a:r>
              <a:rPr lang="th-TH" sz="4000" b="1" dirty="0"/>
              <a:t>สอนถึงนักบุญโยเซฟว่า </a:t>
            </a:r>
            <a:r>
              <a:rPr lang="th-TH" sz="4000" b="1" dirty="0" smtClean="0"/>
              <a:t>“เป็นผู้ที่ได้รับ	เลือกสรรจากพระ</a:t>
            </a:r>
            <a:r>
              <a:rPr lang="th-TH" sz="4000" b="1" dirty="0"/>
              <a:t>บิดานิรันดรให้เป็นผู้ปกป้อง</a:t>
            </a:r>
            <a:r>
              <a:rPr lang="th-TH" sz="4000" b="1" dirty="0" smtClean="0"/>
              <a:t>และ	พิทักษ์รักษา	ขุมทรัพย์</a:t>
            </a:r>
            <a:r>
              <a:rPr lang="th-TH" sz="4000" b="1" dirty="0"/>
              <a:t>ล้ำค่าของท่าน คือ พระ</a:t>
            </a:r>
            <a:r>
              <a:rPr lang="th-TH" sz="4000" b="1" dirty="0" smtClean="0"/>
              <a:t>บุตร	พระเจ้าของ	ท่าน และ</a:t>
            </a:r>
            <a:r>
              <a:rPr lang="th-TH" sz="4000" b="1" dirty="0"/>
              <a:t>นางมา</a:t>
            </a:r>
            <a:r>
              <a:rPr lang="th-TH" sz="4000" b="1" dirty="0" err="1"/>
              <a:t>รีย์</a:t>
            </a:r>
            <a:r>
              <a:rPr lang="th-TH" sz="4000" b="1" dirty="0" smtClean="0"/>
              <a:t>พรหมจารี ภรรยา	ของ</a:t>
            </a:r>
            <a:r>
              <a:rPr lang="th-TH" sz="4000" b="1" dirty="0"/>
              <a:t>ท่าน </a:t>
            </a:r>
            <a:r>
              <a:rPr lang="th-TH" sz="4000" b="1" dirty="0" smtClean="0"/>
              <a:t>ท่านดำเนิน</a:t>
            </a:r>
            <a:r>
              <a:rPr lang="th-TH" sz="4000" b="1" dirty="0"/>
              <a:t>ชีวิตตามกระแสเรียกของ</a:t>
            </a:r>
            <a:r>
              <a:rPr lang="th-TH" sz="4000" b="1" dirty="0" smtClean="0"/>
              <a:t>ท่าน	อย่างซื่อสัตย์จนถึง</a:t>
            </a:r>
            <a:r>
              <a:rPr lang="th-TH" sz="4000" b="1" dirty="0"/>
              <a:t>วาระสุดท้ายของ</a:t>
            </a:r>
            <a:r>
              <a:rPr lang="th-TH" sz="4000" b="1" dirty="0" smtClean="0"/>
              <a:t>ชีวิต”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9977446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04048" y="332656"/>
            <a:ext cx="3960440" cy="6336704"/>
          </a:xfr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/>
          <a:p>
            <a:r>
              <a:rPr lang="th-TH" sz="4000" b="1" dirty="0" smtClean="0">
                <a:solidFill>
                  <a:prstClr val="white"/>
                </a:solidFill>
              </a:rPr>
              <a:t>เบอร์</a:t>
            </a:r>
            <a:r>
              <a:rPr lang="th-TH" sz="4000" b="1" dirty="0" err="1" smtClean="0">
                <a:solidFill>
                  <a:prstClr val="white"/>
                </a:solidFill>
              </a:rPr>
              <a:t>นาร์</a:t>
            </a:r>
            <a:r>
              <a:rPr lang="th-TH" sz="4000" b="1" dirty="0" smtClean="0">
                <a:solidFill>
                  <a:prstClr val="white"/>
                </a:solidFill>
              </a:rPr>
              <a:t>ดก</a:t>
            </a:r>
            <a:r>
              <a:rPr lang="th-TH" sz="4000" b="1" dirty="0" err="1" smtClean="0">
                <a:solidFill>
                  <a:prstClr val="white"/>
                </a:solidFill>
              </a:rPr>
              <a:t>ล่าว</a:t>
            </a:r>
            <a:r>
              <a:rPr lang="th-TH" sz="4000" b="1" dirty="0" smtClean="0">
                <a:solidFill>
                  <a:prstClr val="white"/>
                </a:solidFill>
              </a:rPr>
              <a:t>ต่อไปว่า “เมื่อ</a:t>
            </a:r>
            <a:r>
              <a:rPr lang="th-TH" sz="4000" b="1" dirty="0">
                <a:solidFill>
                  <a:prstClr val="white"/>
                </a:solidFill>
              </a:rPr>
              <a:t>พระเจ้าทรง</a:t>
            </a:r>
            <a:r>
              <a:rPr lang="th-TH" sz="4000" b="1" dirty="0" smtClean="0">
                <a:solidFill>
                  <a:prstClr val="white"/>
                </a:solidFill>
              </a:rPr>
              <a:t>เรียกนักบุญโยเซฟจากโลกนี้ จึงได้ตรัสแก่ท่านว่า </a:t>
            </a:r>
            <a:r>
              <a:rPr lang="th-TH" sz="4000" b="1" dirty="0">
                <a:solidFill>
                  <a:prstClr val="white"/>
                </a:solidFill>
              </a:rPr>
              <a:t>“ดีแล้ว ท่านเป็นคนใช้ที่ดีและซื่อสัตย์ บัดนี้ เชิญเข้ามารับความสุขยินดีกับองค์พระผู้เป็นเจ้าของท่านเถิด</a:t>
            </a:r>
            <a:r>
              <a:rPr lang="th-TH" sz="4000" b="1" dirty="0" smtClean="0">
                <a:solidFill>
                  <a:prstClr val="white"/>
                </a:solidFill>
              </a:rPr>
              <a:t>”</a:t>
            </a:r>
            <a:endParaRPr lang="en-US" sz="4000" b="1" dirty="0">
              <a:solidFill>
                <a:prstClr val="white"/>
              </a:solidFill>
            </a:endParaRPr>
          </a:p>
        </p:txBody>
      </p:sp>
      <p:pic>
        <p:nvPicPr>
          <p:cNvPr id="2050" name="Picture 2" descr="ผลการค้นหารูปภาพสำหรับ image of St.Bernard of Sien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2" y="332656"/>
            <a:ext cx="4846240" cy="499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3792" y="5517232"/>
            <a:ext cx="4846240" cy="908720"/>
          </a:xfrm>
          <a:solidFill>
            <a:schemeClr val="accent2">
              <a:lumMod val="50000"/>
            </a:schemeClr>
          </a:solidFill>
        </p:spPr>
        <p:txBody>
          <a:bodyPr anchor="ctr">
            <a:noAutofit/>
          </a:bodyPr>
          <a:lstStyle/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น.เบอร์</a:t>
            </a:r>
            <a:r>
              <a:rPr lang="th-TH" b="1" dirty="0" err="1" smtClean="0">
                <a:solidFill>
                  <a:srgbClr val="FFFF00"/>
                </a:solidFill>
                <a:cs typeface="+mn-cs"/>
              </a:rPr>
              <a:t>นาร์ด</a:t>
            </a:r>
            <a:r>
              <a:rPr lang="th-TH" b="1" dirty="0" smtClean="0">
                <a:solidFill>
                  <a:srgbClr val="FFFF00"/>
                </a:solidFill>
                <a:cs typeface="+mn-cs"/>
              </a:rPr>
              <a:t>แห่งเซียนนา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43625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60648"/>
            <a:ext cx="8686800" cy="63813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400" b="1" dirty="0" smtClean="0">
                <a:solidFill>
                  <a:srgbClr val="FFC000"/>
                </a:solidFill>
              </a:rPr>
              <a:t>2)	นักบุญ</a:t>
            </a:r>
            <a:r>
              <a:rPr lang="th-TH" sz="4400" b="1" dirty="0" err="1">
                <a:solidFill>
                  <a:srgbClr val="FFC000"/>
                </a:solidFill>
              </a:rPr>
              <a:t>เทเร</a:t>
            </a:r>
            <a:r>
              <a:rPr lang="th-TH" sz="4400" b="1" dirty="0">
                <a:solidFill>
                  <a:srgbClr val="FFC000"/>
                </a:solidFill>
              </a:rPr>
              <a:t>ซาแห่งอาวิลลา (</a:t>
            </a:r>
            <a:r>
              <a:rPr lang="en-GB" sz="3600" dirty="0">
                <a:solidFill>
                  <a:srgbClr val="FFC000"/>
                </a:solidFill>
              </a:rPr>
              <a:t>1515-1582</a:t>
            </a:r>
            <a:r>
              <a:rPr lang="th-TH" sz="4400" b="1" dirty="0">
                <a:solidFill>
                  <a:srgbClr val="FFC000"/>
                </a:solidFill>
              </a:rPr>
              <a:t>) </a:t>
            </a:r>
            <a:endParaRPr lang="th-TH" sz="4400" b="1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GB" sz="4000" b="1" dirty="0" smtClean="0"/>
              <a:t>=	</a:t>
            </a:r>
            <a:r>
              <a:rPr lang="th-TH" sz="4000" b="1" dirty="0" smtClean="0"/>
              <a:t>บันทึกไว้ว่า “ท่านนักบุญ</a:t>
            </a:r>
            <a:r>
              <a:rPr lang="th-TH" sz="4000" b="1" dirty="0"/>
              <a:t>โย</a:t>
            </a:r>
            <a:r>
              <a:rPr lang="th-TH" sz="4000" b="1" dirty="0" smtClean="0"/>
              <a:t>เซฟ บิดาแห่งวิญญาณที่	น่ารัก </a:t>
            </a:r>
            <a:r>
              <a:rPr lang="th-TH" sz="4000" b="1" dirty="0"/>
              <a:t>ผู้ปกป้องคุ้มครองที่</a:t>
            </a:r>
            <a:r>
              <a:rPr lang="th-TH" sz="4000" b="1" dirty="0" smtClean="0"/>
              <a:t>น่ารักนี้ ...ตอบรับคำ	ภาวนา</a:t>
            </a:r>
            <a:r>
              <a:rPr lang="th-TH" sz="4000" b="1" dirty="0"/>
              <a:t>ของข้าพเจ้าเกินกว่าที่ข้าพเจ้าวิงวอนขอ</a:t>
            </a:r>
            <a:r>
              <a:rPr lang="th-TH" sz="4000" b="1" dirty="0" smtClean="0"/>
              <a:t>และ	คาดหวัง</a:t>
            </a:r>
            <a:r>
              <a:rPr lang="th-TH" sz="4000" b="1" dirty="0"/>
              <a:t>เสมอ ข้าพเจ้าจำไม่ได้เลยว่า </a:t>
            </a:r>
            <a:r>
              <a:rPr lang="th-TH" sz="4000" b="1" dirty="0" smtClean="0"/>
              <a:t>จนกระทั่ง	บัดนี้ </a:t>
            </a:r>
            <a:r>
              <a:rPr lang="th-TH" sz="4000" b="1" dirty="0">
                <a:solidFill>
                  <a:srgbClr val="FFC000"/>
                </a:solidFill>
              </a:rPr>
              <a:t>มีอะไรบ้างที่ข้าพเจ้าวิงวอนขอจากท่าน</a:t>
            </a:r>
            <a:r>
              <a:rPr lang="th-TH" sz="4000" b="1" dirty="0" smtClean="0">
                <a:solidFill>
                  <a:srgbClr val="FFC000"/>
                </a:solidFill>
              </a:rPr>
              <a:t>แล้ว	ไม่ได้</a:t>
            </a:r>
            <a:r>
              <a:rPr lang="th-TH" sz="4000" b="1" dirty="0">
                <a:solidFill>
                  <a:srgbClr val="FFC000"/>
                </a:solidFill>
              </a:rPr>
              <a:t>รับ </a:t>
            </a:r>
            <a:r>
              <a:rPr lang="th-TH" sz="4000" b="1" dirty="0" smtClean="0">
                <a:solidFill>
                  <a:srgbClr val="FFC000"/>
                </a:solidFill>
              </a:rPr>
              <a:t>... ผ่าน</a:t>
            </a:r>
            <a:r>
              <a:rPr lang="th-TH" sz="4000" b="1" dirty="0">
                <a:solidFill>
                  <a:srgbClr val="FFC000"/>
                </a:solidFill>
              </a:rPr>
              <a:t>ทางการทูลเสนอวิงวอนของ</a:t>
            </a:r>
            <a:r>
              <a:rPr lang="th-TH" sz="4000" b="1" dirty="0" smtClean="0">
                <a:solidFill>
                  <a:srgbClr val="FFC000"/>
                </a:solidFill>
              </a:rPr>
              <a:t>ท่าน	นักบุญ</a:t>
            </a:r>
            <a:r>
              <a:rPr lang="th-TH" sz="4000" b="1" dirty="0">
                <a:solidFill>
                  <a:srgbClr val="FFC000"/>
                </a:solidFill>
              </a:rPr>
              <a:t>โยเซฟผู้ศักดิ์สิทธิ์</a:t>
            </a:r>
            <a:r>
              <a:rPr lang="th-TH" sz="4000" b="1" dirty="0" smtClean="0">
                <a:solidFill>
                  <a:srgbClr val="FFC000"/>
                </a:solidFill>
              </a:rPr>
              <a:t>นี้ ... </a:t>
            </a:r>
            <a:r>
              <a:rPr lang="th-TH" sz="4000" b="1" dirty="0" smtClean="0"/>
              <a:t>โดยเฉพาะอย่าง การ	ช่วย</a:t>
            </a:r>
            <a:r>
              <a:rPr lang="th-TH" sz="4000" b="1" dirty="0"/>
              <a:t>ข้าพเจ้าให้รอดพ้นจากภัยอันตรายทั้ง</a:t>
            </a:r>
            <a:r>
              <a:rPr lang="th-TH" sz="4000" b="1" dirty="0" smtClean="0"/>
              <a:t>ฝ่าย	ร่างกาย</a:t>
            </a:r>
            <a:r>
              <a:rPr lang="th-TH" sz="4000" b="1" dirty="0"/>
              <a:t>และวิญญาณ</a:t>
            </a:r>
            <a:r>
              <a:rPr lang="th-TH" sz="4000" b="1" dirty="0" smtClean="0"/>
              <a:t>”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4810153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88640"/>
            <a:ext cx="8686800" cy="640871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th-TH" sz="4800" b="1" dirty="0" smtClean="0">
                <a:solidFill>
                  <a:srgbClr val="FFFF00"/>
                </a:solidFill>
              </a:rPr>
              <a:t>ใน</a:t>
            </a:r>
            <a:r>
              <a:rPr lang="th-TH" sz="4800" b="1" dirty="0" err="1" smtClean="0">
                <a:solidFill>
                  <a:srgbClr val="FFFF00"/>
                </a:solidFill>
              </a:rPr>
              <a:t>พระศา</a:t>
            </a:r>
            <a:r>
              <a:rPr lang="th-TH" sz="4800" b="1" dirty="0" smtClean="0">
                <a:solidFill>
                  <a:srgbClr val="FFFF00"/>
                </a:solidFill>
              </a:rPr>
              <a:t>สนจักรสากล</a:t>
            </a:r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C000"/>
                </a:solidFill>
              </a:rPr>
              <a:t>ปี 1870 </a:t>
            </a:r>
            <a:r>
              <a:rPr lang="en-GB" sz="4000" b="1" dirty="0" smtClean="0">
                <a:solidFill>
                  <a:srgbClr val="FFC000"/>
                </a:solidFill>
              </a:rPr>
              <a:t>=</a:t>
            </a:r>
            <a:r>
              <a:rPr lang="th-TH" sz="4000" b="1" dirty="0" smtClean="0">
                <a:solidFill>
                  <a:srgbClr val="FFC000"/>
                </a:solidFill>
              </a:rPr>
              <a:t> พระ</a:t>
            </a:r>
            <a:r>
              <a:rPr lang="th-TH" sz="4000" b="1" dirty="0" smtClean="0">
                <a:solidFill>
                  <a:srgbClr val="FFC000"/>
                </a:solidFill>
              </a:rPr>
              <a:t>สันตะปาปา ปีโอ ที่ </a:t>
            </a:r>
            <a:r>
              <a:rPr lang="en-GB" dirty="0">
                <a:solidFill>
                  <a:srgbClr val="FFC000"/>
                </a:solidFill>
              </a:rPr>
              <a:t>9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ได้</a:t>
            </a:r>
            <a:r>
              <a:rPr lang="th-TH" sz="4000" b="1" dirty="0" smtClean="0"/>
              <a:t>ประกาศให้นักบุญโยเซฟเป็น</a:t>
            </a:r>
            <a:r>
              <a:rPr lang="th-TH" sz="4000" b="1" dirty="0">
                <a:solidFill>
                  <a:srgbClr val="FFC000"/>
                </a:solidFill>
              </a:rPr>
              <a:t>องค์อุปถัมภ์ของ</a:t>
            </a:r>
            <a:r>
              <a:rPr lang="th-TH" sz="4000" b="1" dirty="0" err="1">
                <a:solidFill>
                  <a:srgbClr val="FFC000"/>
                </a:solidFill>
              </a:rPr>
              <a:t>พระศา</a:t>
            </a:r>
            <a:r>
              <a:rPr lang="th-TH" sz="4000" b="1" dirty="0">
                <a:solidFill>
                  <a:srgbClr val="FFC000"/>
                </a:solidFill>
              </a:rPr>
              <a:t>สนจักร</a:t>
            </a:r>
            <a:r>
              <a:rPr lang="th-TH" sz="4000" b="1" dirty="0" smtClean="0">
                <a:solidFill>
                  <a:srgbClr val="FFC000"/>
                </a:solidFill>
              </a:rPr>
              <a:t>สากล</a:t>
            </a:r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C000"/>
                </a:solidFill>
              </a:rPr>
              <a:t>ปี 1889 </a:t>
            </a:r>
            <a:r>
              <a:rPr lang="en-GB" sz="4000" b="1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/>
              <a:t>พระ</a:t>
            </a:r>
            <a:r>
              <a:rPr lang="th-TH" sz="4000" b="1" dirty="0" err="1"/>
              <a:t>สันตะปาปาเล</a:t>
            </a:r>
            <a:r>
              <a:rPr lang="th-TH" sz="4000" b="1" dirty="0"/>
              <a:t>โอที่ </a:t>
            </a:r>
            <a:r>
              <a:rPr lang="en-GB" sz="3600" dirty="0"/>
              <a:t>13</a:t>
            </a:r>
            <a:r>
              <a:rPr lang="en-GB" sz="4000" b="1" dirty="0"/>
              <a:t> </a:t>
            </a:r>
            <a:r>
              <a:rPr lang="th-TH" sz="4000" b="1" dirty="0"/>
              <a:t>ได้</a:t>
            </a:r>
            <a:r>
              <a:rPr lang="th-TH" sz="4000" b="1" dirty="0" smtClean="0"/>
              <a:t>กล่าวยกย่องนักบุญ</a:t>
            </a:r>
            <a:r>
              <a:rPr lang="th-TH" sz="4000" b="1" dirty="0"/>
              <a:t>โยเซฟใน</a:t>
            </a:r>
            <a:r>
              <a:rPr lang="th-TH" sz="4000" b="1" dirty="0" err="1"/>
              <a:t>สมณ</a:t>
            </a:r>
            <a:r>
              <a:rPr lang="th-TH" sz="4000" b="1" dirty="0" err="1" smtClean="0"/>
              <a:t>สาส์น</a:t>
            </a:r>
            <a:r>
              <a:rPr lang="th-TH" sz="4000" b="1" dirty="0" smtClean="0"/>
              <a:t> </a:t>
            </a:r>
            <a:r>
              <a:rPr lang="th-TH" sz="4000" b="1" dirty="0"/>
              <a:t>(</a:t>
            </a:r>
            <a:r>
              <a:rPr lang="en-GB" dirty="0" err="1"/>
              <a:t>Quamquam</a:t>
            </a:r>
            <a:r>
              <a:rPr lang="en-GB" dirty="0"/>
              <a:t> </a:t>
            </a:r>
            <a:r>
              <a:rPr lang="en-GB" dirty="0" err="1" smtClean="0"/>
              <a:t>Pluries</a:t>
            </a:r>
            <a:r>
              <a:rPr lang="th-TH" sz="4000" b="1" dirty="0" smtClean="0"/>
              <a:t>) </a:t>
            </a:r>
            <a:r>
              <a:rPr lang="th-TH" sz="4000" b="1" dirty="0"/>
              <a:t>ว่า “</a:t>
            </a:r>
            <a:r>
              <a:rPr lang="th-TH" sz="4000" b="1" dirty="0">
                <a:solidFill>
                  <a:srgbClr val="FFC000"/>
                </a:solidFill>
              </a:rPr>
              <a:t>ท่านนักบุญโยเซฟ</a:t>
            </a:r>
            <a:r>
              <a:rPr lang="th-TH" sz="4000" b="1" dirty="0"/>
              <a:t>เป็นผู้คุ้มครอง ผู้จัดการดูแล และผู้ปกป้องครอบครัวศักดิ์สิทธิ์ของท่านอย่างถูกต้องชอบธรรมในฐานะ</a:t>
            </a:r>
            <a:r>
              <a:rPr lang="th-TH" sz="4000" b="1" dirty="0">
                <a:solidFill>
                  <a:srgbClr val="FFC000"/>
                </a:solidFill>
              </a:rPr>
              <a:t>เป็นผู้นำของครอบครัว </a:t>
            </a:r>
            <a:r>
              <a:rPr lang="th-TH" sz="4000" b="1" dirty="0"/>
              <a:t>... และบัดนี้ จากสวรรค์ ท่านได้เป็นผู้ปกป้องคุ้มครองและผู้ช่วยเหลือของ</a:t>
            </a:r>
            <a:r>
              <a:rPr lang="th-TH" sz="4000" b="1" dirty="0" err="1"/>
              <a:t>พระศา</a:t>
            </a:r>
            <a:r>
              <a:rPr lang="th-TH" sz="4000" b="1" dirty="0"/>
              <a:t>สนจักรของพระ</a:t>
            </a:r>
            <a:r>
              <a:rPr lang="th-TH" sz="4000" b="1" dirty="0" err="1"/>
              <a:t>เยซูค</a:t>
            </a:r>
            <a:r>
              <a:rPr lang="th-TH" sz="4000" b="1" dirty="0"/>
              <a:t>ริสตเจ้า”</a:t>
            </a:r>
          </a:p>
        </p:txBody>
      </p:sp>
    </p:spTree>
    <p:extLst>
      <p:ext uri="{BB962C8B-B14F-4D97-AF65-F5344CB8AC3E}">
        <p14:creationId xmlns:p14="http://schemas.microsoft.com/office/powerpoint/2010/main" val="30799288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499992" y="332656"/>
            <a:ext cx="4464496" cy="6264696"/>
          </a:xfrm>
        </p:spPr>
        <p:txBody>
          <a:bodyPr>
            <a:normAutofit lnSpcReduction="10000"/>
          </a:bodyPr>
          <a:lstStyle/>
          <a:p>
            <a:r>
              <a:rPr lang="th-TH" sz="4000" b="1" dirty="0" smtClean="0">
                <a:solidFill>
                  <a:srgbClr val="FFC000"/>
                </a:solidFill>
              </a:rPr>
              <a:t>ปี </a:t>
            </a:r>
            <a:r>
              <a:rPr lang="en-GB" dirty="0" smtClean="0">
                <a:solidFill>
                  <a:srgbClr val="FFC000"/>
                </a:solidFill>
              </a:rPr>
              <a:t>1955</a:t>
            </a:r>
            <a:r>
              <a:rPr lang="th-TH" dirty="0" smtClean="0">
                <a:solidFill>
                  <a:srgbClr val="FFC000"/>
                </a:solidFill>
              </a:rPr>
              <a:t> </a:t>
            </a:r>
            <a:r>
              <a:rPr lang="en-GB" dirty="0" smtClean="0">
                <a:solidFill>
                  <a:srgbClr val="FFC000"/>
                </a:solidFill>
              </a:rPr>
              <a:t>=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พระ</a:t>
            </a:r>
            <a:r>
              <a:rPr lang="th-TH" sz="4000" b="1" dirty="0" smtClean="0"/>
              <a:t>สันตะปาปา ปีโอ ที่ </a:t>
            </a:r>
            <a:r>
              <a:rPr lang="en-GB" sz="3600" dirty="0"/>
              <a:t>12</a:t>
            </a:r>
            <a:r>
              <a:rPr lang="en-GB" sz="4000" b="1" dirty="0"/>
              <a:t> </a:t>
            </a:r>
            <a:r>
              <a:rPr lang="th-TH" sz="4000" b="1" dirty="0" smtClean="0"/>
              <a:t> ได้กำหนดให้ </a:t>
            </a:r>
            <a:r>
              <a:rPr lang="th-TH" sz="4000" b="1" dirty="0" smtClean="0">
                <a:solidFill>
                  <a:srgbClr val="FFC000"/>
                </a:solidFill>
              </a:rPr>
              <a:t>วันที่ </a:t>
            </a:r>
            <a:r>
              <a:rPr lang="en-GB" sz="4000" dirty="0">
                <a:solidFill>
                  <a:srgbClr val="FFC000"/>
                </a:solidFill>
              </a:rPr>
              <a:t>1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พฤษภาคม เป็น</a:t>
            </a:r>
            <a:r>
              <a:rPr lang="th-TH" sz="4000" b="1" dirty="0">
                <a:solidFill>
                  <a:srgbClr val="FFC000"/>
                </a:solidFill>
              </a:rPr>
              <a:t>วันฉลองนักบุญโยเซฟกรรมกร </a:t>
            </a:r>
            <a:r>
              <a:rPr lang="th-TH" sz="4000" b="1" dirty="0"/>
              <a:t>กล่าวคือ เป็นการถวายแด่นักบุญโยเซฟในฐานะเป็นแบบอย่างของคนทำงาน และในเวลาเดียวกัน ยังเป็นการเน้นถึงศักดิ์ศรีของคนงานด้วย</a:t>
            </a:r>
          </a:p>
        </p:txBody>
      </p:sp>
      <p:pic>
        <p:nvPicPr>
          <p:cNvPr id="3074" name="Picture 2" descr="ผลการค้นหารูปภาพสำหรับ image of Pope Pio X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8" y="332656"/>
            <a:ext cx="4368581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5895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0" y="260648"/>
            <a:ext cx="4392488" cy="6264696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C000"/>
                </a:solidFill>
              </a:rPr>
              <a:t>ปี </a:t>
            </a:r>
            <a:r>
              <a:rPr lang="en-GB" sz="3600" dirty="0" smtClean="0">
                <a:solidFill>
                  <a:srgbClr val="FFC000"/>
                </a:solidFill>
              </a:rPr>
              <a:t>1962 </a:t>
            </a:r>
            <a:r>
              <a:rPr lang="en-GB" sz="3600" dirty="0" smtClean="0">
                <a:solidFill>
                  <a:srgbClr val="FFC000"/>
                </a:solidFill>
              </a:rPr>
              <a:t>=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               </a:t>
            </a:r>
            <a:r>
              <a:rPr lang="th-TH" sz="4000" b="1" dirty="0" smtClean="0"/>
              <a:t>พระสันตะปาปา </a:t>
            </a:r>
            <a:r>
              <a:rPr lang="th-TH" sz="4000" b="1" dirty="0" err="1" smtClean="0"/>
              <a:t>ยอห์น</a:t>
            </a:r>
            <a:r>
              <a:rPr lang="th-TH" sz="4000" b="1" dirty="0" smtClean="0"/>
              <a:t>   ที่ </a:t>
            </a:r>
            <a:r>
              <a:rPr lang="th-TH" sz="4000" b="1" dirty="0" smtClean="0"/>
              <a:t>23 กำหนดให้</a:t>
            </a:r>
            <a:r>
              <a:rPr lang="th-TH" sz="4000" b="1" dirty="0"/>
              <a:t>วันฉลองนักบุญโยเซฟ</a:t>
            </a:r>
            <a:r>
              <a:rPr lang="th-TH" sz="4000" b="1" dirty="0" smtClean="0"/>
              <a:t>ใน</a:t>
            </a:r>
            <a:r>
              <a:rPr lang="th-TH" sz="4000" b="1" dirty="0" smtClean="0">
                <a:solidFill>
                  <a:srgbClr val="FFC000"/>
                </a:solidFill>
              </a:rPr>
              <a:t>วันที่ </a:t>
            </a:r>
            <a:r>
              <a:rPr lang="en-GB" sz="3600" dirty="0">
                <a:solidFill>
                  <a:srgbClr val="FFC000"/>
                </a:solidFill>
              </a:rPr>
              <a:t>19</a:t>
            </a:r>
            <a:r>
              <a:rPr lang="th-TH" sz="4000" b="1" dirty="0">
                <a:solidFill>
                  <a:srgbClr val="FFC000"/>
                </a:solidFill>
              </a:rPr>
              <a:t> มีนาคมเป็นวันสมโภช</a:t>
            </a:r>
            <a:r>
              <a:rPr lang="th-TH" sz="4000" b="1" dirty="0"/>
              <a:t>และสามารถถือเป็นวันหยุดสำหรับ</a:t>
            </a:r>
            <a:r>
              <a:rPr lang="th-TH" sz="4000" b="1" dirty="0" err="1"/>
              <a:t>พระศา</a:t>
            </a:r>
            <a:r>
              <a:rPr lang="th-TH" sz="4000" b="1" dirty="0"/>
              <a:t>สนจักรสากลด้วย ทั้งนี้ ให้ขึ้นกับความเหมาะสมของวัฒนธรรมท้องถิ่น</a:t>
            </a:r>
            <a:r>
              <a:rPr lang="th-TH" sz="4000" b="1" dirty="0" smtClean="0"/>
              <a:t>นั้นๆ</a:t>
            </a:r>
            <a:endParaRPr lang="en-US" sz="4000" b="1" dirty="0"/>
          </a:p>
        </p:txBody>
      </p:sp>
      <p:pic>
        <p:nvPicPr>
          <p:cNvPr id="4098" name="Picture 2" descr="ผลการค้นหารูปภาพสำหรับ image of Pope John XXI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" y="548680"/>
            <a:ext cx="4436523" cy="584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5432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C000"/>
                </a:solidFill>
              </a:rPr>
              <a:t>ปี 1989 </a:t>
            </a:r>
            <a:r>
              <a:rPr lang="en-GB" sz="4000" b="1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/>
              <a:t>พระ</a:t>
            </a:r>
            <a:r>
              <a:rPr lang="th-TH" sz="4000" b="1" dirty="0"/>
              <a:t>สันตะปาปาจอห์น </a:t>
            </a:r>
            <a:r>
              <a:rPr lang="th-TH" sz="4000" b="1" dirty="0" err="1"/>
              <a:t>ปอล</a:t>
            </a:r>
            <a:r>
              <a:rPr lang="th-TH" sz="4000" b="1" dirty="0"/>
              <a:t> ที่ </a:t>
            </a:r>
            <a:r>
              <a:rPr lang="en-GB" sz="3600" dirty="0"/>
              <a:t>2</a:t>
            </a:r>
            <a:r>
              <a:rPr lang="en-GB" sz="4000" b="1" dirty="0"/>
              <a:t> </a:t>
            </a:r>
            <a:r>
              <a:rPr lang="th-TH" sz="4000" b="1" dirty="0"/>
              <a:t>ใน</a:t>
            </a:r>
            <a:r>
              <a:rPr lang="th-TH" sz="4000" b="1" dirty="0" err="1"/>
              <a:t>สมณสาส์น</a:t>
            </a:r>
            <a:r>
              <a:rPr lang="th-TH" sz="4000" b="1" dirty="0"/>
              <a:t> </a:t>
            </a:r>
            <a:r>
              <a:rPr lang="en-GB" dirty="0" err="1"/>
              <a:t>Redemptoris</a:t>
            </a:r>
            <a:r>
              <a:rPr lang="en-GB" dirty="0"/>
              <a:t> </a:t>
            </a:r>
            <a:r>
              <a:rPr lang="en-GB" dirty="0" err="1"/>
              <a:t>Custos</a:t>
            </a:r>
            <a:r>
              <a:rPr lang="en-GB" dirty="0"/>
              <a:t> </a:t>
            </a:r>
            <a:r>
              <a:rPr lang="th-TH" sz="4000" b="1" dirty="0" smtClean="0"/>
              <a:t>ได้</a:t>
            </a:r>
            <a:r>
              <a:rPr lang="th-TH" sz="4000" b="1" dirty="0"/>
              <a:t>กล่าวเชิญชวนให้ผู้มีความเชื่อทุกคนให้มองดูนักบุญโยเซฟในยุคแห่งปัญหาของเราว่า </a:t>
            </a:r>
            <a:r>
              <a:rPr lang="th-TH" sz="4000" b="1" dirty="0">
                <a:solidFill>
                  <a:srgbClr val="FFC000"/>
                </a:solidFill>
              </a:rPr>
              <a:t>“เราต้องวิงวอนของท่านผู้เป็นองค์อุปถัมภ์ของ</a:t>
            </a:r>
            <a:r>
              <a:rPr lang="th-TH" sz="4000" b="1" dirty="0" smtClean="0">
                <a:solidFill>
                  <a:srgbClr val="FFC000"/>
                </a:solidFill>
              </a:rPr>
              <a:t>เรา... ไม่ใช่</a:t>
            </a:r>
            <a:r>
              <a:rPr lang="th-TH" sz="4000" b="1" dirty="0">
                <a:solidFill>
                  <a:srgbClr val="FFC000"/>
                </a:solidFill>
              </a:rPr>
              <a:t>เพียงเพื่อขอให้ท่านปกป้องเราให้พ้นจากภัยอันตรายต่างๆ ที่เกิดขึ้นอยู่ตลอดเวลาเท่านั้น แต่ยังเพื่อขอให้ท่านค้ำจุนความพยายามของเราในการที่จะประกาศข่าวดีแห่ง</a:t>
            </a:r>
            <a:r>
              <a:rPr lang="th-TH" sz="4000" b="1" dirty="0" err="1">
                <a:solidFill>
                  <a:srgbClr val="FFC000"/>
                </a:solidFill>
              </a:rPr>
              <a:t>พระวร</a:t>
            </a:r>
            <a:r>
              <a:rPr lang="th-TH" sz="4000" b="1" dirty="0">
                <a:solidFill>
                  <a:srgbClr val="FFC000"/>
                </a:solidFill>
              </a:rPr>
              <a:t>สารไปยังชนชาติต่างๆ </a:t>
            </a:r>
            <a:r>
              <a:rPr lang="th-TH" sz="4000" b="1" dirty="0" smtClean="0">
                <a:solidFill>
                  <a:srgbClr val="FFC000"/>
                </a:solidFill>
              </a:rPr>
              <a:t>... เป็นการ</a:t>
            </a:r>
            <a:r>
              <a:rPr lang="th-TH" sz="4000" b="1" dirty="0">
                <a:solidFill>
                  <a:srgbClr val="FFC000"/>
                </a:solidFill>
              </a:rPr>
              <a:t>รับใช้</a:t>
            </a:r>
            <a:r>
              <a:rPr lang="th-TH" sz="4000" b="1" dirty="0" err="1">
                <a:solidFill>
                  <a:srgbClr val="FFC000"/>
                </a:solidFill>
              </a:rPr>
              <a:t>พันธ</a:t>
            </a:r>
            <a:r>
              <a:rPr lang="th-TH" sz="4000" b="1" dirty="0">
                <a:solidFill>
                  <a:srgbClr val="FFC000"/>
                </a:solidFill>
              </a:rPr>
              <a:t>กิจแห่งการช่วยให้รอดของพระ</a:t>
            </a:r>
            <a:r>
              <a:rPr lang="th-TH" sz="4000" b="1" dirty="0" err="1">
                <a:solidFill>
                  <a:srgbClr val="FFC000"/>
                </a:solidFill>
              </a:rPr>
              <a:t>คริสต</a:t>
            </a:r>
            <a:r>
              <a:rPr lang="th-TH" sz="4000" b="1" dirty="0">
                <a:solidFill>
                  <a:srgbClr val="FFC000"/>
                </a:solidFill>
              </a:rPr>
              <a:t>เจ้า</a:t>
            </a:r>
            <a:r>
              <a:rPr lang="th-TH" sz="4000" b="1" dirty="0" smtClean="0">
                <a:solidFill>
                  <a:srgbClr val="FFC000"/>
                </a:solidFill>
              </a:rPr>
              <a:t>”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948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ผลการค้นหารูปภาพสำหรับ image of St.Joseph the carpen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" y="620688"/>
            <a:ext cx="5647678" cy="564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5724128" y="0"/>
            <a:ext cx="3419872" cy="6858000"/>
          </a:xfr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/>
          <a:p>
            <a:r>
              <a:rPr lang="th-TH" sz="4000" b="1" dirty="0" smtClean="0"/>
              <a:t>บาง</a:t>
            </a:r>
            <a:r>
              <a:rPr lang="th-TH" sz="4000" b="1" dirty="0"/>
              <a:t>คนอาจจะรู้จักท่านในฐานะเป็นช่างไม้ เพราะเคยเห็น</a:t>
            </a:r>
            <a:r>
              <a:rPr lang="th-TH" sz="4000" b="1" dirty="0">
                <a:solidFill>
                  <a:srgbClr val="FFFF00"/>
                </a:solidFill>
              </a:rPr>
              <a:t>รูปปั้นของท่าน</a:t>
            </a:r>
            <a:r>
              <a:rPr lang="th-TH" sz="4000" b="1" dirty="0"/>
              <a:t>ในวัดหรือในสถานที่ต่างๆ โดย</a:t>
            </a:r>
            <a:r>
              <a:rPr lang="th-TH" sz="4000" b="1" dirty="0">
                <a:solidFill>
                  <a:srgbClr val="FFFF00"/>
                </a:solidFill>
              </a:rPr>
              <a:t>ยืนใน</a:t>
            </a:r>
            <a:r>
              <a:rPr lang="th-TH" sz="4000" b="1" dirty="0" smtClean="0">
                <a:solidFill>
                  <a:srgbClr val="FFFF00"/>
                </a:solidFill>
              </a:rPr>
              <a:t>ท่าถือค้อน หรือเครื่องมือทำงานไม้ใน</a:t>
            </a:r>
            <a:r>
              <a:rPr lang="th-TH" sz="4000" b="1" dirty="0">
                <a:solidFill>
                  <a:srgbClr val="FFFF00"/>
                </a:solidFill>
              </a:rPr>
              <a:t>มือ </a:t>
            </a:r>
          </a:p>
        </p:txBody>
      </p:sp>
    </p:spTree>
    <p:extLst>
      <p:ext uri="{BB962C8B-B14F-4D97-AF65-F5344CB8AC3E}">
        <p14:creationId xmlns:p14="http://schemas.microsoft.com/office/powerpoint/2010/main" val="37614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ผลการค้นหารูปภาพสำหรับ image of Pope Franc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" y="620688"/>
            <a:ext cx="8383697" cy="558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4932040" y="108"/>
            <a:ext cx="4104456" cy="685789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600" b="1" dirty="0" smtClean="0"/>
              <a:t>และเมื่อวันที่ 8 ธันวาคม 2020 พระสันตะปาปา  </a:t>
            </a:r>
            <a:r>
              <a:rPr lang="th-TH" sz="3600" b="1" dirty="0" err="1" smtClean="0"/>
              <a:t>ฟรังซิส</a:t>
            </a:r>
            <a:r>
              <a:rPr lang="th-TH" sz="3600" b="1" dirty="0" smtClean="0"/>
              <a:t>ทรงประกาศ        </a:t>
            </a:r>
            <a:r>
              <a:rPr lang="th-TH" sz="3600" b="1" dirty="0" smtClean="0">
                <a:solidFill>
                  <a:srgbClr val="FFFF00"/>
                </a:solidFill>
              </a:rPr>
              <a:t>ปีนักบุญโยเซฟ </a:t>
            </a:r>
            <a:r>
              <a:rPr lang="th-TH" sz="3600" b="1" dirty="0" smtClean="0"/>
              <a:t>(ระหว่างวันที่ 8 ธันวาคม 20 - 8 ธันวาคม 2021) โอกาสครบรอบ 150 ปีที่พระสันตะปาปา ปีโอ ที่ 9 ได้ทรงประกาศให้ </a:t>
            </a:r>
            <a:r>
              <a:rPr lang="th-TH" sz="3600" b="1" dirty="0" smtClean="0">
                <a:solidFill>
                  <a:srgbClr val="FFFF00"/>
                </a:solidFill>
              </a:rPr>
              <a:t>นักบุญ  โยเซฟเป็นองค์อุปถัมภ์ของ</a:t>
            </a:r>
            <a:r>
              <a:rPr lang="th-TH" sz="3600" b="1" dirty="0" err="1" smtClean="0">
                <a:solidFill>
                  <a:srgbClr val="FFFF00"/>
                </a:solidFill>
              </a:rPr>
              <a:t>พระศา</a:t>
            </a:r>
            <a:r>
              <a:rPr lang="th-TH" sz="3600" b="1" dirty="0" smtClean="0">
                <a:solidFill>
                  <a:srgbClr val="FFFF00"/>
                </a:solidFill>
              </a:rPr>
              <a:t>สนจักรสากล</a:t>
            </a:r>
            <a:endParaRPr lang="th-TH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9353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13529" y="2304257"/>
            <a:ext cx="9144000" cy="198883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600" b="1" dirty="0" smtClean="0">
                <a:solidFill>
                  <a:srgbClr val="FFFF00"/>
                </a:solidFill>
                <a:cs typeface="+mn-cs"/>
              </a:rPr>
              <a:t>4. แบบอย่างจากนักบุญโยเซฟ</a:t>
            </a:r>
            <a:endParaRPr lang="th-TH" sz="6600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4690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196752"/>
            <a:ext cx="8136904" cy="5112568"/>
          </a:xfrm>
        </p:spPr>
        <p:txBody>
          <a:bodyPr>
            <a:noAutofit/>
          </a:bodyPr>
          <a:lstStyle/>
          <a:p>
            <a:r>
              <a:rPr lang="th-TH" sz="4000" b="1" dirty="0" smtClean="0"/>
              <a:t>นักบุญ</a:t>
            </a:r>
            <a:r>
              <a:rPr lang="th-TH" sz="4000" b="1" dirty="0"/>
              <a:t>โยเซฟเป็นผู้</a:t>
            </a:r>
            <a:r>
              <a:rPr lang="th-TH" sz="4000" b="1" dirty="0" smtClean="0"/>
              <a:t>ที่ </a:t>
            </a:r>
            <a:r>
              <a:rPr lang="th-TH" sz="4000" b="1" dirty="0" smtClean="0">
                <a:solidFill>
                  <a:srgbClr val="FFC000"/>
                </a:solidFill>
              </a:rPr>
              <a:t>“มีความ</a:t>
            </a:r>
            <a:r>
              <a:rPr lang="th-TH" sz="4000" b="1" dirty="0">
                <a:solidFill>
                  <a:srgbClr val="FFC000"/>
                </a:solidFill>
              </a:rPr>
              <a:t>นบนอบต่อแผนการและพระประสงค์ของพระ</a:t>
            </a:r>
            <a:r>
              <a:rPr lang="th-TH" sz="4000" b="1" dirty="0" smtClean="0">
                <a:solidFill>
                  <a:srgbClr val="FFC000"/>
                </a:solidFill>
              </a:rPr>
              <a:t>เจ้าจน</a:t>
            </a:r>
            <a:r>
              <a:rPr lang="th-TH" sz="4000" b="1" dirty="0">
                <a:solidFill>
                  <a:srgbClr val="FFC000"/>
                </a:solidFill>
              </a:rPr>
              <a:t>ตลอดชีวิตของ</a:t>
            </a:r>
            <a:r>
              <a:rPr lang="th-TH" sz="4000" b="1" dirty="0" smtClean="0">
                <a:solidFill>
                  <a:srgbClr val="FFC000"/>
                </a:solidFill>
              </a:rPr>
              <a:t>ท่าน โดย</a:t>
            </a:r>
            <a:r>
              <a:rPr lang="th-TH" sz="4000" b="1" dirty="0">
                <a:solidFill>
                  <a:srgbClr val="FFC000"/>
                </a:solidFill>
              </a:rPr>
              <a:t>หลังจากได้ฟังคำอธิบายจากทูตสวรรค์ใน</a:t>
            </a:r>
            <a:r>
              <a:rPr lang="th-TH" sz="4000" b="1" dirty="0" smtClean="0">
                <a:solidFill>
                  <a:srgbClr val="FFC000"/>
                </a:solidFill>
              </a:rPr>
              <a:t>ฝันแล้ว ก็ปฏิบัติตามคำของทูตสวรรค์ทุกอย่าง” </a:t>
            </a:r>
            <a:r>
              <a:rPr lang="th-TH" sz="4000" b="1" dirty="0" smtClean="0"/>
              <a:t>เริ่มตั้งแต่การรับพ</a:t>
            </a:r>
            <a:r>
              <a:rPr lang="th-TH" sz="4000" b="1" dirty="0"/>
              <a:t>ระนางมา</a:t>
            </a:r>
            <a:r>
              <a:rPr lang="th-TH" sz="4000" b="1" dirty="0" err="1"/>
              <a:t>รีย์</a:t>
            </a:r>
            <a:r>
              <a:rPr lang="th-TH" sz="4000" b="1" dirty="0"/>
              <a:t>พรหมจารีไปอยู่ด้วยในฐานะ</a:t>
            </a:r>
            <a:r>
              <a:rPr lang="th-TH" sz="4000" b="1" dirty="0" smtClean="0"/>
              <a:t>ภรรยา + พาครอบครัว</a:t>
            </a:r>
            <a:r>
              <a:rPr lang="th-TH" sz="4000" b="1" dirty="0"/>
              <a:t>ไปอยู่ที่</a:t>
            </a:r>
            <a:r>
              <a:rPr lang="th-TH" sz="4000" b="1" dirty="0" smtClean="0"/>
              <a:t>อียิปต์ + กลับมา</a:t>
            </a:r>
            <a:r>
              <a:rPr lang="th-TH" sz="4000" b="1" dirty="0"/>
              <a:t>ยังอิสราเอล </a:t>
            </a:r>
            <a:r>
              <a:rPr lang="th-TH" sz="4000" b="1" dirty="0" smtClean="0"/>
              <a:t>+ และ</a:t>
            </a:r>
            <a:r>
              <a:rPr lang="th-TH" sz="4000" b="1" dirty="0"/>
              <a:t>ลงหลักปักฐานดำเนินชีวิตครอบครัวที่นาซา</a:t>
            </a:r>
            <a:r>
              <a:rPr lang="th-TH" sz="4000" b="1" dirty="0" err="1" smtClean="0"/>
              <a:t>เร็ธ</a:t>
            </a:r>
            <a:endParaRPr lang="en-US" sz="4000" b="1" dirty="0"/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accent2">
              <a:lumMod val="50000"/>
            </a:schemeClr>
          </a:solidFill>
        </p:spPr>
        <p:txBody>
          <a:bodyPr anchor="b">
            <a:noAutofit/>
          </a:bodyPr>
          <a:lstStyle/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4.1 แบบอย่างความนบนอบ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59641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4.2 แบบอย่างของการเป็นคนไม่เห็นแก่ตัว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79512" y="1052736"/>
            <a:ext cx="8676456" cy="55446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000" b="1" dirty="0" smtClean="0"/>
              <a:t>แม้เรามี</a:t>
            </a:r>
            <a:r>
              <a:rPr lang="th-TH" sz="4000" b="1" dirty="0"/>
              <a:t>ข้อมูล</a:t>
            </a:r>
            <a:r>
              <a:rPr lang="th-TH" sz="4000" b="1" dirty="0" smtClean="0"/>
              <a:t>เกี่ยวกับโยเซฟน้อย แต่</a:t>
            </a:r>
            <a:r>
              <a:rPr lang="th-TH" sz="4000" b="1" dirty="0"/>
              <a:t>เราก็พอมองเห็นแบบอย่างของการเป็นคนที่ </a:t>
            </a:r>
            <a:r>
              <a:rPr lang="th-TH" sz="4000" b="1" dirty="0">
                <a:solidFill>
                  <a:srgbClr val="FFC000"/>
                </a:solidFill>
              </a:rPr>
              <a:t>“ไม่เคยคิดและทำสิ่งใดเพื่อตัวเอง</a:t>
            </a:r>
            <a:r>
              <a:rPr lang="th-TH" sz="4000" b="1" dirty="0" smtClean="0">
                <a:solidFill>
                  <a:srgbClr val="FFC000"/>
                </a:solidFill>
              </a:rPr>
              <a:t>เลย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แต่</a:t>
            </a:r>
            <a:r>
              <a:rPr lang="th-TH" sz="4000" b="1" dirty="0">
                <a:solidFill>
                  <a:srgbClr val="FFC000"/>
                </a:solidFill>
              </a:rPr>
              <a:t>ท่านคิดและทำทุกอย่างเพื่อรับใช้พระนางมา</a:t>
            </a:r>
            <a:r>
              <a:rPr lang="th-TH" sz="4000" b="1" dirty="0" err="1">
                <a:solidFill>
                  <a:srgbClr val="FFC000"/>
                </a:solidFill>
              </a:rPr>
              <a:t>รีย์</a:t>
            </a:r>
            <a:r>
              <a:rPr lang="th-TH" sz="4000" b="1" dirty="0">
                <a:solidFill>
                  <a:srgbClr val="FFC000"/>
                </a:solidFill>
              </a:rPr>
              <a:t>และพระเยซู</a:t>
            </a:r>
            <a:r>
              <a:rPr lang="th-TH" sz="4000" b="1" dirty="0" smtClean="0">
                <a:solidFill>
                  <a:srgbClr val="FFC000"/>
                </a:solidFill>
              </a:rPr>
              <a:t>เจ้า ทั้งหมด</a:t>
            </a:r>
            <a:r>
              <a:rPr lang="th-TH" sz="4000" b="1" dirty="0">
                <a:solidFill>
                  <a:srgbClr val="FFC000"/>
                </a:solidFill>
              </a:rPr>
              <a:t>ที่ท่านทำไปนั้นล้วนมีเหตุมาจากความรักที่ไม่เห็นแก่ตัวของท่าน</a:t>
            </a:r>
            <a:r>
              <a:rPr lang="th-TH" sz="4000" b="1" dirty="0" smtClean="0">
                <a:solidFill>
                  <a:srgbClr val="FFC000"/>
                </a:solidFill>
              </a:rPr>
              <a:t>นั่นเอง”</a:t>
            </a:r>
            <a:r>
              <a:rPr lang="th-TH" sz="4000" b="1" dirty="0" smtClean="0"/>
              <a:t> นี่ถือ</a:t>
            </a:r>
            <a:r>
              <a:rPr lang="th-TH" sz="4000" b="1" dirty="0"/>
              <a:t>เป็นแบบอย่างที่ดีของผู้ที่เป็นบิดาของครอบครัวในโลกยุคปัจจุบันของเรา โลกที่ยั่วยวนและชักชวนให้เราผูกยึดติดกับสิ่งวัตถุและคิดถึง</a:t>
            </a:r>
            <a:r>
              <a:rPr lang="th-TH" sz="4000" b="1" dirty="0" smtClean="0"/>
              <a:t>แต่ผลประโยชน์</a:t>
            </a:r>
            <a:r>
              <a:rPr lang="th-TH" sz="4000" b="1" dirty="0"/>
              <a:t>ของ</a:t>
            </a:r>
            <a:r>
              <a:rPr lang="th-TH" sz="4000" b="1" dirty="0" smtClean="0"/>
              <a:t>ตัวเอง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0708515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688632"/>
          </a:xfrm>
        </p:spPr>
        <p:txBody>
          <a:bodyPr>
            <a:noAutofit/>
          </a:bodyPr>
          <a:lstStyle/>
          <a:p>
            <a:r>
              <a:rPr lang="th-TH" sz="4000" b="1" dirty="0">
                <a:solidFill>
                  <a:srgbClr val="FFC000"/>
                </a:solidFill>
              </a:rPr>
              <a:t>เรามักจะคิดว่าเราจะสามารถมีอิทธิพลเหนือคนอื่นได้ก็โดยอาศัยคำพูดของเรา แต่บ่อยครั้งที่เราพบว่าคนอื่นมักจะมองดูการกระทำของเรามากกว่าคำพูดที่เรา</a:t>
            </a:r>
            <a:r>
              <a:rPr lang="th-TH" sz="4000" b="1" dirty="0" smtClean="0">
                <a:solidFill>
                  <a:srgbClr val="FFC000"/>
                </a:solidFill>
              </a:rPr>
              <a:t>พูด โยเซฟเป็นตัวอย่างของความจริงนี้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เรา</a:t>
            </a:r>
            <a:r>
              <a:rPr lang="th-TH" sz="4000" b="1" dirty="0"/>
              <a:t>ไม่เคยพบคำพูดของนักบุญโยเซฟที่ถูกบันทึกไว้เป็นหลักฐานใน</a:t>
            </a:r>
            <a:r>
              <a:rPr lang="th-TH" sz="4000" b="1" dirty="0" err="1"/>
              <a:t>พระวร</a:t>
            </a:r>
            <a:r>
              <a:rPr lang="th-TH" sz="4000" b="1" dirty="0"/>
              <a:t>สารเลย แต่เราก็สามารถมองเห็นแบบอย่างจากท่านได้ไม่ยากนัก นั่นคือ </a:t>
            </a:r>
            <a:r>
              <a:rPr lang="th-TH" sz="4000" b="1" dirty="0">
                <a:solidFill>
                  <a:srgbClr val="FFC000"/>
                </a:solidFill>
              </a:rPr>
              <a:t>“แบบอย่างจากการปฏิบัติของท่านเอง</a:t>
            </a:r>
            <a:r>
              <a:rPr lang="th-TH" sz="4000" b="1" dirty="0" smtClean="0">
                <a:solidFill>
                  <a:srgbClr val="FFC000"/>
                </a:solidFill>
              </a:rPr>
              <a:t>”</a:t>
            </a:r>
          </a:p>
          <a:p>
            <a:r>
              <a:rPr lang="th-TH" sz="4000" b="1" dirty="0" smtClean="0"/>
              <a:t>ท่านจึงเป็นแบบอย่างสำหรับทุกคน</a:t>
            </a:r>
            <a:endParaRPr lang="th-TH" sz="4000" b="1" dirty="0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4.3 แบบอย่างของผู้ที่สอนด้วยการกระทำ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5108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88632"/>
          </a:xfrm>
        </p:spPr>
        <p:txBody>
          <a:bodyPr>
            <a:noAutofit/>
          </a:bodyPr>
          <a:lstStyle/>
          <a:p>
            <a:r>
              <a:rPr lang="th-TH" sz="4000" b="1" dirty="0">
                <a:solidFill>
                  <a:srgbClr val="FFC000"/>
                </a:solidFill>
              </a:rPr>
              <a:t>ผู้นำในที่นี้ไม่ได้</a:t>
            </a:r>
            <a:r>
              <a:rPr lang="th-TH" sz="4000" b="1" dirty="0" smtClean="0">
                <a:solidFill>
                  <a:srgbClr val="FFC000"/>
                </a:solidFill>
              </a:rPr>
              <a:t>หมายถึง “</a:t>
            </a:r>
            <a:r>
              <a:rPr lang="th-TH" sz="4000" b="1" dirty="0">
                <a:solidFill>
                  <a:srgbClr val="FFC000"/>
                </a:solidFill>
              </a:rPr>
              <a:t>การเป็นสามีที่ดีที่จัดหาสิ่งที่ดีและเหมาะสมสำหรับครอบครัว</a:t>
            </a:r>
            <a:r>
              <a:rPr lang="th-TH" sz="4000" b="1" dirty="0" smtClean="0">
                <a:solidFill>
                  <a:srgbClr val="FFC000"/>
                </a:solidFill>
              </a:rPr>
              <a:t>” </a:t>
            </a:r>
            <a:r>
              <a:rPr lang="th-TH" sz="4000" b="1" dirty="0" smtClean="0"/>
              <a:t>โยเซฟจึงเป็น</a:t>
            </a:r>
            <a:r>
              <a:rPr lang="th-TH" sz="4000" b="1" dirty="0"/>
              <a:t>องค์อุปถัมภ์ของผู้ที่เป็น</a:t>
            </a:r>
            <a:r>
              <a:rPr lang="th-TH" sz="4000" b="1" dirty="0" smtClean="0"/>
              <a:t>บิดาทุกคน เป็นบิดาที่นบนอบต่อพระประสงค์ของพระเจ้า มีความ</a:t>
            </a:r>
            <a:r>
              <a:rPr lang="th-TH" sz="4000" b="1" dirty="0"/>
              <a:t>สุภาพถ่อมตน </a:t>
            </a:r>
            <a:r>
              <a:rPr lang="th-TH" sz="4000" b="1" dirty="0" smtClean="0"/>
              <a:t>ไม่</a:t>
            </a:r>
            <a:r>
              <a:rPr lang="th-TH" sz="4000" b="1" dirty="0"/>
              <a:t>เห็นแก่ตัว ความกล้าหาญ </a:t>
            </a:r>
            <a:r>
              <a:rPr lang="th-TH" sz="4000" b="1" dirty="0" smtClean="0"/>
              <a:t>และมีความ</a:t>
            </a:r>
            <a:r>
              <a:rPr lang="th-TH" sz="4000" b="1" dirty="0"/>
              <a:t>รัก</a:t>
            </a:r>
            <a:r>
              <a:rPr lang="th-TH" sz="4000" b="1" dirty="0" smtClean="0"/>
              <a:t>ที่แสดงออกด้วยการดูแลครอบครัวอย่างดียิ่ง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หาก</a:t>
            </a:r>
            <a:r>
              <a:rPr lang="th-TH" sz="4000" b="1" dirty="0">
                <a:solidFill>
                  <a:srgbClr val="FFFF00"/>
                </a:solidFill>
              </a:rPr>
              <a:t>เราสามารถทำตามแบบอย่างของท่าน แม้จะได้วันละเล็กวันละ</a:t>
            </a:r>
            <a:r>
              <a:rPr lang="th-TH" sz="4000" b="1" dirty="0" smtClean="0">
                <a:solidFill>
                  <a:srgbClr val="FFFF00"/>
                </a:solidFill>
              </a:rPr>
              <a:t>น้อย แต่ทุก</a:t>
            </a:r>
            <a:r>
              <a:rPr lang="th-TH" sz="4000" b="1" dirty="0">
                <a:solidFill>
                  <a:srgbClr val="FFFF00"/>
                </a:solidFill>
              </a:rPr>
              <a:t>วัน เราก็จะสามารถเป็นคนอย่างที่พระเจ้าทรงประสงค์ให้</a:t>
            </a:r>
            <a:r>
              <a:rPr lang="th-TH" sz="4000" b="1" dirty="0" smtClean="0">
                <a:solidFill>
                  <a:srgbClr val="FFFF00"/>
                </a:solidFill>
              </a:rPr>
              <a:t>เป็น...ได้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4.4 แบบอย่างของการเป็นผู้นำ</a:t>
            </a:r>
            <a:endParaRPr lang="th-TH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995004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4644008" y="11611"/>
            <a:ext cx="4392488" cy="684638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ขอ นักบุญโยเซฟภาวนา</a:t>
            </a:r>
          </a:p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เพื่อพวกเราทุกคน</a:t>
            </a:r>
          </a:p>
          <a:p>
            <a:endParaRPr lang="th-TH" b="1" dirty="0" smtClean="0">
              <a:solidFill>
                <a:srgbClr val="FFFF00"/>
              </a:solidFill>
              <a:cs typeface="+mn-cs"/>
            </a:endParaRPr>
          </a:p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+ + +</a:t>
            </a:r>
          </a:p>
          <a:p>
            <a:endParaRPr lang="th-TH" sz="3600" b="1" dirty="0">
              <a:solidFill>
                <a:srgbClr val="FFFF00"/>
              </a:solidFill>
              <a:cs typeface="+mn-cs"/>
            </a:endParaRPr>
          </a:p>
          <a:p>
            <a:r>
              <a:rPr lang="th-TH" sz="7200" b="1" dirty="0" smtClean="0">
                <a:solidFill>
                  <a:srgbClr val="FFFF00"/>
                </a:solidFill>
                <a:cs typeface="+mn-cs"/>
              </a:rPr>
              <a:t>ขอบคุณครับ</a:t>
            </a:r>
          </a:p>
        </p:txBody>
      </p:sp>
      <p:pic>
        <p:nvPicPr>
          <p:cNvPr id="5122" name="Picture 2" descr="ผลการค้นหารูปภาพสำหรับ image of St.Josep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" y="11611"/>
            <a:ext cx="4572000" cy="685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805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62260" y="154136"/>
            <a:ext cx="8856984" cy="2376264"/>
          </a:xfrm>
          <a:solidFill>
            <a:schemeClr val="accent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th-TH" sz="4000" b="1" dirty="0"/>
              <a:t>แต่การที่พระเจ้าทรงเลือกสรรท่านให้รับบทบาทและ</a:t>
            </a:r>
            <a:r>
              <a:rPr lang="th-TH" sz="4000" b="1" dirty="0" smtClean="0"/>
              <a:t>หน้าที่สำคัญ</a:t>
            </a:r>
            <a:r>
              <a:rPr lang="th-TH" sz="4000" b="1" dirty="0"/>
              <a:t>อย่างยิ่งในชีวิตของพระ</a:t>
            </a:r>
            <a:r>
              <a:rPr lang="th-TH" sz="4000" b="1" dirty="0" smtClean="0"/>
              <a:t>นางมา</a:t>
            </a:r>
            <a:r>
              <a:rPr lang="th-TH" sz="4000" b="1" dirty="0" err="1"/>
              <a:t>รีย์</a:t>
            </a:r>
            <a:r>
              <a:rPr lang="th-TH" sz="4000" b="1" dirty="0"/>
              <a:t>และพระ</a:t>
            </a:r>
            <a:r>
              <a:rPr lang="th-TH" sz="4000" b="1" dirty="0" smtClean="0"/>
              <a:t>เยซูเจ้า ย่อม</a:t>
            </a:r>
            <a:r>
              <a:rPr lang="th-TH" sz="4000" b="1" dirty="0"/>
              <a:t>แสดงว่าท่านต้องเป็นคน</a:t>
            </a:r>
            <a:r>
              <a:rPr lang="th-TH" sz="4000" b="1" dirty="0" smtClean="0"/>
              <a:t>ที่พิเศษ</a:t>
            </a:r>
            <a:r>
              <a:rPr lang="th-TH" sz="4000" b="1" dirty="0"/>
              <a:t>แตกต่างจากคนธรรมดา</a:t>
            </a:r>
            <a:r>
              <a:rPr lang="th-TH" sz="4000" b="1" dirty="0" smtClean="0"/>
              <a:t>ทั่วไป</a:t>
            </a:r>
            <a:endParaRPr lang="th-TH" sz="4000" b="1" dirty="0"/>
          </a:p>
        </p:txBody>
      </p:sp>
      <p:pic>
        <p:nvPicPr>
          <p:cNvPr id="5122" name="Picture 2" descr="ผลการค้นหารูปภาพสำหรับ image of St.Joseph the carpen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8" y="2686961"/>
            <a:ext cx="9082625" cy="415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1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336704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rgbClr val="FFFF00"/>
                </a:solidFill>
              </a:rPr>
              <a:t>ข้อมูลหลักฐานจากพระคัมภีร์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000" b="1" dirty="0" smtClean="0">
                <a:solidFill>
                  <a:srgbClr val="FFFF00"/>
                </a:solidFill>
              </a:rPr>
              <a:t>   </a:t>
            </a:r>
            <a:r>
              <a:rPr lang="en-GB" sz="4000" b="1" dirty="0" smtClean="0"/>
              <a:t>=</a:t>
            </a:r>
            <a:r>
              <a:rPr lang="en-GB" sz="4400" b="1" dirty="0" smtClean="0"/>
              <a:t>	</a:t>
            </a:r>
            <a:r>
              <a:rPr lang="th-TH" sz="4000" b="1" dirty="0" smtClean="0">
                <a:solidFill>
                  <a:srgbClr val="FFC000"/>
                </a:solidFill>
              </a:rPr>
              <a:t>นักบุญ</a:t>
            </a:r>
            <a:r>
              <a:rPr lang="th-TH" sz="4000" b="1" dirty="0">
                <a:solidFill>
                  <a:srgbClr val="FFC000"/>
                </a:solidFill>
              </a:rPr>
              <a:t>โยเซฟมีบทบาทน้อย</a:t>
            </a:r>
            <a:r>
              <a:rPr lang="th-TH" sz="4000" b="1" dirty="0" smtClean="0">
                <a:solidFill>
                  <a:srgbClr val="FFC000"/>
                </a:solidFill>
              </a:rPr>
              <a:t>มาก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/>
              <a:t>พูด</a:t>
            </a:r>
            <a:r>
              <a:rPr lang="th-TH" sz="4000" b="1" dirty="0"/>
              <a:t>ได้ว่าท่านเป็น</a:t>
            </a:r>
            <a:r>
              <a:rPr lang="th-TH" sz="4000" b="1" dirty="0">
                <a:solidFill>
                  <a:srgbClr val="FFC000"/>
                </a:solidFill>
              </a:rPr>
              <a:t>แบบฉบับของคนที่อยู่</a:t>
            </a:r>
            <a:r>
              <a:rPr lang="th-TH" sz="4000" b="1" dirty="0" smtClean="0">
                <a:solidFill>
                  <a:srgbClr val="FFC000"/>
                </a:solidFill>
              </a:rPr>
              <a:t>อย่าง	เงียบๆ</a:t>
            </a:r>
            <a:r>
              <a:rPr lang="th-TH" sz="4000" b="1" dirty="0" smtClean="0"/>
              <a:t> </a:t>
            </a:r>
            <a:r>
              <a:rPr lang="th-TH" sz="4000" b="1" dirty="0"/>
              <a:t>เราเห็นได้จาก</a:t>
            </a:r>
            <a:r>
              <a:rPr lang="th-TH" sz="4000" b="1" dirty="0" err="1"/>
              <a:t>พระวร</a:t>
            </a:r>
            <a:r>
              <a:rPr lang="th-TH" sz="4000" b="1" dirty="0"/>
              <a:t>สารที่ไม่มี</a:t>
            </a:r>
            <a:r>
              <a:rPr lang="th-TH" sz="4000" b="1" dirty="0" smtClean="0"/>
              <a:t>บันทึก	คำพูด</a:t>
            </a:r>
            <a:r>
              <a:rPr lang="th-TH" sz="4000" b="1" dirty="0"/>
              <a:t>ของนักบุญโยเซฟไว้แม้แต่คำ</a:t>
            </a:r>
            <a:r>
              <a:rPr lang="th-TH" sz="4000" b="1" dirty="0" smtClean="0"/>
              <a:t>เดียว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>
                <a:solidFill>
                  <a:srgbClr val="FFC000"/>
                </a:solidFill>
              </a:rPr>
              <a:t>แต่สิ่ง</a:t>
            </a:r>
            <a:r>
              <a:rPr lang="th-TH" sz="4000" b="1" dirty="0">
                <a:solidFill>
                  <a:srgbClr val="FFC000"/>
                </a:solidFill>
              </a:rPr>
              <a:t>ที่ท่านได้ทำและปฏิบัติตลอดชีวิต</a:t>
            </a:r>
            <a:r>
              <a:rPr lang="th-TH" sz="4000" b="1" dirty="0"/>
              <a:t>ของ</a:t>
            </a:r>
            <a:r>
              <a:rPr lang="th-TH" sz="4000" b="1" dirty="0" smtClean="0"/>
              <a:t>ท่าน 	ก็</a:t>
            </a:r>
            <a:r>
              <a:rPr lang="th-TH" sz="4000" b="1" dirty="0"/>
              <a:t>ถือว่ามีคุณค่าและยิ่งใหญ่อย่างมากในสาย</a:t>
            </a:r>
            <a:r>
              <a:rPr lang="th-TH" sz="4000" b="1" dirty="0" smtClean="0"/>
              <a:t>พระ	เนตร</a:t>
            </a:r>
            <a:r>
              <a:rPr lang="th-TH" sz="4000" b="1" dirty="0"/>
              <a:t>ของพระ</a:t>
            </a:r>
            <a:r>
              <a:rPr lang="th-TH" sz="4000" b="1" dirty="0" smtClean="0"/>
              <a:t>เจ้า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/>
              <a:t>ดังนี้ </a:t>
            </a:r>
            <a:r>
              <a:rPr lang="th-TH" sz="4000" b="1" dirty="0">
                <a:solidFill>
                  <a:srgbClr val="FFC000"/>
                </a:solidFill>
              </a:rPr>
              <a:t>ท่านจึงมีความสำคัญและเป็นแบบอย่างที่</a:t>
            </a:r>
            <a:r>
              <a:rPr lang="th-TH" sz="4000" b="1" dirty="0" smtClean="0">
                <a:solidFill>
                  <a:srgbClr val="FFC000"/>
                </a:solidFill>
              </a:rPr>
              <a:t>ดี	สำหรับ</a:t>
            </a:r>
            <a:r>
              <a:rPr lang="th-TH" sz="4000" b="1" dirty="0" err="1">
                <a:solidFill>
                  <a:srgbClr val="FFC000"/>
                </a:solidFill>
              </a:rPr>
              <a:t>เราค</a:t>
            </a:r>
            <a:r>
              <a:rPr lang="th-TH" sz="4000" b="1" dirty="0">
                <a:solidFill>
                  <a:srgbClr val="FFC000"/>
                </a:solidFill>
              </a:rPr>
              <a:t>ริสตชนในทุกยุคทุกสมัย</a:t>
            </a:r>
          </a:p>
        </p:txBody>
      </p:sp>
    </p:spTree>
    <p:extLst>
      <p:ext uri="{BB962C8B-B14F-4D97-AF65-F5344CB8AC3E}">
        <p14:creationId xmlns:p14="http://schemas.microsoft.com/office/powerpoint/2010/main" val="93134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-15347" y="692696"/>
            <a:ext cx="9144000" cy="115212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	1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. บทบาทของโยเซฟใน</a:t>
            </a:r>
            <a:r>
              <a:rPr lang="th-TH" sz="5400" b="1" dirty="0" err="1" smtClean="0">
                <a:solidFill>
                  <a:srgbClr val="FFFF00"/>
                </a:solidFill>
                <a:cs typeface="+mn-cs"/>
              </a:rPr>
              <a:t>พระวร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สาร</a:t>
            </a:r>
            <a:endParaRPr lang="th-TH" sz="5400" b="1" dirty="0" smtClean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3529" y="5229200"/>
            <a:ext cx="9144000" cy="105273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	4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. แบบอย่างจากนักบุญโยเซฟ</a:t>
            </a:r>
            <a:endParaRPr lang="th-TH" sz="5400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13529" y="2132856"/>
            <a:ext cx="9144000" cy="119675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	2. ความสำคัญของนักบุญโยเซฟ</a:t>
            </a:r>
            <a:endParaRPr lang="th-TH" sz="5400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8244" y="3717032"/>
            <a:ext cx="9144000" cy="1145754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	3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. ความศรัทธาต่อนักบุญโยเซฟ</a:t>
            </a:r>
            <a:endParaRPr lang="th-TH" sz="5400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315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-15347" y="1916832"/>
            <a:ext cx="9144000" cy="259228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	1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. บทบาทของโยเซฟใน</a:t>
            </a:r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พระวร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สาร</a:t>
            </a:r>
          </a:p>
          <a:p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(</a:t>
            </a:r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มัทธิว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-</a:t>
            </a:r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ลู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กา / 6 เหตุการณ์)</a:t>
            </a:r>
            <a:endParaRPr lang="th-TH" sz="6000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335349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2640</Words>
  <Application>Microsoft Office PowerPoint</Application>
  <PresentationFormat>นำเสนอทางหน้าจอ (4:3)</PresentationFormat>
  <Paragraphs>128</Paragraphs>
  <Slides>56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56</vt:i4>
      </vt:variant>
    </vt:vector>
  </HeadingPairs>
  <TitlesOfParts>
    <vt:vector size="57" baseType="lpstr">
      <vt:lpstr>ชุดรูปแบบของ Office</vt:lpstr>
      <vt:lpstr>= = = = = = = = = = = = = = =   ปีนักบุญโยเซฟ 8 ธันวาคม 2020 - 8 ธันวาคม 2021   = = = = = = = = = = = = = = </vt:lpstr>
      <vt:lpstr>งานนำเสนอ PowerPoint</vt:lpstr>
      <vt:lpstr>นักบุญโยเซฟ บุรุษผู้ชอบธรรม - - - - - - - - - - - - - - - - - - - - -  โดย คุณพ่อวสันต์ พิรุฬห์วงศ์ คณะสติกมาติน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โยเซฟรีบลุกขึ้นพา​พระ​กุมาร​และ​พระ​มารดา​หนี​ไป​อียิปต์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โยเซฟและพระนางมารีย์พบพระกุมารเยซูในพระวิหาร</vt:lpstr>
      <vt:lpstr>งานนำเสนอ PowerPoint</vt:lpstr>
      <vt:lpstr>2. ความสำคัญของนักบุญโยเซฟ</vt:lpstr>
      <vt:lpstr>2.1 โยเซฟเป็นผู้เชื่อมต่อพันธสัญญาเดิมกับใหม่</vt:lpstr>
      <vt:lpstr>งานนำเสนอ PowerPoint</vt:lpstr>
      <vt:lpstr>2.2 โยเซฟเป็นแบบอย่างของบุรุษผู้ชอบธรรม</vt:lpstr>
      <vt:lpstr>งานนำเสนอ PowerPoint</vt:lpstr>
      <vt:lpstr>งานนำเสนอ PowerPoint</vt:lpstr>
      <vt:lpstr>2.3 โยเซฟน้อมรับและทำหน้าที่ที่ได้รับมอบหมายอย่างกล้าหาญ</vt:lpstr>
      <vt:lpstr>งานนำเสนอ PowerPoint</vt:lpstr>
      <vt:lpstr>งานนำเสนอ PowerPoint</vt:lpstr>
      <vt:lpstr>งานนำเสนอ PowerPoint</vt:lpstr>
      <vt:lpstr>2.4 โยเซฟเลี้ยงดูครอบครัวด้วยอาชีพช่างไม้</vt:lpstr>
      <vt:lpstr>งานนำเสนอ PowerPoint</vt:lpstr>
      <vt:lpstr>2.5 โยเซฟองค์อุปถัมภ์ของผู้สิ้นใจอย่างสงบสุข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น.เบอร์นาร์ดแห่งเซียนนา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4.1 แบบอย่างความนบนอบ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Admin</cp:lastModifiedBy>
  <cp:revision>58</cp:revision>
  <dcterms:created xsi:type="dcterms:W3CDTF">2021-02-19T08:35:12Z</dcterms:created>
  <dcterms:modified xsi:type="dcterms:W3CDTF">2021-02-26T03:06:03Z</dcterms:modified>
</cp:coreProperties>
</file>