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66" r:id="rId4"/>
    <p:sldId id="262" r:id="rId5"/>
    <p:sldId id="263" r:id="rId6"/>
    <p:sldId id="264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3E"/>
    <a:srgbClr val="FF6D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7225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0980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14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7170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148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9870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9214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1127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901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3765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0809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11309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1626"/>
            <a:ext cx="9144000" cy="1124744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th-TH" sz="6000" b="1" dirty="0" err="1" smtClean="0">
                <a:solidFill>
                  <a:srgbClr val="FFFF00"/>
                </a:solidFill>
                <a:cs typeface="+mn-cs"/>
              </a:rPr>
              <a:t>เศ</a:t>
            </a: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คาริ</a:t>
            </a:r>
            <a:r>
              <a:rPr lang="th-TH" sz="6000" b="1" dirty="0" err="1" smtClean="0">
                <a:solidFill>
                  <a:srgbClr val="FFFF00"/>
                </a:solidFill>
                <a:cs typeface="+mn-cs"/>
              </a:rPr>
              <a:t>ยาห์</a:t>
            </a: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 ที่ 2 (บทที่ 9-14)</a:t>
            </a:r>
            <a:endParaRPr lang="th-TH" sz="60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779912" y="1340768"/>
            <a:ext cx="5256584" cy="5328592"/>
          </a:xfrm>
          <a:solidFill>
            <a:srgbClr val="0070C0"/>
          </a:solidFill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th-TH" sz="4000" b="1" dirty="0" smtClean="0"/>
              <a:t>จาก</a:t>
            </a:r>
            <a:r>
              <a:rPr lang="th-TH" sz="4000" b="1" dirty="0"/>
              <a:t>มุมมองด้านเนื้อหา ภูมิหลังทางประวัติศาสตร์ ลีลาการเขียนและคำศัพท์ที่ใช้ </a:t>
            </a:r>
            <a:r>
              <a:rPr lang="th-TH" sz="4000" b="1" dirty="0">
                <a:solidFill>
                  <a:srgbClr val="FFC000"/>
                </a:solidFill>
              </a:rPr>
              <a:t>นักพระ</a:t>
            </a:r>
            <a:r>
              <a:rPr lang="th-TH" sz="4000" b="1" dirty="0" smtClean="0">
                <a:solidFill>
                  <a:srgbClr val="FFC000"/>
                </a:solidFill>
              </a:rPr>
              <a:t>คัมภีร์มี</a:t>
            </a:r>
            <a:r>
              <a:rPr lang="th-TH" sz="4000" b="1" dirty="0">
                <a:solidFill>
                  <a:srgbClr val="FFC000"/>
                </a:solidFill>
              </a:rPr>
              <a:t>ความเห็นพ้องกัน</a:t>
            </a:r>
            <a:r>
              <a:rPr lang="th-TH" sz="4000" b="1" dirty="0" smtClean="0">
                <a:solidFill>
                  <a:srgbClr val="FFC000"/>
                </a:solidFill>
              </a:rPr>
              <a:t>ว่า  หนังสือ</a:t>
            </a:r>
            <a:r>
              <a:rPr lang="th-TH" sz="4000" b="1" dirty="0" err="1">
                <a:solidFill>
                  <a:srgbClr val="FFC000"/>
                </a:solidFill>
              </a:rPr>
              <a:t>ของเศ</a:t>
            </a:r>
            <a:r>
              <a:rPr lang="th-TH" sz="4000" b="1" dirty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 บท</a:t>
            </a:r>
            <a:r>
              <a:rPr lang="th-TH" sz="4000" b="1" dirty="0">
                <a:solidFill>
                  <a:srgbClr val="FFC000"/>
                </a:solidFill>
              </a:rPr>
              <a:t>ที่ </a:t>
            </a:r>
            <a:r>
              <a:rPr lang="en-GB" dirty="0" smtClean="0">
                <a:solidFill>
                  <a:srgbClr val="FFC000"/>
                </a:solidFill>
              </a:rPr>
              <a:t>9-14</a:t>
            </a:r>
            <a:r>
              <a:rPr lang="en-GB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>
                <a:solidFill>
                  <a:srgbClr val="FFC000"/>
                </a:solidFill>
              </a:rPr>
              <a:t>หรือ </a:t>
            </a:r>
            <a:r>
              <a:rPr lang="th-TH" sz="4000" b="1" dirty="0">
                <a:solidFill>
                  <a:srgbClr val="FFFF00"/>
                </a:solidFill>
              </a:rPr>
              <a:t>“</a:t>
            </a:r>
            <a:r>
              <a:rPr lang="th-TH" sz="4000" b="1" dirty="0" err="1">
                <a:solidFill>
                  <a:srgbClr val="FFFF00"/>
                </a:solidFill>
              </a:rPr>
              <a:t>เศ</a:t>
            </a:r>
            <a:r>
              <a:rPr lang="th-TH" sz="4000" b="1" dirty="0">
                <a:solidFill>
                  <a:srgbClr val="FFFF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000" b="1" dirty="0" smtClean="0">
                <a:solidFill>
                  <a:srgbClr val="FFFF00"/>
                </a:solidFill>
              </a:rPr>
              <a:t> ที่ 2” </a:t>
            </a:r>
            <a:r>
              <a:rPr lang="th-TH" sz="4000" b="1" dirty="0" smtClean="0">
                <a:solidFill>
                  <a:srgbClr val="FFC000"/>
                </a:solidFill>
              </a:rPr>
              <a:t>มี</a:t>
            </a:r>
            <a:r>
              <a:rPr lang="th-TH" sz="4000" b="1" dirty="0">
                <a:solidFill>
                  <a:srgbClr val="FFC000"/>
                </a:solidFill>
              </a:rPr>
              <a:t>ผู้เขียนคนละคน</a:t>
            </a:r>
            <a:r>
              <a:rPr lang="th-TH" sz="4000" b="1" dirty="0" smtClean="0">
                <a:solidFill>
                  <a:srgbClr val="FFC000"/>
                </a:solidFill>
              </a:rPr>
              <a:t>กับ </a:t>
            </a:r>
            <a:r>
              <a:rPr lang="th-TH" sz="4000" b="1" dirty="0" smtClean="0">
                <a:solidFill>
                  <a:srgbClr val="FFFF00"/>
                </a:solidFill>
              </a:rPr>
              <a:t>“</a:t>
            </a:r>
            <a:r>
              <a:rPr lang="th-TH" sz="4000" b="1" dirty="0" err="1" smtClean="0">
                <a:solidFill>
                  <a:srgbClr val="FFFF00"/>
                </a:solidFill>
              </a:rPr>
              <a:t>เศ</a:t>
            </a:r>
            <a:r>
              <a:rPr lang="th-TH" sz="4000" b="1" dirty="0">
                <a:solidFill>
                  <a:srgbClr val="FFFF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000" b="1" dirty="0" smtClean="0">
                <a:solidFill>
                  <a:srgbClr val="FFFF00"/>
                </a:solidFill>
              </a:rPr>
              <a:t> ที่ 1” </a:t>
            </a:r>
            <a:r>
              <a:rPr lang="th-TH" sz="4000" b="1" dirty="0" smtClean="0">
                <a:solidFill>
                  <a:srgbClr val="FFC000"/>
                </a:solidFill>
              </a:rPr>
              <a:t>ที่เขียน บทที่ 1-8 </a:t>
            </a:r>
            <a:endParaRPr lang="en-US" sz="4000" b="1" dirty="0">
              <a:solidFill>
                <a:srgbClr val="FFC000"/>
              </a:solidFill>
            </a:endParaRPr>
          </a:p>
        </p:txBody>
      </p:sp>
      <p:pic>
        <p:nvPicPr>
          <p:cNvPr id="4" name="Picture 2" descr="Bible Lesson: Zechariah prophecies about Jerusalem's future glory |  Ministry-To-Childr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8001"/>
            <a:ext cx="3707904" cy="4627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87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88640"/>
            <a:ext cx="8640960" cy="64087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5400" b="1" dirty="0" smtClean="0">
                <a:solidFill>
                  <a:srgbClr val="FFFF00"/>
                </a:solidFill>
              </a:rPr>
              <a:t>สรุปเนื้อหาสำคัญ </a:t>
            </a:r>
            <a:r>
              <a:rPr lang="en-GB" sz="4400" b="1" dirty="0" smtClean="0">
                <a:solidFill>
                  <a:srgbClr val="FFFF00"/>
                </a:solidFill>
              </a:rPr>
              <a:t>=</a:t>
            </a:r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r>
              <a:rPr lang="th-TH" sz="5400" b="1" dirty="0" smtClean="0">
                <a:solidFill>
                  <a:srgbClr val="FFFF00"/>
                </a:solidFill>
              </a:rPr>
              <a:t>ตอนแรก บทที่ 9-11</a:t>
            </a:r>
          </a:p>
          <a:p>
            <a:r>
              <a:rPr lang="th-TH" sz="4400" b="1" u="sng" dirty="0" smtClean="0">
                <a:solidFill>
                  <a:srgbClr val="FFFF00"/>
                </a:solidFill>
              </a:rPr>
              <a:t>บท</a:t>
            </a:r>
            <a:r>
              <a:rPr lang="th-TH" sz="4400" b="1" u="sng" dirty="0">
                <a:solidFill>
                  <a:srgbClr val="FFFF00"/>
                </a:solidFill>
              </a:rPr>
              <a:t>ที่ </a:t>
            </a:r>
            <a:r>
              <a:rPr lang="en-GB" sz="4000" u="sng" dirty="0" smtClean="0">
                <a:solidFill>
                  <a:srgbClr val="FFFF00"/>
                </a:solidFill>
              </a:rPr>
              <a:t>9</a:t>
            </a:r>
            <a:r>
              <a:rPr lang="en-US" sz="4400" b="1" u="sng" dirty="0" smtClean="0">
                <a:solidFill>
                  <a:srgbClr val="FFFF00"/>
                </a:solidFill>
              </a:rPr>
              <a:t>: </a:t>
            </a:r>
            <a:r>
              <a:rPr lang="th-TH" sz="4400" b="1" dirty="0">
                <a:solidFill>
                  <a:srgbClr val="FFFF00"/>
                </a:solidFill>
              </a:rPr>
              <a:t>เป็นคำ</a:t>
            </a:r>
            <a:r>
              <a:rPr lang="th-TH" sz="4400" b="1" dirty="0" smtClean="0">
                <a:solidFill>
                  <a:srgbClr val="FFFF00"/>
                </a:solidFill>
              </a:rPr>
              <a:t>พยากรณ์ 3 เรื่อง เกี่ยวกับ</a:t>
            </a:r>
            <a:endParaRPr lang="en-US" sz="4400" b="1" dirty="0">
              <a:solidFill>
                <a:srgbClr val="FFFF00"/>
              </a:solidFill>
            </a:endParaRPr>
          </a:p>
          <a:p>
            <a:pPr lvl="0"/>
            <a:r>
              <a:rPr lang="th-TH" sz="4000" b="1" dirty="0" smtClean="0">
                <a:solidFill>
                  <a:srgbClr val="FFC000"/>
                </a:solidFill>
              </a:rPr>
              <a:t>1)	แผ่นดิน</a:t>
            </a:r>
            <a:r>
              <a:rPr lang="th-TH" sz="4000" b="1" dirty="0">
                <a:solidFill>
                  <a:srgbClr val="FFC000"/>
                </a:solidFill>
              </a:rPr>
              <a:t>ใหม่แห่งพระสัญญา </a:t>
            </a:r>
            <a:r>
              <a:rPr lang="en-GB" sz="4000" b="1" dirty="0"/>
              <a:t>= </a:t>
            </a:r>
            <a:r>
              <a:rPr lang="th-TH" sz="4000" b="1" dirty="0"/>
              <a:t>พระเจ้า</a:t>
            </a:r>
            <a:r>
              <a:rPr lang="th-TH" sz="4000" b="1" dirty="0" smtClean="0"/>
              <a:t>จะยึด</a:t>
            </a:r>
            <a:r>
              <a:rPr lang="th-TH" sz="4000" b="1" dirty="0"/>
              <a:t>เมืองต่างๆ ของคนต่างชาติ</a:t>
            </a:r>
            <a:r>
              <a:rPr lang="th-TH" sz="4000" b="1" dirty="0" smtClean="0"/>
              <a:t>มาเป็นของ</a:t>
            </a:r>
            <a:r>
              <a:rPr lang="th-TH" sz="4000" b="1" dirty="0"/>
              <a:t>พระองค์ </a:t>
            </a:r>
            <a:r>
              <a:rPr lang="th-TH" sz="4000" b="1" dirty="0" smtClean="0"/>
              <a:t>เหตุ</a:t>
            </a:r>
            <a:r>
              <a:rPr lang="th-TH" sz="4000" b="1" dirty="0"/>
              <a:t>เพราะความหยิ่งผยองของพวกเขา</a:t>
            </a:r>
            <a:endParaRPr lang="en-US" sz="4000" b="1" dirty="0"/>
          </a:p>
          <a:p>
            <a:pPr lvl="0"/>
            <a:r>
              <a:rPr lang="th-TH" sz="4000" b="1" dirty="0" smtClean="0">
                <a:solidFill>
                  <a:srgbClr val="FFC000"/>
                </a:solidFill>
              </a:rPr>
              <a:t>2)	กษัตริย์</a:t>
            </a:r>
            <a:r>
              <a:rPr lang="th-TH" sz="4000" b="1" dirty="0">
                <a:solidFill>
                  <a:srgbClr val="FFC000"/>
                </a:solidFill>
              </a:rPr>
              <a:t>ผู้ทรงช่วยให้รอดพ้น</a:t>
            </a:r>
            <a:r>
              <a:rPr lang="en-US" sz="4000" b="1" dirty="0">
                <a:solidFill>
                  <a:srgbClr val="FFC000"/>
                </a:solidFill>
              </a:rPr>
              <a:t> </a:t>
            </a:r>
            <a:r>
              <a:rPr lang="en-US" sz="4000" b="1" dirty="0"/>
              <a:t>= </a:t>
            </a:r>
            <a:r>
              <a:rPr lang="th-TH" sz="4000" b="1" dirty="0"/>
              <a:t>พูด</a:t>
            </a:r>
            <a:r>
              <a:rPr lang="th-TH" sz="4000" b="1" dirty="0" smtClean="0"/>
              <a:t>ถึงธิดา</a:t>
            </a:r>
            <a:r>
              <a:rPr lang="th-TH" sz="4000" b="1" dirty="0" err="1" smtClean="0"/>
              <a:t>แห่งศิ</a:t>
            </a:r>
            <a:r>
              <a:rPr lang="th-TH" sz="4000" b="1" dirty="0" smtClean="0"/>
              <a:t>โยน (ชาวเยรูซาเล็ม) ว่าจง</a:t>
            </a:r>
            <a:r>
              <a:rPr lang="th-TH" sz="4000" b="1" dirty="0"/>
              <a:t>ยินดีเถิด เหตุเพราะกษัตริย์ของพวกเขากำลัง</a:t>
            </a:r>
            <a:r>
              <a:rPr lang="th-TH" sz="4000" b="1" dirty="0">
                <a:solidFill>
                  <a:srgbClr val="FFFF00"/>
                </a:solidFill>
              </a:rPr>
              <a:t>เสด็จมาบนหลังลา </a:t>
            </a:r>
            <a:r>
              <a:rPr lang="th-TH" sz="4000" b="1" dirty="0"/>
              <a:t>และจะเป็นผู้นำชัยชนะมาให้ </a:t>
            </a:r>
            <a:r>
              <a:rPr lang="th-TH" sz="4000" b="1" dirty="0">
                <a:solidFill>
                  <a:srgbClr val="FFFF00"/>
                </a:solidFill>
              </a:rPr>
              <a:t>(อ่าน </a:t>
            </a:r>
            <a:r>
              <a:rPr lang="en-GB" sz="3600" dirty="0">
                <a:solidFill>
                  <a:srgbClr val="FFFF00"/>
                </a:solidFill>
              </a:rPr>
              <a:t>9:9-10</a:t>
            </a:r>
            <a:r>
              <a:rPr lang="th-TH" sz="4000" b="1" dirty="0">
                <a:solidFill>
                  <a:srgbClr val="FFFF00"/>
                </a:solidFill>
              </a:rPr>
              <a:t>)</a:t>
            </a:r>
            <a:endParaRPr lang="en-US" sz="4000" b="1" dirty="0">
              <a:solidFill>
                <a:srgbClr val="FFFF00"/>
              </a:solidFill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8174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2808312"/>
          </a:xfrm>
        </p:spPr>
        <p:txBody>
          <a:bodyPr/>
          <a:lstStyle/>
          <a:p>
            <a:pPr lvl="0"/>
            <a:r>
              <a:rPr lang="th-TH" sz="4000" b="1" dirty="0" smtClean="0">
                <a:solidFill>
                  <a:srgbClr val="FFC000"/>
                </a:solidFill>
              </a:rPr>
              <a:t>3)	การ</a:t>
            </a:r>
            <a:r>
              <a:rPr lang="th-TH" sz="4000" b="1" dirty="0">
                <a:solidFill>
                  <a:srgbClr val="FFC000"/>
                </a:solidFill>
              </a:rPr>
              <a:t>สถาปนาอิสราเอลใหม่ </a:t>
            </a:r>
            <a:r>
              <a:rPr lang="en-GB" sz="4000" b="1" dirty="0"/>
              <a:t>= </a:t>
            </a:r>
            <a:r>
              <a:rPr lang="th-TH" sz="4000" b="1" dirty="0"/>
              <a:t>พระเจ้าจะทรงสร้างอิสราเอลขึ้น</a:t>
            </a:r>
            <a:r>
              <a:rPr lang="th-TH" sz="4000" b="1" dirty="0" smtClean="0"/>
              <a:t>ใหม่ และ</a:t>
            </a:r>
            <a:r>
              <a:rPr lang="th-TH" sz="4000" b="1" dirty="0"/>
              <a:t>จะทรงพิทักษ์คุ้มครองพวกเขา พระองค์จะทรงช่วย</a:t>
            </a:r>
            <a:r>
              <a:rPr lang="th-TH" sz="4000" b="1" dirty="0">
                <a:solidFill>
                  <a:srgbClr val="FFC000"/>
                </a:solidFill>
              </a:rPr>
              <a:t>ประชากรของพระองค์ที่เป็นเหมือนฝูงแกะให้รอดพ้น </a:t>
            </a:r>
            <a:r>
              <a:rPr lang="th-TH" sz="4000" b="1" dirty="0" smtClean="0">
                <a:solidFill>
                  <a:srgbClr val="FFFF00"/>
                </a:solidFill>
              </a:rPr>
              <a:t>(อ่าน </a:t>
            </a:r>
            <a:r>
              <a:rPr lang="en-GB" sz="3600" dirty="0">
                <a:solidFill>
                  <a:srgbClr val="FFFF00"/>
                </a:solidFill>
              </a:rPr>
              <a:t>9:16-17</a:t>
            </a:r>
            <a:r>
              <a:rPr lang="th-TH" sz="4000" b="1" dirty="0">
                <a:solidFill>
                  <a:srgbClr val="FFFF00"/>
                </a:solidFill>
              </a:rPr>
              <a:t>)</a:t>
            </a:r>
            <a:endParaRPr lang="en-US" sz="4000" b="1" dirty="0">
              <a:solidFill>
                <a:srgbClr val="FFFF00"/>
              </a:solidFill>
            </a:endParaRPr>
          </a:p>
          <a:p>
            <a:endParaRPr lang="th-TH" dirty="0"/>
          </a:p>
        </p:txBody>
      </p:sp>
      <p:pic>
        <p:nvPicPr>
          <p:cNvPr id="1026" name="Picture 2" descr="ผลการค้นหารูปภาพสำหรับ image of Israel as Lamb and shephe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68960"/>
            <a:ext cx="7560840" cy="378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73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6632"/>
            <a:ext cx="8579296" cy="6480720"/>
          </a:xfrm>
        </p:spPr>
        <p:txBody>
          <a:bodyPr>
            <a:noAutofit/>
          </a:bodyPr>
          <a:lstStyle/>
          <a:p>
            <a:r>
              <a:rPr lang="th-TH" sz="4400" b="1" u="sng" dirty="0">
                <a:solidFill>
                  <a:srgbClr val="FFFF00"/>
                </a:solidFill>
              </a:rPr>
              <a:t>บทที่ </a:t>
            </a:r>
            <a:r>
              <a:rPr lang="en-GB" sz="3600" u="sng" dirty="0">
                <a:solidFill>
                  <a:srgbClr val="FFFF00"/>
                </a:solidFill>
              </a:rPr>
              <a:t>10</a:t>
            </a:r>
            <a:r>
              <a:rPr lang="en-US" sz="3600" u="sng" dirty="0" smtClean="0">
                <a:solidFill>
                  <a:srgbClr val="FFFF00"/>
                </a:solidFill>
              </a:rPr>
              <a:t>: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</a:rPr>
              <a:t>พยากรณ์ไว้ 2 เรื่อง</a:t>
            </a:r>
            <a:endParaRPr lang="en-US" sz="4400" b="1" dirty="0">
              <a:solidFill>
                <a:srgbClr val="FFFF00"/>
              </a:solidFill>
            </a:endParaRPr>
          </a:p>
          <a:p>
            <a:pPr lvl="0"/>
            <a:r>
              <a:rPr lang="th-TH" sz="4000" b="1" dirty="0" smtClean="0">
                <a:solidFill>
                  <a:srgbClr val="FFC000"/>
                </a:solidFill>
              </a:rPr>
              <a:t>1)	พระ</a:t>
            </a:r>
            <a:r>
              <a:rPr lang="th-TH" sz="4000" b="1" dirty="0" err="1">
                <a:solidFill>
                  <a:srgbClr val="FFC000"/>
                </a:solidFill>
              </a:rPr>
              <a:t>ยาห์เวห์</a:t>
            </a:r>
            <a:r>
              <a:rPr lang="th-TH" sz="4000" b="1" dirty="0">
                <a:solidFill>
                  <a:srgbClr val="FFC000"/>
                </a:solidFill>
              </a:rPr>
              <a:t>ทรงซื่อสัตย์ </a:t>
            </a:r>
            <a:r>
              <a:rPr lang="en-GB" sz="4000" b="1" dirty="0"/>
              <a:t>= </a:t>
            </a:r>
            <a:r>
              <a:rPr lang="th-TH" sz="4000" b="1" dirty="0"/>
              <a:t>รูปเคารพบันดาลให้สิ่งต่างๆ เกิดขึ้นไม่ได้ </a:t>
            </a:r>
            <a:r>
              <a:rPr lang="th-TH" sz="4000" b="1" dirty="0">
                <a:solidFill>
                  <a:srgbClr val="FFC000"/>
                </a:solidFill>
              </a:rPr>
              <a:t>พวกเขาหลงทางเหมือน</a:t>
            </a:r>
            <a:r>
              <a:rPr lang="th-TH" sz="4000" b="1" dirty="0">
                <a:solidFill>
                  <a:srgbClr val="FFFF00"/>
                </a:solidFill>
              </a:rPr>
              <a:t>ฝูงแกะ </a:t>
            </a:r>
            <a:r>
              <a:rPr lang="th-TH" sz="4000" b="1" dirty="0">
                <a:solidFill>
                  <a:srgbClr val="FFC000"/>
                </a:solidFill>
              </a:rPr>
              <a:t>มีความทุกข์เพราะไม่มีผู้เลี้ยง </a:t>
            </a:r>
            <a:r>
              <a:rPr lang="th-TH" sz="4000" b="1" dirty="0"/>
              <a:t>จงหันมาหาพระเจ้าเถิด พระเจ้าบันดาลฝนให้ทำให้ทุ่งหญ้าเขียวได้ จงวิงวอนขอเถิด </a:t>
            </a:r>
            <a:r>
              <a:rPr lang="th-TH" sz="4000" b="1" dirty="0">
                <a:solidFill>
                  <a:srgbClr val="FFFF00"/>
                </a:solidFill>
              </a:rPr>
              <a:t>(อ่าน </a:t>
            </a:r>
            <a:r>
              <a:rPr lang="en-GB" sz="3600" dirty="0">
                <a:solidFill>
                  <a:srgbClr val="FFFF00"/>
                </a:solidFill>
              </a:rPr>
              <a:t>10:1-2</a:t>
            </a:r>
            <a:r>
              <a:rPr lang="th-TH" sz="4000" b="1" dirty="0">
                <a:solidFill>
                  <a:srgbClr val="FFFF00"/>
                </a:solidFill>
              </a:rPr>
              <a:t>)</a:t>
            </a:r>
            <a:endParaRPr lang="en-US" sz="4000" b="1" dirty="0">
              <a:solidFill>
                <a:srgbClr val="FFFF00"/>
              </a:solidFill>
            </a:endParaRPr>
          </a:p>
          <a:p>
            <a:pPr lvl="0"/>
            <a:r>
              <a:rPr lang="th-TH" sz="4000" b="1" dirty="0" smtClean="0">
                <a:solidFill>
                  <a:srgbClr val="FFC000"/>
                </a:solidFill>
              </a:rPr>
              <a:t>2)	อิสราเอล</a:t>
            </a:r>
            <a:r>
              <a:rPr lang="th-TH" sz="4000" b="1" dirty="0">
                <a:solidFill>
                  <a:srgbClr val="FFC000"/>
                </a:solidFill>
              </a:rPr>
              <a:t>จะได้รับการปลดปล่อยและจะกลับมา </a:t>
            </a:r>
            <a:r>
              <a:rPr lang="en-GB" sz="4000" b="1" dirty="0" smtClean="0">
                <a:solidFill>
                  <a:srgbClr val="FFC000"/>
                </a:solidFill>
              </a:rPr>
              <a:t>  </a:t>
            </a:r>
            <a:r>
              <a:rPr lang="en-GB" sz="4000" b="1" dirty="0" smtClean="0"/>
              <a:t>= </a:t>
            </a:r>
            <a:r>
              <a:rPr lang="th-TH" sz="4000" b="1" dirty="0" smtClean="0"/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พระ</a:t>
            </a:r>
            <a:r>
              <a:rPr lang="th-TH" sz="4000" b="1" dirty="0">
                <a:solidFill>
                  <a:srgbClr val="FFC000"/>
                </a:solidFill>
              </a:rPr>
              <a:t>เจ้าเสด็จมาเยี่ยม</a:t>
            </a:r>
            <a:r>
              <a:rPr lang="th-TH" sz="4000" b="1" dirty="0">
                <a:solidFill>
                  <a:srgbClr val="FFFF00"/>
                </a:solidFill>
              </a:rPr>
              <a:t>ฝูงแกะ</a:t>
            </a:r>
            <a:r>
              <a:rPr lang="th-TH" sz="4000" b="1" dirty="0">
                <a:solidFill>
                  <a:srgbClr val="FFC000"/>
                </a:solidFill>
              </a:rPr>
              <a:t>ของพระองค์แล้ว </a:t>
            </a:r>
            <a:r>
              <a:rPr lang="th-TH" sz="4000" b="1" dirty="0"/>
              <a:t>พระองค์จะลงโทษคนเลี้ยงและฝูงแพะ พระองค์จะทำให้พงศ์พันธุ์ของยู</a:t>
            </a:r>
            <a:r>
              <a:rPr lang="th-TH" sz="4000" b="1" dirty="0" err="1"/>
              <a:t>ดาห์</a:t>
            </a:r>
            <a:r>
              <a:rPr lang="th-TH" sz="4000" b="1" dirty="0"/>
              <a:t>มั่นคงตลอดไป </a:t>
            </a:r>
            <a:r>
              <a:rPr lang="th-TH" sz="4000" b="1" dirty="0">
                <a:solidFill>
                  <a:srgbClr val="FFFF00"/>
                </a:solidFill>
              </a:rPr>
              <a:t>(อ่าน </a:t>
            </a:r>
            <a:r>
              <a:rPr lang="en-GB" dirty="0">
                <a:solidFill>
                  <a:srgbClr val="FFFF00"/>
                </a:solidFill>
              </a:rPr>
              <a:t>10:3, 6</a:t>
            </a:r>
            <a:r>
              <a:rPr lang="th-TH" sz="4000" b="1" dirty="0" smtClean="0">
                <a:solidFill>
                  <a:srgbClr val="FFFF00"/>
                </a:solidFill>
              </a:rPr>
              <a:t>)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4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3888432"/>
          </a:xfrm>
        </p:spPr>
        <p:txBody>
          <a:bodyPr>
            <a:normAutofit/>
          </a:bodyPr>
          <a:lstStyle/>
          <a:p>
            <a:r>
              <a:rPr lang="th-TH" sz="4400" b="1" u="sng" dirty="0">
                <a:solidFill>
                  <a:srgbClr val="FFFF00"/>
                </a:solidFill>
              </a:rPr>
              <a:t>บทที่ </a:t>
            </a:r>
            <a:r>
              <a:rPr lang="en-GB" sz="3600" u="sng" dirty="0">
                <a:solidFill>
                  <a:srgbClr val="FFFF00"/>
                </a:solidFill>
              </a:rPr>
              <a:t>11</a:t>
            </a:r>
            <a:r>
              <a:rPr lang="en-US" sz="3600" u="sng" dirty="0" smtClean="0">
                <a:solidFill>
                  <a:srgbClr val="FFFF00"/>
                </a:solidFill>
              </a:rPr>
              <a:t>: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</a:rPr>
              <a:t>คำพยากรณ์ 2 เรื่อง</a:t>
            </a:r>
            <a:endParaRPr lang="en-US" sz="4400" b="1" u="sng" dirty="0">
              <a:solidFill>
                <a:srgbClr val="FFFF00"/>
              </a:solidFill>
            </a:endParaRPr>
          </a:p>
          <a:p>
            <a:pPr lvl="0"/>
            <a:r>
              <a:rPr lang="th-TH" sz="4000" b="1" dirty="0" smtClean="0">
                <a:solidFill>
                  <a:srgbClr val="FFC000"/>
                </a:solidFill>
              </a:rPr>
              <a:t>1)	ยำ</a:t>
            </a:r>
            <a:r>
              <a:rPr lang="th-TH" sz="4000" b="1" dirty="0">
                <a:solidFill>
                  <a:srgbClr val="FFC000"/>
                </a:solidFill>
              </a:rPr>
              <a:t>เยาะเย้ยบรรดาศัตรู </a:t>
            </a:r>
            <a:r>
              <a:rPr lang="en-GB" sz="4000" b="1" dirty="0"/>
              <a:t>= </a:t>
            </a:r>
            <a:r>
              <a:rPr lang="th-TH" sz="4000" b="1" dirty="0"/>
              <a:t>บ้านเมือง ทุ่งนา และเกียรติของพวกเขา</a:t>
            </a:r>
            <a:r>
              <a:rPr lang="th-TH" sz="4000" b="1" dirty="0">
                <a:solidFill>
                  <a:srgbClr val="FFC000"/>
                </a:solidFill>
              </a:rPr>
              <a:t>จะถูกทำลายลง</a:t>
            </a:r>
            <a:endParaRPr lang="en-US" sz="4000" b="1" dirty="0">
              <a:solidFill>
                <a:srgbClr val="FFC000"/>
              </a:solidFill>
            </a:endParaRPr>
          </a:p>
          <a:p>
            <a:pPr lvl="0"/>
            <a:r>
              <a:rPr lang="th-TH" sz="4000" b="1" dirty="0" smtClean="0">
                <a:solidFill>
                  <a:srgbClr val="FFC000"/>
                </a:solidFill>
              </a:rPr>
              <a:t>2)	ผู้</a:t>
            </a:r>
            <a:r>
              <a:rPr lang="th-TH" sz="4000" b="1" dirty="0">
                <a:solidFill>
                  <a:srgbClr val="FFC000"/>
                </a:solidFill>
              </a:rPr>
              <a:t>เลี้ยงแกะสองคน </a:t>
            </a:r>
            <a:r>
              <a:rPr lang="en-GB" sz="4000" b="1" dirty="0"/>
              <a:t>= </a:t>
            </a:r>
            <a:r>
              <a:rPr lang="th-TH" sz="4000" b="1" dirty="0"/>
              <a:t>คนเลี้ยงแกะที่ดีและไม่ได้ </a:t>
            </a:r>
            <a:r>
              <a:rPr lang="th-TH" sz="4000" b="1" dirty="0">
                <a:solidFill>
                  <a:srgbClr val="FFFF00"/>
                </a:solidFill>
              </a:rPr>
              <a:t>(อ่าน </a:t>
            </a:r>
            <a:r>
              <a:rPr lang="en-GB" dirty="0">
                <a:solidFill>
                  <a:srgbClr val="FFFF00"/>
                </a:solidFill>
              </a:rPr>
              <a:t>11:15-17</a:t>
            </a:r>
            <a:r>
              <a:rPr lang="en-GB" dirty="0" smtClean="0">
                <a:solidFill>
                  <a:srgbClr val="FFFF00"/>
                </a:solidFill>
              </a:rPr>
              <a:t>)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050" name="Picture 2" descr="ผลการค้นหารูปภาพสำหรับ image of Israel as Lamb and shephe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158970"/>
            <a:ext cx="4930774" cy="369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21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0486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5400" b="1" dirty="0">
                <a:solidFill>
                  <a:srgbClr val="FFFF00"/>
                </a:solidFill>
              </a:rPr>
              <a:t>สรุปเนื้อหาสำคัญ </a:t>
            </a:r>
            <a:r>
              <a:rPr lang="en-GB" sz="4400" b="1" dirty="0">
                <a:solidFill>
                  <a:srgbClr val="FFFF00"/>
                </a:solidFill>
              </a:rPr>
              <a:t>=</a:t>
            </a:r>
            <a:r>
              <a:rPr lang="en-US" sz="5400" b="1" dirty="0">
                <a:solidFill>
                  <a:srgbClr val="FFFF00"/>
                </a:solidFill>
              </a:rPr>
              <a:t> </a:t>
            </a:r>
            <a:r>
              <a:rPr lang="th-TH" sz="5400" b="1" dirty="0" smtClean="0">
                <a:solidFill>
                  <a:srgbClr val="FFFF00"/>
                </a:solidFill>
              </a:rPr>
              <a:t>ตอนสอง </a:t>
            </a:r>
            <a:r>
              <a:rPr lang="th-TH" sz="5400" b="1" dirty="0">
                <a:solidFill>
                  <a:srgbClr val="FFFF00"/>
                </a:solidFill>
              </a:rPr>
              <a:t>บทที่ </a:t>
            </a:r>
            <a:r>
              <a:rPr lang="th-TH" sz="5400" b="1" dirty="0" smtClean="0">
                <a:solidFill>
                  <a:srgbClr val="FFFF00"/>
                </a:solidFill>
              </a:rPr>
              <a:t>12-14</a:t>
            </a:r>
            <a:endParaRPr lang="th-TH" sz="5400" b="1" u="sng" dirty="0" smtClean="0">
              <a:solidFill>
                <a:srgbClr val="FFFF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400" b="1" u="sng" dirty="0" smtClean="0">
                <a:solidFill>
                  <a:srgbClr val="FFFF00"/>
                </a:solidFill>
              </a:rPr>
              <a:t>บท</a:t>
            </a:r>
            <a:r>
              <a:rPr lang="th-TH" sz="4400" b="1" u="sng" dirty="0">
                <a:solidFill>
                  <a:srgbClr val="FFFF00"/>
                </a:solidFill>
              </a:rPr>
              <a:t>ที่ </a:t>
            </a:r>
            <a:r>
              <a:rPr lang="en-GB" sz="3600" u="sng" dirty="0">
                <a:solidFill>
                  <a:srgbClr val="FFFF00"/>
                </a:solidFill>
              </a:rPr>
              <a:t>12</a:t>
            </a:r>
            <a:r>
              <a:rPr lang="en-US" sz="3600" u="sng" dirty="0">
                <a:solidFill>
                  <a:srgbClr val="FFFF00"/>
                </a:solidFill>
              </a:rPr>
              <a:t> </a:t>
            </a:r>
            <a:r>
              <a:rPr lang="en-US" sz="3600" u="sng" dirty="0" smtClean="0">
                <a:solidFill>
                  <a:srgbClr val="FFFF00"/>
                </a:solidFill>
              </a:rPr>
              <a:t>: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คำพยากรณ์-การกอบกู้และฟื้นฟูเยรูซาเล็ม</a:t>
            </a:r>
            <a:endParaRPr lang="en-US" sz="4000" b="1" u="sng" dirty="0">
              <a:solidFill>
                <a:srgbClr val="FFFF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>
                <a:solidFill>
                  <a:srgbClr val="FFC000"/>
                </a:solidFill>
              </a:rPr>
              <a:t>พยากรณ์ว่า หลังผ่าน</a:t>
            </a:r>
            <a:r>
              <a:rPr lang="th-TH" sz="4000" b="1" dirty="0">
                <a:solidFill>
                  <a:srgbClr val="FFC000"/>
                </a:solidFill>
              </a:rPr>
              <a:t>ความ</a:t>
            </a:r>
            <a:r>
              <a:rPr lang="th-TH" sz="4000" b="1" dirty="0" smtClean="0">
                <a:solidFill>
                  <a:srgbClr val="FFC000"/>
                </a:solidFill>
              </a:rPr>
              <a:t>ทุกข์แล้ว </a:t>
            </a:r>
            <a:r>
              <a:rPr lang="th-TH" sz="4000" b="1" dirty="0">
                <a:solidFill>
                  <a:srgbClr val="FFC000"/>
                </a:solidFill>
              </a:rPr>
              <a:t>บัดนี้ พระเจ้าจะทรงฟื้นฟูกรุงเยรูซาเล็มขึ้นใหม่ เป็นเมืองที่เข้มแข็งจนไม่</a:t>
            </a:r>
            <a:r>
              <a:rPr lang="th-TH" sz="4000" b="1" dirty="0" smtClean="0">
                <a:solidFill>
                  <a:srgbClr val="FFC000"/>
                </a:solidFill>
              </a:rPr>
              <a:t>มีชาติ</a:t>
            </a:r>
            <a:r>
              <a:rPr lang="th-TH" sz="4000" b="1" dirty="0">
                <a:solidFill>
                  <a:srgbClr val="FFC000"/>
                </a:solidFill>
              </a:rPr>
              <a:t>ใดมาเอาชนะได้</a:t>
            </a:r>
            <a:r>
              <a:rPr lang="th-TH" sz="4000" b="1" dirty="0">
                <a:solidFill>
                  <a:srgbClr val="FFFF00"/>
                </a:solidFill>
              </a:rPr>
              <a:t> (อ่าน </a:t>
            </a:r>
            <a:r>
              <a:rPr lang="en-GB" dirty="0">
                <a:solidFill>
                  <a:srgbClr val="FFFF00"/>
                </a:solidFill>
              </a:rPr>
              <a:t>12:9-10</a:t>
            </a:r>
            <a:r>
              <a:rPr lang="th-TH" sz="4000" b="1" dirty="0">
                <a:solidFill>
                  <a:srgbClr val="FFFF00"/>
                </a:solidFill>
              </a:rPr>
              <a:t>)</a:t>
            </a:r>
            <a:endParaRPr lang="en-US" sz="4000" b="1" dirty="0">
              <a:solidFill>
                <a:srgbClr val="FFFF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400" b="1" u="sng" dirty="0">
                <a:solidFill>
                  <a:srgbClr val="FFFF00"/>
                </a:solidFill>
              </a:rPr>
              <a:t>บทที่ </a:t>
            </a:r>
            <a:r>
              <a:rPr lang="en-GB" sz="3600" u="sng" dirty="0">
                <a:solidFill>
                  <a:srgbClr val="FFFF00"/>
                </a:solidFill>
              </a:rPr>
              <a:t>13</a:t>
            </a:r>
            <a:r>
              <a:rPr lang="en-US" sz="3600" u="sng" dirty="0">
                <a:solidFill>
                  <a:srgbClr val="FFFF00"/>
                </a:solidFill>
              </a:rPr>
              <a:t> </a:t>
            </a:r>
            <a:r>
              <a:rPr lang="en-US" sz="3600" u="sng" dirty="0" smtClean="0">
                <a:solidFill>
                  <a:srgbClr val="FFFF00"/>
                </a:solidFill>
              </a:rPr>
              <a:t>:</a:t>
            </a:r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การรื้อฟื้น</a:t>
            </a:r>
            <a:r>
              <a:rPr lang="th-TH" sz="4000" b="1" dirty="0" err="1" smtClean="0">
                <a:solidFill>
                  <a:srgbClr val="FFFF00"/>
                </a:solidFill>
              </a:rPr>
              <a:t>พันธ</a:t>
            </a:r>
            <a:r>
              <a:rPr lang="th-TH" sz="4000" b="1" dirty="0" smtClean="0">
                <a:solidFill>
                  <a:srgbClr val="FFFF00"/>
                </a:solidFill>
              </a:rPr>
              <a:t>สัญญา</a:t>
            </a:r>
            <a:endParaRPr lang="en-US" sz="4000" u="sng" dirty="0">
              <a:solidFill>
                <a:srgbClr val="FFFF00"/>
              </a:solidFill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>
                <a:solidFill>
                  <a:srgbClr val="FFC000"/>
                </a:solidFill>
              </a:rPr>
              <a:t>พวก</a:t>
            </a:r>
            <a:r>
              <a:rPr lang="th-TH" sz="4000" b="1" dirty="0">
                <a:solidFill>
                  <a:srgbClr val="FFC000"/>
                </a:solidFill>
              </a:rPr>
              <a:t>เขาจะเป็นประชากรของพระเจ้า และพระ</a:t>
            </a:r>
            <a:r>
              <a:rPr lang="th-TH" sz="4000" b="1" dirty="0" err="1">
                <a:solidFill>
                  <a:srgbClr val="FFC000"/>
                </a:solidFill>
              </a:rPr>
              <a:t>ยาห์เวห์</a:t>
            </a:r>
            <a:r>
              <a:rPr lang="th-TH" sz="4000" b="1" dirty="0">
                <a:solidFill>
                  <a:srgbClr val="FFC000"/>
                </a:solidFill>
              </a:rPr>
              <a:t>จะเป็นพระเจ้าของเขา </a:t>
            </a:r>
            <a:r>
              <a:rPr lang="th-TH" sz="4000" b="1" dirty="0">
                <a:solidFill>
                  <a:srgbClr val="FFFF00"/>
                </a:solidFill>
              </a:rPr>
              <a:t>(อ่าน </a:t>
            </a:r>
            <a:r>
              <a:rPr lang="en-GB" dirty="0">
                <a:solidFill>
                  <a:srgbClr val="FFFF00"/>
                </a:solidFill>
              </a:rPr>
              <a:t>13:7-9</a:t>
            </a:r>
            <a:r>
              <a:rPr lang="th-TH" sz="4000" b="1" dirty="0" smtClean="0">
                <a:solidFill>
                  <a:srgbClr val="FFFF00"/>
                </a:solidFill>
              </a:rPr>
              <a:t>)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112568"/>
          </a:xfrm>
        </p:spPr>
        <p:txBody>
          <a:bodyPr>
            <a:normAutofit/>
          </a:bodyPr>
          <a:lstStyle/>
          <a:p>
            <a:r>
              <a:rPr lang="th-TH" sz="4400" b="1" u="sng" dirty="0">
                <a:solidFill>
                  <a:srgbClr val="FFFF00"/>
                </a:solidFill>
              </a:rPr>
              <a:t>บทที่ </a:t>
            </a:r>
            <a:r>
              <a:rPr lang="en-GB" sz="3600" u="sng" dirty="0">
                <a:solidFill>
                  <a:srgbClr val="FFFF00"/>
                </a:solidFill>
              </a:rPr>
              <a:t>14</a:t>
            </a:r>
            <a:r>
              <a:rPr lang="en-US" sz="4000" u="sng" dirty="0">
                <a:solidFill>
                  <a:srgbClr val="FFFF00"/>
                </a:solidFill>
              </a:rPr>
              <a:t> </a:t>
            </a:r>
            <a:r>
              <a:rPr lang="en-US" sz="4000" u="sng" dirty="0" smtClean="0">
                <a:solidFill>
                  <a:srgbClr val="FFFF00"/>
                </a:solidFill>
              </a:rPr>
              <a:t>:</a:t>
            </a:r>
            <a:r>
              <a:rPr lang="th-TH" sz="4000" b="1" dirty="0" smtClean="0">
                <a:solidFill>
                  <a:srgbClr val="FFFF00"/>
                </a:solidFill>
              </a:rPr>
              <a:t> พยากรณ์ถึงการสู้รบในยุคสุดท้าย</a:t>
            </a:r>
            <a:endParaRPr lang="en-US" sz="4000" u="sng" dirty="0">
              <a:solidFill>
                <a:srgbClr val="FFFF00"/>
              </a:solidFill>
            </a:endParaRPr>
          </a:p>
          <a:p>
            <a:pPr lvl="0"/>
            <a:r>
              <a:rPr lang="th-TH" sz="4000" b="1" dirty="0" smtClean="0">
                <a:solidFill>
                  <a:srgbClr val="FFC000"/>
                </a:solidFill>
              </a:rPr>
              <a:t>พยากรณ์พูด</a:t>
            </a:r>
            <a:r>
              <a:rPr lang="th-TH" sz="4000" b="1" dirty="0">
                <a:solidFill>
                  <a:srgbClr val="FFC000"/>
                </a:solidFill>
              </a:rPr>
              <a:t>ถึงวันของพระเจ้าที่กำลังจะมาถึง กรุงเยรูซาเล็มจะกลับมายืนอย่างสง่าครั้งใหม่ </a:t>
            </a:r>
            <a:r>
              <a:rPr lang="th-TH" sz="4000" b="1" dirty="0"/>
              <a:t>จะไม่การสาปแช่งอีกต่อไป </a:t>
            </a:r>
            <a:r>
              <a:rPr lang="th-TH" sz="4000" b="1" dirty="0">
                <a:solidFill>
                  <a:srgbClr val="FFFF00"/>
                </a:solidFill>
              </a:rPr>
              <a:t>(อ่าน </a:t>
            </a:r>
            <a:r>
              <a:rPr lang="en-GB" dirty="0">
                <a:solidFill>
                  <a:srgbClr val="FFFF00"/>
                </a:solidFill>
              </a:rPr>
              <a:t>14:6-11</a:t>
            </a:r>
            <a:r>
              <a:rPr lang="th-TH" sz="4000" b="1" dirty="0">
                <a:solidFill>
                  <a:srgbClr val="FFFF00"/>
                </a:solidFill>
              </a:rPr>
              <a:t>)</a:t>
            </a:r>
            <a:endParaRPr lang="en-US" sz="4000" b="1" dirty="0">
              <a:solidFill>
                <a:srgbClr val="FFFF00"/>
              </a:solidFill>
            </a:endParaRPr>
          </a:p>
          <a:p>
            <a:pPr lvl="0"/>
            <a:r>
              <a:rPr lang="th-TH" sz="4000" b="1" dirty="0"/>
              <a:t>พระเจ้าจะประทานภัยพิบัติต่างๆ แก่นานาชาติ</a:t>
            </a:r>
            <a:endParaRPr lang="en-US" sz="4000" b="1" dirty="0"/>
          </a:p>
          <a:p>
            <a:pPr lvl="0"/>
            <a:r>
              <a:rPr lang="th-TH" sz="4000" b="1" dirty="0"/>
              <a:t>“วันนั้น </a:t>
            </a:r>
            <a:r>
              <a:rPr lang="th-TH" sz="4000" b="1" dirty="0">
                <a:solidFill>
                  <a:srgbClr val="FFC000"/>
                </a:solidFill>
              </a:rPr>
              <a:t>จะไม่มีพ่อค้าในพระวิหารของพระ</a:t>
            </a:r>
            <a:r>
              <a:rPr lang="th-TH" sz="4000" b="1" dirty="0" err="1">
                <a:solidFill>
                  <a:srgbClr val="FFC000"/>
                </a:solidFill>
              </a:rPr>
              <a:t>ยาห์</a:t>
            </a:r>
            <a:r>
              <a:rPr lang="th-TH" sz="4000" b="1" dirty="0" err="1" smtClean="0">
                <a:solidFill>
                  <a:srgbClr val="FFC000"/>
                </a:solidFill>
              </a:rPr>
              <a:t>เวห์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จอม</a:t>
            </a:r>
            <a:r>
              <a:rPr lang="th-TH" sz="4000" b="1" dirty="0"/>
              <a:t>จักรวาลอีกต่อไป” </a:t>
            </a:r>
            <a:r>
              <a:rPr lang="th-TH" sz="4000" b="1" dirty="0">
                <a:solidFill>
                  <a:srgbClr val="FFFF00"/>
                </a:solidFill>
              </a:rPr>
              <a:t>(อ่าน </a:t>
            </a:r>
            <a:r>
              <a:rPr lang="en-GB" dirty="0">
                <a:solidFill>
                  <a:srgbClr val="FFFF00"/>
                </a:solidFill>
              </a:rPr>
              <a:t>14:20-21</a:t>
            </a:r>
            <a:r>
              <a:rPr lang="th-TH" sz="4000" b="1" dirty="0" smtClean="0">
                <a:solidFill>
                  <a:srgbClr val="FFFF00"/>
                </a:solidFill>
              </a:rPr>
              <a:t>)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29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1)	เรื่อง “ผู้เลี้ยงแกะ”</a:t>
            </a:r>
          </a:p>
          <a:p>
            <a:pPr marL="0" indent="0">
              <a:buNone/>
            </a:pPr>
            <a:r>
              <a:rPr lang="th-TH" sz="4000" b="1" dirty="0" smtClean="0"/>
              <a:t>	</a:t>
            </a:r>
            <a:r>
              <a:rPr lang="th-TH" sz="4000" b="1" dirty="0" err="1" smtClean="0">
                <a:solidFill>
                  <a:srgbClr val="FFFF00"/>
                </a:solidFill>
              </a:rPr>
              <a:t>เศ</a:t>
            </a:r>
            <a:r>
              <a:rPr lang="th-TH" sz="4000" b="1" dirty="0">
                <a:solidFill>
                  <a:srgbClr val="FFFF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000" b="1" dirty="0" smtClean="0">
                <a:solidFill>
                  <a:srgbClr val="FFFF00"/>
                </a:solidFill>
              </a:rPr>
              <a:t> ที่ 2 </a:t>
            </a:r>
            <a:r>
              <a:rPr lang="th-TH" sz="4000" b="1" dirty="0" smtClean="0"/>
              <a:t>พูด</a:t>
            </a:r>
            <a:r>
              <a:rPr lang="th-TH" sz="4000" b="1" dirty="0"/>
              <a:t>ถึง </a:t>
            </a:r>
            <a:r>
              <a:rPr lang="th-TH" sz="4000" b="1" dirty="0">
                <a:solidFill>
                  <a:srgbClr val="FFC000"/>
                </a:solidFill>
              </a:rPr>
              <a:t>“ผู้เลี้ยงแกะ” </a:t>
            </a:r>
            <a:r>
              <a:rPr lang="th-TH" sz="4000" b="1" dirty="0" smtClean="0">
                <a:solidFill>
                  <a:srgbClr val="FFC000"/>
                </a:solidFill>
              </a:rPr>
              <a:t>	(</a:t>
            </a:r>
            <a:r>
              <a:rPr lang="en-US" sz="4000" dirty="0">
                <a:solidFill>
                  <a:srgbClr val="FFC000"/>
                </a:solidFill>
              </a:rPr>
              <a:t>shepherd</a:t>
            </a:r>
            <a:r>
              <a:rPr lang="th-TH" sz="4000" b="1" dirty="0">
                <a:solidFill>
                  <a:srgbClr val="FFC000"/>
                </a:solidFill>
              </a:rPr>
              <a:t>)</a:t>
            </a:r>
            <a:r>
              <a:rPr lang="th-TH" sz="4000" b="1" dirty="0"/>
              <a:t> </a:t>
            </a:r>
            <a:r>
              <a:rPr lang="th-TH" sz="4000" b="1" dirty="0" smtClean="0"/>
              <a:t>ว่า</a:t>
            </a:r>
            <a:r>
              <a:rPr lang="th-TH" sz="4000" b="1" dirty="0"/>
              <a:t>พระเจ้าจะทรงเป็นผู้เลี้ยง</a:t>
            </a:r>
            <a:r>
              <a:rPr lang="th-TH" sz="4000" b="1" dirty="0" smtClean="0"/>
              <a:t>ของ	อิสราเอล </a:t>
            </a:r>
            <a:r>
              <a:rPr lang="th-TH" sz="4000" b="1" dirty="0" smtClean="0">
                <a:solidFill>
                  <a:srgbClr val="FFC000"/>
                </a:solidFill>
              </a:rPr>
              <a:t>ประโยคนี้คล้ายกับคำพยากรณ์ เรื่อง	พระ</a:t>
            </a:r>
            <a:r>
              <a:rPr lang="th-TH" sz="4000" b="1" dirty="0">
                <a:solidFill>
                  <a:srgbClr val="FFC000"/>
                </a:solidFill>
              </a:rPr>
              <a:t>เจ้าในฐานะผู้เลี้ยงแกะที่ดี </a:t>
            </a:r>
            <a:r>
              <a:rPr lang="th-TH" sz="4000" b="1" dirty="0"/>
              <a:t>(</a:t>
            </a:r>
            <a:r>
              <a:rPr lang="en-US" sz="3600" dirty="0"/>
              <a:t>Good </a:t>
            </a:r>
            <a:r>
              <a:rPr lang="en-US" sz="3600" dirty="0" smtClean="0"/>
              <a:t>	Shepherd</a:t>
            </a:r>
            <a:r>
              <a:rPr lang="th-TH" sz="4000" b="1" dirty="0"/>
              <a:t>) </a:t>
            </a:r>
            <a:r>
              <a:rPr lang="th-TH" sz="4000" b="1" dirty="0">
                <a:solidFill>
                  <a:srgbClr val="FFC000"/>
                </a:solidFill>
              </a:rPr>
              <a:t>ของเอเส</a:t>
            </a:r>
            <a:r>
              <a:rPr lang="th-TH" sz="4000" b="1" dirty="0" err="1">
                <a:solidFill>
                  <a:srgbClr val="FFC000"/>
                </a:solidFill>
              </a:rPr>
              <a:t>เคียล</a:t>
            </a:r>
            <a:endParaRPr lang="th-TH" sz="4000" b="1" dirty="0">
              <a:solidFill>
                <a:srgbClr val="FFC000"/>
              </a:solidFill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>
                <a:solidFill>
                  <a:srgbClr val="FFFF00"/>
                </a:solidFill>
                <a:cs typeface="+mn-cs"/>
              </a:rPr>
              <a:t>3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. คำสอนสำคัญได้ 4 เรื่อง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03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2)	เรื่อง “วันของพระเจ้า”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th-TH" sz="4000" b="1" dirty="0" err="1" smtClean="0">
                <a:solidFill>
                  <a:srgbClr val="FFFF00"/>
                </a:solidFill>
              </a:rPr>
              <a:t>เศ</a:t>
            </a:r>
            <a:r>
              <a:rPr lang="th-TH" sz="4000" b="1" dirty="0">
                <a:solidFill>
                  <a:srgbClr val="FFFF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000" b="1" dirty="0" smtClean="0">
                <a:solidFill>
                  <a:srgbClr val="FFFF00"/>
                </a:solidFill>
              </a:rPr>
              <a:t> ที่ 2 </a:t>
            </a:r>
            <a:r>
              <a:rPr lang="th-TH" sz="4000" b="1" dirty="0" smtClean="0"/>
              <a:t>ทำ</a:t>
            </a:r>
            <a:r>
              <a:rPr lang="th-TH" sz="4000" b="1" dirty="0"/>
              <a:t>ให้ความหวังเกี่ยวกับ </a:t>
            </a:r>
            <a:r>
              <a:rPr lang="th-TH" sz="4000" b="1" dirty="0" smtClean="0"/>
              <a:t> 	   	</a:t>
            </a:r>
            <a:r>
              <a:rPr lang="th-TH" sz="4000" b="1" dirty="0" smtClean="0">
                <a:solidFill>
                  <a:srgbClr val="FFC000"/>
                </a:solidFill>
              </a:rPr>
              <a:t>“</a:t>
            </a:r>
            <a:r>
              <a:rPr lang="th-TH" sz="4000" b="1" dirty="0">
                <a:solidFill>
                  <a:srgbClr val="FFC000"/>
                </a:solidFill>
              </a:rPr>
              <a:t>วันของพระเจ้า” </a:t>
            </a:r>
            <a:r>
              <a:rPr lang="th-TH" sz="4000" b="1" dirty="0" smtClean="0"/>
              <a:t>ยิ่งใหญ่และเข้มข้นขึ้น คือ 	</a:t>
            </a:r>
            <a:r>
              <a:rPr lang="th-TH" sz="4000" b="1" dirty="0" smtClean="0">
                <a:solidFill>
                  <a:srgbClr val="FFC000"/>
                </a:solidFill>
              </a:rPr>
              <a:t>พระเจ้าจะ</a:t>
            </a:r>
            <a:r>
              <a:rPr lang="th-TH" sz="4000" b="1" dirty="0">
                <a:solidFill>
                  <a:srgbClr val="FFC000"/>
                </a:solidFill>
              </a:rPr>
              <a:t>ไม่เพียงแค่ทำให้อิสราเอลคืนสู่</a:t>
            </a:r>
            <a:r>
              <a:rPr lang="th-TH" sz="4000" b="1" dirty="0" smtClean="0">
                <a:solidFill>
                  <a:srgbClr val="FFC000"/>
                </a:solidFill>
              </a:rPr>
              <a:t>สภาพ	เดิม แต่พระองค์</a:t>
            </a:r>
            <a:r>
              <a:rPr lang="th-TH" sz="4000" b="1" dirty="0">
                <a:solidFill>
                  <a:srgbClr val="FFC000"/>
                </a:solidFill>
              </a:rPr>
              <a:t>จะเปลี่ยนแปลงประชาชน</a:t>
            </a:r>
            <a:r>
              <a:rPr lang="th-TH" sz="4000" b="1" dirty="0" smtClean="0">
                <a:solidFill>
                  <a:srgbClr val="FFC000"/>
                </a:solidFill>
              </a:rPr>
              <a:t>และ	แผ่นดินให้</a:t>
            </a:r>
            <a:r>
              <a:rPr lang="th-TH" sz="4000" b="1" dirty="0">
                <a:solidFill>
                  <a:srgbClr val="FFC000"/>
                </a:solidFill>
              </a:rPr>
              <a:t>เป็นสวรรค์</a:t>
            </a:r>
            <a:r>
              <a:rPr lang="th-TH" sz="4000" b="1" dirty="0" smtClean="0">
                <a:solidFill>
                  <a:srgbClr val="FFC000"/>
                </a:solidFill>
              </a:rPr>
              <a:t>ใหม่ด้วย</a:t>
            </a:r>
          </a:p>
          <a:p>
            <a:pPr marL="0" indent="0">
              <a:buNone/>
            </a:pPr>
            <a:r>
              <a:rPr lang="th-TH" sz="4000" b="1" dirty="0" smtClean="0"/>
              <a:t>	(เดิม</a:t>
            </a:r>
            <a:r>
              <a:rPr lang="en-GB" sz="4000" b="1" dirty="0" smtClean="0"/>
              <a:t> =</a:t>
            </a:r>
            <a:r>
              <a:rPr lang="th-TH" sz="4000" b="1" dirty="0" smtClean="0"/>
              <a:t> วันพระเจ้า คือ วันแห่งการทำลาย)</a:t>
            </a:r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val="79705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9685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3)	เรื่อง “พระ</a:t>
            </a:r>
            <a:r>
              <a:rPr lang="th-TH" sz="4800" b="1" dirty="0" err="1" smtClean="0">
                <a:solidFill>
                  <a:srgbClr val="FFFF00"/>
                </a:solidFill>
              </a:rPr>
              <a:t>เมส</a:t>
            </a:r>
            <a:r>
              <a:rPr lang="th-TH" sz="4800" b="1" dirty="0" smtClean="0">
                <a:solidFill>
                  <a:srgbClr val="FFFF00"/>
                </a:solidFill>
              </a:rPr>
              <a:t>สิ</a:t>
            </a:r>
            <a:r>
              <a:rPr lang="th-TH" sz="48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800" b="1" dirty="0" smtClean="0">
                <a:solidFill>
                  <a:srgbClr val="FFFF00"/>
                </a:solidFill>
              </a:rPr>
              <a:t>”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th-TH" sz="4000" b="1" dirty="0" err="1" smtClean="0">
                <a:solidFill>
                  <a:srgbClr val="FFFF00"/>
                </a:solidFill>
              </a:rPr>
              <a:t>สำหรับเศ</a:t>
            </a:r>
            <a:r>
              <a:rPr lang="th-TH" sz="4000" b="1" dirty="0">
                <a:solidFill>
                  <a:srgbClr val="FFFF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000" b="1" dirty="0" smtClean="0">
                <a:solidFill>
                  <a:srgbClr val="FFFF00"/>
                </a:solidFill>
              </a:rPr>
              <a:t> ที่ 2 </a:t>
            </a:r>
            <a:r>
              <a:rPr lang="th-TH" sz="4000" b="1" dirty="0">
                <a:solidFill>
                  <a:srgbClr val="FFC000"/>
                </a:solidFill>
              </a:rPr>
              <a:t>“พระ</a:t>
            </a:r>
            <a:r>
              <a:rPr lang="th-TH" sz="4000" b="1" dirty="0" err="1">
                <a:solidFill>
                  <a:srgbClr val="FFC000"/>
                </a:solidFill>
              </a:rPr>
              <a:t>เมส</a:t>
            </a:r>
            <a:r>
              <a:rPr lang="th-TH" sz="4000" b="1" dirty="0">
                <a:solidFill>
                  <a:srgbClr val="FFC000"/>
                </a:solidFill>
              </a:rPr>
              <a:t>สิ</a:t>
            </a:r>
            <a:r>
              <a:rPr lang="th-TH" sz="4000" b="1" dirty="0" err="1">
                <a:solidFill>
                  <a:srgbClr val="FFC000"/>
                </a:solidFill>
              </a:rPr>
              <a:t>ยาห์</a:t>
            </a:r>
            <a:r>
              <a:rPr lang="th-TH" sz="4000" b="1" dirty="0">
                <a:solidFill>
                  <a:srgbClr val="FFC000"/>
                </a:solidFill>
              </a:rPr>
              <a:t>” </a:t>
            </a:r>
            <a:r>
              <a:rPr lang="th-TH" sz="4000" b="1" dirty="0" smtClean="0"/>
              <a:t>มี	ลักษณะ</a:t>
            </a:r>
            <a:r>
              <a:rPr lang="th-TH" sz="4000" b="1" dirty="0"/>
              <a:t>ที่</a:t>
            </a:r>
            <a:r>
              <a:rPr lang="th-TH" sz="4000" b="1" dirty="0">
                <a:solidFill>
                  <a:srgbClr val="FFC000"/>
                </a:solidFill>
              </a:rPr>
              <a:t>สุภาพถ่อมตน (</a:t>
            </a:r>
            <a:r>
              <a:rPr lang="en-US" dirty="0">
                <a:solidFill>
                  <a:srgbClr val="FFC000"/>
                </a:solidFill>
              </a:rPr>
              <a:t>Humble Messiah</a:t>
            </a:r>
            <a:r>
              <a:rPr lang="th-TH" sz="4000" b="1" dirty="0">
                <a:solidFill>
                  <a:srgbClr val="FFC000"/>
                </a:solidFill>
              </a:rPr>
              <a:t>) </a:t>
            </a:r>
            <a:r>
              <a:rPr lang="th-TH" sz="4000" b="1" dirty="0" smtClean="0"/>
              <a:t>	พระองค์</a:t>
            </a:r>
            <a:r>
              <a:rPr lang="th-TH" sz="4000" b="1" dirty="0"/>
              <a:t>ทรงมีความสันพันธ์กับชนกลุ่มน้อย</a:t>
            </a:r>
            <a:r>
              <a:rPr lang="th-TH" sz="4000" b="1" dirty="0" smtClean="0"/>
              <a:t>ที่	เหลืออยู่</a:t>
            </a:r>
            <a:r>
              <a:rPr lang="th-TH" sz="4000" b="1" dirty="0"/>
              <a:t>และยากจนของอิสราเอล และ</a:t>
            </a:r>
            <a:r>
              <a:rPr lang="th-TH" sz="4000" b="1" dirty="0" smtClean="0"/>
              <a:t>พระ  	</a:t>
            </a:r>
            <a:r>
              <a:rPr lang="th-TH" sz="4000" b="1" dirty="0" err="1" smtClean="0">
                <a:solidFill>
                  <a:srgbClr val="FFC000"/>
                </a:solidFill>
              </a:rPr>
              <a:t>เมส</a:t>
            </a:r>
            <a:r>
              <a:rPr lang="th-TH" sz="4000" b="1" dirty="0">
                <a:solidFill>
                  <a:srgbClr val="FFC000"/>
                </a:solidFill>
              </a:rPr>
              <a:t>สิ</a:t>
            </a:r>
            <a:r>
              <a:rPr lang="th-TH" sz="4000" b="1" dirty="0" err="1">
                <a:solidFill>
                  <a:srgbClr val="FFC000"/>
                </a:solidFill>
              </a:rPr>
              <a:t>ยาห์</a:t>
            </a:r>
            <a:r>
              <a:rPr lang="th-TH" sz="4000" b="1" dirty="0">
                <a:solidFill>
                  <a:srgbClr val="FFC000"/>
                </a:solidFill>
              </a:rPr>
              <a:t>ผู้นี้เป็นผู้ที่สุภาพและรักสงบ </a:t>
            </a:r>
            <a:r>
              <a:rPr lang="th-TH" sz="4000" b="1" dirty="0" smtClean="0">
                <a:solidFill>
                  <a:srgbClr val="FFC000"/>
                </a:solidFill>
              </a:rPr>
              <a:t>ไม่ใช่	นักรบ</a:t>
            </a:r>
            <a:r>
              <a:rPr lang="th-TH" sz="4000" b="1" dirty="0">
                <a:solidFill>
                  <a:srgbClr val="FFC000"/>
                </a:solidFill>
              </a:rPr>
              <a:t>ผู้กระหายสงคราม</a:t>
            </a:r>
          </a:p>
        </p:txBody>
      </p:sp>
    </p:spTree>
    <p:extLst>
      <p:ext uri="{BB962C8B-B14F-4D97-AF65-F5344CB8AC3E}">
        <p14:creationId xmlns:p14="http://schemas.microsoft.com/office/powerpoint/2010/main" val="340374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264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4)	อิทธิพลต่อ</a:t>
            </a:r>
            <a:r>
              <a:rPr lang="th-TH" sz="4800" b="1" dirty="0" err="1" smtClean="0">
                <a:solidFill>
                  <a:srgbClr val="FFFF00"/>
                </a:solidFill>
              </a:rPr>
              <a:t>พันธ</a:t>
            </a:r>
            <a:r>
              <a:rPr lang="th-TH" sz="4800" b="1" dirty="0" smtClean="0">
                <a:solidFill>
                  <a:srgbClr val="FFFF00"/>
                </a:solidFill>
              </a:rPr>
              <a:t>สัญญาใหม่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th-TH" sz="4000" b="1" dirty="0" smtClean="0"/>
              <a:t>พบว่า </a:t>
            </a:r>
            <a:r>
              <a:rPr lang="th-TH" sz="4000" b="1" dirty="0" err="1" smtClean="0">
                <a:solidFill>
                  <a:srgbClr val="FFFF00"/>
                </a:solidFill>
              </a:rPr>
              <a:t>เศ</a:t>
            </a:r>
            <a:r>
              <a:rPr lang="th-TH" sz="4000" b="1" dirty="0">
                <a:solidFill>
                  <a:srgbClr val="FFFF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000" b="1" dirty="0" smtClean="0">
                <a:solidFill>
                  <a:srgbClr val="FFFF00"/>
                </a:solidFill>
              </a:rPr>
              <a:t> ที่ 2 มี</a:t>
            </a:r>
            <a:r>
              <a:rPr lang="th-TH" sz="4000" b="1" dirty="0">
                <a:solidFill>
                  <a:srgbClr val="FFFF00"/>
                </a:solidFill>
              </a:rPr>
              <a:t>ความสำคัญเป็น</a:t>
            </a:r>
            <a:r>
              <a:rPr lang="th-TH" sz="4000" b="1" dirty="0" smtClean="0">
                <a:solidFill>
                  <a:srgbClr val="FFFF00"/>
                </a:solidFill>
              </a:rPr>
              <a:t>พิเศษ	</a:t>
            </a:r>
            <a:r>
              <a:rPr lang="th-TH" sz="4000" b="1" dirty="0" err="1" smtClean="0">
                <a:solidFill>
                  <a:srgbClr val="FFFF00"/>
                </a:solidFill>
              </a:rPr>
              <a:t>สำหรับค</a:t>
            </a:r>
            <a:r>
              <a:rPr lang="th-TH" sz="4000" b="1" dirty="0">
                <a:solidFill>
                  <a:srgbClr val="FFFF00"/>
                </a:solidFill>
              </a:rPr>
              <a:t>ริสตชน </a:t>
            </a:r>
            <a:r>
              <a:rPr lang="th-TH" sz="4000" b="1" dirty="0">
                <a:solidFill>
                  <a:srgbClr val="FFC000"/>
                </a:solidFill>
              </a:rPr>
              <a:t>เพราะ “ถ้อยคำ” </a:t>
            </a:r>
            <a:r>
              <a:rPr lang="th-TH" sz="4000" b="1" dirty="0" smtClean="0">
                <a:solidFill>
                  <a:srgbClr val="FFC000"/>
                </a:solidFill>
              </a:rPr>
              <a:t>ที่ใช้เป็น	แหล่งข้อมูล</a:t>
            </a:r>
            <a:r>
              <a:rPr lang="th-TH" sz="4000" b="1" dirty="0">
                <a:solidFill>
                  <a:srgbClr val="FFC000"/>
                </a:solidFill>
              </a:rPr>
              <a:t>สำหรับผู้เขียน</a:t>
            </a:r>
            <a:r>
              <a:rPr lang="th-TH" sz="4000" b="1" dirty="0" err="1">
                <a:solidFill>
                  <a:srgbClr val="FFC000"/>
                </a:solidFill>
              </a:rPr>
              <a:t>พันธ</a:t>
            </a:r>
            <a:r>
              <a:rPr lang="th-TH" sz="4000" b="1" dirty="0">
                <a:solidFill>
                  <a:srgbClr val="FFC000"/>
                </a:solidFill>
              </a:rPr>
              <a:t>สัญญา</a:t>
            </a:r>
            <a:r>
              <a:rPr lang="th-TH" sz="4000" b="1" dirty="0" smtClean="0">
                <a:solidFill>
                  <a:srgbClr val="FFC000"/>
                </a:solidFill>
              </a:rPr>
              <a:t>ใหม่</a:t>
            </a:r>
          </a:p>
          <a:p>
            <a:pPr marL="0" indent="0"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เช่น </a:t>
            </a:r>
            <a:r>
              <a:rPr lang="th-TH" sz="4000" b="1" dirty="0" smtClean="0"/>
              <a:t>	ใน</a:t>
            </a:r>
            <a:r>
              <a:rPr lang="th-TH" sz="4000" b="1" dirty="0"/>
              <a:t>การบรรยายงานแห่ง</a:t>
            </a:r>
            <a:r>
              <a:rPr lang="th-TH" sz="4000" b="1" dirty="0">
                <a:solidFill>
                  <a:srgbClr val="FFC000"/>
                </a:solidFill>
              </a:rPr>
              <a:t>การช่วยให้รอดพ้น</a:t>
            </a:r>
            <a:r>
              <a:rPr lang="th-TH" sz="4000" b="1" dirty="0" smtClean="0">
                <a:solidFill>
                  <a:srgbClr val="FFC000"/>
                </a:solidFill>
              </a:rPr>
              <a:t>ของ	พระ</a:t>
            </a:r>
            <a:r>
              <a:rPr lang="th-TH" sz="4000" b="1" dirty="0">
                <a:solidFill>
                  <a:srgbClr val="FFC000"/>
                </a:solidFill>
              </a:rPr>
              <a:t>เยซูเจ้า</a:t>
            </a:r>
            <a:r>
              <a:rPr lang="th-TH" sz="4000" b="1" dirty="0"/>
              <a:t> </a:t>
            </a:r>
            <a:r>
              <a:rPr lang="th-TH" sz="4000" b="1" dirty="0" smtClean="0"/>
              <a:t>+ </a:t>
            </a:r>
            <a:r>
              <a:rPr lang="th-TH" sz="4000" b="1" dirty="0" smtClean="0">
                <a:solidFill>
                  <a:srgbClr val="FFC000"/>
                </a:solidFill>
              </a:rPr>
              <a:t>การ</a:t>
            </a:r>
            <a:r>
              <a:rPr lang="th-TH" sz="4000" b="1" dirty="0">
                <a:solidFill>
                  <a:srgbClr val="FFC000"/>
                </a:solidFill>
              </a:rPr>
              <a:t>เสด็จเข้ากรุงเยรูซาเล็ม</a:t>
            </a:r>
            <a:r>
              <a:rPr lang="th-TH" sz="4000" b="1" dirty="0" smtClean="0">
                <a:solidFill>
                  <a:srgbClr val="FFC000"/>
                </a:solidFill>
              </a:rPr>
              <a:t>อย่าง	สง่า</a:t>
            </a:r>
            <a:r>
              <a:rPr lang="th-TH" sz="4000" b="1" dirty="0">
                <a:solidFill>
                  <a:srgbClr val="FFC000"/>
                </a:solidFill>
              </a:rPr>
              <a:t>ของพระเยซูเจ้า</a:t>
            </a:r>
            <a:r>
              <a:rPr lang="th-TH" sz="4000" b="1" dirty="0"/>
              <a:t>ซึ่งเป็นฉากที่ได้รับการพูด</a:t>
            </a:r>
            <a:r>
              <a:rPr lang="th-TH" sz="4000" b="1" dirty="0" smtClean="0"/>
              <a:t>ถึง	ใน</a:t>
            </a:r>
            <a:r>
              <a:rPr lang="th-TH" sz="4000" b="1" dirty="0" err="1"/>
              <a:t>พระวร</a:t>
            </a:r>
            <a:r>
              <a:rPr lang="th-TH" sz="4000" b="1" dirty="0"/>
              <a:t>สารทั้งสี่ฉบับ </a:t>
            </a:r>
            <a:r>
              <a:rPr lang="th-TH" sz="4000" b="1" dirty="0" smtClean="0">
                <a:solidFill>
                  <a:srgbClr val="FFC000"/>
                </a:solidFill>
              </a:rPr>
              <a:t>พบว่า </a:t>
            </a:r>
            <a:r>
              <a:rPr lang="th-TH" sz="4000" b="1" dirty="0" err="1" smtClean="0">
                <a:solidFill>
                  <a:srgbClr val="FFC000"/>
                </a:solidFill>
              </a:rPr>
              <a:t>มัทธิว</a:t>
            </a:r>
            <a:r>
              <a:rPr lang="th-TH" sz="4000" b="1" dirty="0">
                <a:solidFill>
                  <a:srgbClr val="FFC000"/>
                </a:solidFill>
              </a:rPr>
              <a:t>และ</a:t>
            </a:r>
            <a:r>
              <a:rPr lang="th-TH" sz="4000" b="1" dirty="0" err="1" smtClean="0">
                <a:solidFill>
                  <a:srgbClr val="FFC000"/>
                </a:solidFill>
              </a:rPr>
              <a:t>ยอห์น</a:t>
            </a:r>
            <a:r>
              <a:rPr lang="th-TH" sz="4000" b="1" dirty="0" smtClean="0">
                <a:solidFill>
                  <a:srgbClr val="FFC000"/>
                </a:solidFill>
              </a:rPr>
              <a:t>	</a:t>
            </a:r>
            <a:r>
              <a:rPr lang="th-TH" sz="4000" b="1" dirty="0" err="1" smtClean="0">
                <a:solidFill>
                  <a:srgbClr val="FFC000"/>
                </a:solidFill>
              </a:rPr>
              <a:t>อ้างเศ</a:t>
            </a:r>
            <a:r>
              <a:rPr lang="th-TH" sz="4000" b="1" dirty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 ที่ 2 อย่าง</a:t>
            </a:r>
            <a:r>
              <a:rPr lang="th-TH" sz="4000" b="1" dirty="0">
                <a:solidFill>
                  <a:srgbClr val="FFC000"/>
                </a:solidFill>
              </a:rPr>
              <a:t>เปิดเผย </a:t>
            </a:r>
          </a:p>
        </p:txBody>
      </p:sp>
    </p:spTree>
    <p:extLst>
      <p:ext uri="{BB962C8B-B14F-4D97-AF65-F5344CB8AC3E}">
        <p14:creationId xmlns:p14="http://schemas.microsoft.com/office/powerpoint/2010/main" val="236799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85192" y="1484784"/>
            <a:ext cx="8363272" cy="4896544"/>
          </a:xfrm>
        </p:spPr>
        <p:txBody>
          <a:bodyPr>
            <a:no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บท</a:t>
            </a:r>
            <a:r>
              <a:rPr lang="th-TH" sz="4800" b="1" dirty="0">
                <a:solidFill>
                  <a:srgbClr val="FFFF00"/>
                </a:solidFill>
              </a:rPr>
              <a:t>ที่ </a:t>
            </a:r>
            <a:r>
              <a:rPr lang="en-GB" sz="4000" dirty="0">
                <a:solidFill>
                  <a:srgbClr val="FFFF00"/>
                </a:solidFill>
              </a:rPr>
              <a:t>9-14</a:t>
            </a:r>
            <a:r>
              <a:rPr lang="en-GB" sz="4800" b="1" dirty="0">
                <a:solidFill>
                  <a:srgbClr val="FFFF00"/>
                </a:solidFill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</a:rPr>
              <a:t>ต่างจากบทที่ </a:t>
            </a:r>
            <a:r>
              <a:rPr lang="en-GB" sz="4000" dirty="0" smtClean="0">
                <a:solidFill>
                  <a:srgbClr val="FFFF00"/>
                </a:solidFill>
              </a:rPr>
              <a:t>1-8</a:t>
            </a:r>
            <a:r>
              <a:rPr lang="th-TH" sz="4800" b="1" dirty="0" smtClean="0">
                <a:solidFill>
                  <a:srgbClr val="FFFF00"/>
                </a:solidFill>
              </a:rPr>
              <a:t> อย่างมาก คือ</a:t>
            </a:r>
          </a:p>
          <a:p>
            <a:pPr marL="0" indent="0">
              <a:buNone/>
            </a:pPr>
            <a:endParaRPr lang="th-TH" sz="2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h-TH" sz="4000" b="1" dirty="0" smtClean="0"/>
              <a:t>1)  เล่าถึงเหตุการณ์ในอีก</a:t>
            </a:r>
            <a:r>
              <a:rPr lang="en-GB" dirty="0" smtClean="0">
                <a:solidFill>
                  <a:srgbClr val="FFC000"/>
                </a:solidFill>
              </a:rPr>
              <a:t>150</a:t>
            </a:r>
            <a:r>
              <a:rPr lang="en-GB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>
                <a:solidFill>
                  <a:srgbClr val="FFC000"/>
                </a:solidFill>
              </a:rPr>
              <a:t>ปีต่อมา </a:t>
            </a:r>
            <a:r>
              <a:rPr lang="th-TH" sz="4000" b="1" dirty="0" smtClean="0"/>
              <a:t>หรือมากกว่านั้น</a:t>
            </a:r>
          </a:p>
          <a:p>
            <a:pPr marL="0" indent="0">
              <a:buNone/>
            </a:pPr>
            <a:endParaRPr lang="th-TH" sz="2000" b="1" dirty="0" smtClean="0"/>
          </a:p>
          <a:p>
            <a:pPr marL="0" indent="0">
              <a:buNone/>
            </a:pPr>
            <a:r>
              <a:rPr lang="th-TH" sz="4000" b="1" dirty="0" smtClean="0">
                <a:solidFill>
                  <a:srgbClr val="FFFF00"/>
                </a:solidFill>
              </a:rPr>
              <a:t>2)  ไม่</a:t>
            </a:r>
            <a:r>
              <a:rPr lang="th-TH" sz="4000" b="1" dirty="0">
                <a:solidFill>
                  <a:srgbClr val="FFFF00"/>
                </a:solidFill>
              </a:rPr>
              <a:t>มี</a:t>
            </a:r>
            <a:r>
              <a:rPr lang="th-TH" sz="4000" b="1" dirty="0"/>
              <a:t>การอ้างถึง</a:t>
            </a:r>
            <a:r>
              <a:rPr lang="th-TH" sz="4000" b="1" dirty="0">
                <a:solidFill>
                  <a:srgbClr val="FFC000"/>
                </a:solidFill>
              </a:rPr>
              <a:t>วัน-เดือน-</a:t>
            </a:r>
            <a:r>
              <a:rPr lang="th-TH" sz="4000" b="1" dirty="0" smtClean="0">
                <a:solidFill>
                  <a:srgbClr val="FFC000"/>
                </a:solidFill>
              </a:rPr>
              <a:t>ปีของเหตุการณ์ที่เกิดขึ้น</a:t>
            </a:r>
          </a:p>
          <a:p>
            <a:pPr marL="0" indent="0">
              <a:buNone/>
            </a:pPr>
            <a:endParaRPr lang="th-TH" sz="2000" b="1" dirty="0" smtClean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th-TH" sz="4000" b="1" dirty="0" smtClean="0">
                <a:solidFill>
                  <a:srgbClr val="FFFF00"/>
                </a:solidFill>
              </a:rPr>
              <a:t>3)  ไม่</a:t>
            </a:r>
            <a:r>
              <a:rPr lang="th-TH" sz="4000" b="1" dirty="0">
                <a:solidFill>
                  <a:srgbClr val="FFFF00"/>
                </a:solidFill>
              </a:rPr>
              <a:t>มี</a:t>
            </a:r>
            <a:r>
              <a:rPr lang="th-TH" sz="4000" b="1" dirty="0"/>
              <a:t>การ</a:t>
            </a:r>
            <a:r>
              <a:rPr lang="th-TH" sz="4000" b="1" dirty="0">
                <a:solidFill>
                  <a:srgbClr val="FFC000"/>
                </a:solidFill>
              </a:rPr>
              <a:t>พาดพิงถึงสถานการณ์ทาง</a:t>
            </a:r>
            <a:r>
              <a:rPr lang="th-TH" sz="4000" b="1" dirty="0" smtClean="0">
                <a:solidFill>
                  <a:srgbClr val="FFC000"/>
                </a:solidFill>
              </a:rPr>
              <a:t>ประวัติศาสตร์   	</a:t>
            </a:r>
            <a:r>
              <a:rPr lang="th-TH" sz="4000" b="1" dirty="0" smtClean="0"/>
              <a:t>ที่ชัดเจน</a:t>
            </a:r>
            <a:r>
              <a:rPr lang="th-TH" sz="4000" b="1" dirty="0"/>
              <a:t>เลย </a:t>
            </a:r>
            <a:endParaRPr lang="th-TH" sz="4000" b="1" dirty="0" smtClean="0"/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1494"/>
            <a:ext cx="9144000" cy="980728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1. ช่วงเวลาในการเขียน / ผู้เขียน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292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88640"/>
            <a:ext cx="8651304" cy="6552728"/>
          </a:xfrm>
        </p:spPr>
        <p:txBody>
          <a:bodyPr>
            <a:no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ตัวอย่าง เช่น</a:t>
            </a:r>
          </a:p>
          <a:p>
            <a:r>
              <a:rPr lang="th-TH" sz="4000" b="1" dirty="0" err="1" smtClean="0">
                <a:solidFill>
                  <a:srgbClr val="FFFF00"/>
                </a:solidFill>
              </a:rPr>
              <a:t>มัทธิว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en-GB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>
                <a:solidFill>
                  <a:srgbClr val="FFC000"/>
                </a:solidFill>
              </a:rPr>
              <a:t>เชื่อมโยง</a:t>
            </a:r>
            <a:r>
              <a:rPr lang="th-TH" sz="4000" b="1" dirty="0">
                <a:solidFill>
                  <a:srgbClr val="FFFF00"/>
                </a:solidFill>
              </a:rPr>
              <a:t>เงิน </a:t>
            </a:r>
            <a:r>
              <a:rPr lang="en-GB" dirty="0">
                <a:solidFill>
                  <a:srgbClr val="FFFF00"/>
                </a:solidFill>
              </a:rPr>
              <a:t>30</a:t>
            </a:r>
            <a:r>
              <a:rPr lang="en-GB" sz="4000" b="1" dirty="0">
                <a:solidFill>
                  <a:srgbClr val="FFFF00"/>
                </a:solidFill>
              </a:rPr>
              <a:t> </a:t>
            </a:r>
            <a:r>
              <a:rPr lang="th-TH" sz="4000" b="1" dirty="0">
                <a:solidFill>
                  <a:srgbClr val="FFFF00"/>
                </a:solidFill>
              </a:rPr>
              <a:t>เหรียญ</a:t>
            </a:r>
            <a:r>
              <a:rPr lang="th-TH" sz="4000" b="1" dirty="0">
                <a:solidFill>
                  <a:srgbClr val="FFC000"/>
                </a:solidFill>
              </a:rPr>
              <a:t>ของยู</a:t>
            </a:r>
            <a:r>
              <a:rPr lang="th-TH" sz="4000" b="1" dirty="0" err="1" smtClean="0">
                <a:solidFill>
                  <a:srgbClr val="FFC000"/>
                </a:solidFill>
              </a:rPr>
              <a:t>ดาส</a:t>
            </a:r>
            <a:r>
              <a:rPr lang="th-TH" sz="4000" b="1" dirty="0" smtClean="0">
                <a:solidFill>
                  <a:srgbClr val="FFC000"/>
                </a:solidFill>
              </a:rPr>
              <a:t>กับ</a:t>
            </a:r>
            <a:r>
              <a:rPr lang="th-TH" sz="4000" b="1" dirty="0">
                <a:solidFill>
                  <a:srgbClr val="FFC000"/>
                </a:solidFill>
              </a:rPr>
              <a:t>ค่าจ้างของผู้เลี้ยง</a:t>
            </a:r>
            <a:r>
              <a:rPr lang="th-TH" sz="4000" b="1" dirty="0" smtClean="0">
                <a:solidFill>
                  <a:srgbClr val="FFC000"/>
                </a:solidFill>
              </a:rPr>
              <a:t>แกะ</a:t>
            </a:r>
            <a:r>
              <a:rPr lang="th-TH" sz="4000" b="1" dirty="0" err="1" smtClean="0">
                <a:solidFill>
                  <a:srgbClr val="FFC000"/>
                </a:solidFill>
              </a:rPr>
              <a:t>ของเศ</a:t>
            </a:r>
            <a:r>
              <a:rPr lang="th-TH" sz="4000" b="1" dirty="0" smtClean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 ที่ 2</a:t>
            </a:r>
            <a:r>
              <a:rPr lang="th-TH" sz="4000" b="1" dirty="0" smtClean="0"/>
              <a:t> และ </a:t>
            </a:r>
            <a:r>
              <a:rPr lang="th-TH" sz="4000" b="1" dirty="0" smtClean="0">
                <a:solidFill>
                  <a:srgbClr val="FFC000"/>
                </a:solidFill>
              </a:rPr>
              <a:t>พูดถึง</a:t>
            </a:r>
            <a:r>
              <a:rPr lang="th-TH" sz="4000" b="1" dirty="0">
                <a:solidFill>
                  <a:srgbClr val="FFC000"/>
                </a:solidFill>
              </a:rPr>
              <a:t>สภาพของ</a:t>
            </a:r>
            <a:r>
              <a:rPr lang="th-TH" sz="4000" b="1" dirty="0">
                <a:solidFill>
                  <a:srgbClr val="FFFF00"/>
                </a:solidFill>
              </a:rPr>
              <a:t>แกะที่ปราศจากผู้</a:t>
            </a:r>
            <a:r>
              <a:rPr lang="th-TH" sz="4000" b="1" dirty="0" smtClean="0">
                <a:solidFill>
                  <a:srgbClr val="FFFF00"/>
                </a:solidFill>
              </a:rPr>
              <a:t>เลี้ยง</a:t>
            </a:r>
            <a:r>
              <a:rPr lang="th-TH" sz="4000" b="1" dirty="0" err="1" smtClean="0">
                <a:solidFill>
                  <a:srgbClr val="FFC000"/>
                </a:solidFill>
              </a:rPr>
              <a:t>ในเศ</a:t>
            </a:r>
            <a:r>
              <a:rPr lang="th-TH" sz="4000" b="1" dirty="0" smtClean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 ที่ 2ด้วย </a:t>
            </a:r>
          </a:p>
          <a:p>
            <a:r>
              <a:rPr lang="th-TH" sz="4000" b="1" dirty="0" err="1" smtClean="0">
                <a:solidFill>
                  <a:srgbClr val="FFFF00"/>
                </a:solidFill>
              </a:rPr>
              <a:t>มัทธิว</a:t>
            </a:r>
            <a:r>
              <a:rPr lang="th-TH" sz="4000" b="1" dirty="0">
                <a:solidFill>
                  <a:srgbClr val="FFFF00"/>
                </a:solidFill>
              </a:rPr>
              <a:t>และ</a:t>
            </a:r>
            <a:r>
              <a:rPr lang="th-TH" sz="4000" b="1" dirty="0" err="1" smtClean="0">
                <a:solidFill>
                  <a:srgbClr val="FFFF00"/>
                </a:solidFill>
              </a:rPr>
              <a:t>ยอห์น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en-GB" sz="4000" b="1" dirty="0" smtClean="0">
                <a:solidFill>
                  <a:srgbClr val="FFFF00"/>
                </a:solidFill>
              </a:rPr>
              <a:t>=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เมื่อพูดถึง</a:t>
            </a:r>
            <a:r>
              <a:rPr lang="th-TH" sz="4000" b="1" dirty="0" smtClean="0">
                <a:solidFill>
                  <a:srgbClr val="FFC000"/>
                </a:solidFill>
              </a:rPr>
              <a:t>การหลบหนี</a:t>
            </a:r>
            <a:r>
              <a:rPr lang="th-TH" sz="4000" b="1" dirty="0">
                <a:solidFill>
                  <a:srgbClr val="FFC000"/>
                </a:solidFill>
              </a:rPr>
              <a:t>ของบรรดาอัครสาวกเมื่อพระเยซูเจ้าทรงถูก</a:t>
            </a:r>
            <a:r>
              <a:rPr lang="th-TH" sz="4000" b="1" dirty="0" smtClean="0">
                <a:solidFill>
                  <a:srgbClr val="FFC000"/>
                </a:solidFill>
              </a:rPr>
              <a:t>จับกุม</a:t>
            </a:r>
            <a:r>
              <a:rPr lang="th-TH" sz="4000" b="1" dirty="0" smtClean="0"/>
              <a:t> ได้อ้าง</a:t>
            </a:r>
            <a:r>
              <a:rPr lang="th-TH" sz="4000" b="1" dirty="0"/>
              <a:t>ถึง “บทเพลงแห่งดาบ” </a:t>
            </a:r>
            <a:r>
              <a:rPr lang="th-TH" sz="4000" b="1" dirty="0" err="1"/>
              <a:t>ของเศ</a:t>
            </a:r>
            <a:r>
              <a:rPr lang="th-TH" sz="4000" b="1" dirty="0"/>
              <a:t>คาริ</a:t>
            </a:r>
            <a:r>
              <a:rPr lang="th-TH" sz="4000" b="1" dirty="0" err="1" smtClean="0"/>
              <a:t>ยาห์</a:t>
            </a:r>
            <a:r>
              <a:rPr lang="th-TH" sz="4000" b="1" dirty="0" smtClean="0"/>
              <a:t> ที่ 2</a:t>
            </a:r>
          </a:p>
          <a:p>
            <a:r>
              <a:rPr lang="th-TH" sz="4000" b="1" dirty="0" err="1" smtClean="0">
                <a:solidFill>
                  <a:srgbClr val="FFFF00"/>
                </a:solidFill>
              </a:rPr>
              <a:t>ยอห์น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en-GB" sz="4000" b="1" dirty="0" smtClean="0">
                <a:solidFill>
                  <a:srgbClr val="FFFF00"/>
                </a:solidFill>
              </a:rPr>
              <a:t>=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ใช้ข้อมูล</a:t>
            </a:r>
            <a:r>
              <a:rPr lang="th-TH" sz="4000" b="1" dirty="0" err="1" smtClean="0"/>
              <a:t>จากเศ</a:t>
            </a:r>
            <a:r>
              <a:rPr lang="th-TH" sz="4000" b="1" dirty="0" smtClean="0"/>
              <a:t>คาริ</a:t>
            </a:r>
            <a:r>
              <a:rPr lang="th-TH" sz="4000" b="1" dirty="0" err="1" smtClean="0"/>
              <a:t>ยาห์</a:t>
            </a:r>
            <a:r>
              <a:rPr lang="th-TH" sz="4000" b="1" dirty="0" smtClean="0"/>
              <a:t> ที่ 2 เมื่อพูดถึงเรื่อง</a:t>
            </a:r>
            <a:r>
              <a:rPr lang="th-TH" sz="4000" b="1" dirty="0" smtClean="0">
                <a:solidFill>
                  <a:srgbClr val="FFC000"/>
                </a:solidFill>
              </a:rPr>
              <a:t>ผู้</a:t>
            </a:r>
            <a:r>
              <a:rPr lang="th-TH" sz="4000" b="1" dirty="0">
                <a:solidFill>
                  <a:srgbClr val="FFC000"/>
                </a:solidFill>
              </a:rPr>
              <a:t>เลี้ยงแกะที่ไร้ค่า </a:t>
            </a:r>
            <a:r>
              <a:rPr lang="th-TH" sz="4000" b="1" dirty="0" smtClean="0">
                <a:solidFill>
                  <a:srgbClr val="FFC000"/>
                </a:solidFill>
              </a:rPr>
              <a:t>ผู้</a:t>
            </a:r>
            <a:r>
              <a:rPr lang="th-TH" sz="4000" b="1" dirty="0">
                <a:solidFill>
                  <a:srgbClr val="FFC000"/>
                </a:solidFill>
              </a:rPr>
              <a:t>ที่ถูกแทง </a:t>
            </a:r>
            <a:r>
              <a:rPr lang="th-TH" sz="4000" b="1" dirty="0" smtClean="0">
                <a:solidFill>
                  <a:srgbClr val="FFC000"/>
                </a:solidFill>
              </a:rPr>
              <a:t>น้ำพุ</a:t>
            </a:r>
            <a:r>
              <a:rPr lang="th-TH" sz="4000" b="1" dirty="0">
                <a:solidFill>
                  <a:srgbClr val="FFC000"/>
                </a:solidFill>
              </a:rPr>
              <a:t>ที่มีน้ำทรงชีวิต </a:t>
            </a:r>
            <a:r>
              <a:rPr lang="th-TH" sz="4000" b="1" dirty="0" smtClean="0"/>
              <a:t>และ</a:t>
            </a:r>
            <a:r>
              <a:rPr lang="th-TH" sz="4000" b="1" dirty="0">
                <a:solidFill>
                  <a:srgbClr val="FFC000"/>
                </a:solidFill>
              </a:rPr>
              <a:t>แสงสว่างที่ไม่มีวันดับแห่งอาณาจักร</a:t>
            </a:r>
            <a:r>
              <a:rPr lang="th-TH" sz="4000" b="1" dirty="0" smtClean="0">
                <a:solidFill>
                  <a:srgbClr val="FFC000"/>
                </a:solidFill>
              </a:rPr>
              <a:t>สุดท้าย</a:t>
            </a:r>
            <a:endParaRPr lang="th-TH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8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ข้อคิดสำหรับเรา</a:t>
            </a:r>
            <a:endParaRPr lang="en-US" sz="48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h-TH" sz="4000" b="1" dirty="0" smtClean="0"/>
              <a:t>1)	เป็น</a:t>
            </a:r>
            <a:r>
              <a:rPr lang="th-TH" sz="4000" b="1" dirty="0"/>
              <a:t>เรื่องราวเกี่ยวกับ</a:t>
            </a:r>
            <a:r>
              <a:rPr lang="th-TH" sz="4000" b="1" dirty="0" smtClean="0"/>
              <a:t>อันตกาล</a:t>
            </a:r>
          </a:p>
          <a:p>
            <a:pPr marL="0" indent="0">
              <a:buNone/>
            </a:pPr>
            <a:r>
              <a:rPr lang="th-TH" sz="4000" b="1" dirty="0" smtClean="0">
                <a:solidFill>
                  <a:srgbClr val="FFC000"/>
                </a:solidFill>
              </a:rPr>
              <a:t>	</a:t>
            </a:r>
            <a:r>
              <a:rPr lang="en-GB" sz="4000" b="1" dirty="0" smtClean="0">
                <a:solidFill>
                  <a:srgbClr val="FFC000"/>
                </a:solidFill>
              </a:rPr>
              <a:t>= </a:t>
            </a:r>
            <a:r>
              <a:rPr lang="th-TH" sz="4000" b="1" dirty="0" smtClean="0">
                <a:solidFill>
                  <a:srgbClr val="FFC000"/>
                </a:solidFill>
              </a:rPr>
              <a:t>ว่ากันว่า คาทอลิก ไม่ค่อยสอนเรื่องนี้?</a:t>
            </a:r>
          </a:p>
          <a:p>
            <a:pPr marL="0" indent="0">
              <a:buNone/>
            </a:pPr>
            <a:endParaRPr lang="th-TH" sz="4000" b="1" dirty="0" smtClean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th-TH" sz="4000" b="1" dirty="0" smtClean="0"/>
              <a:t>2)	พูด</a:t>
            </a:r>
            <a:r>
              <a:rPr lang="th-TH" sz="4000" b="1" dirty="0"/>
              <a:t>ถึง </a:t>
            </a:r>
            <a:r>
              <a:rPr lang="th-TH" sz="4000" b="1" dirty="0">
                <a:solidFill>
                  <a:srgbClr val="FFC000"/>
                </a:solidFill>
              </a:rPr>
              <a:t>“ผู้ที่เขาได้แทง” </a:t>
            </a:r>
            <a:r>
              <a:rPr lang="th-TH" sz="4000" b="1" dirty="0" smtClean="0">
                <a:solidFill>
                  <a:srgbClr val="FFC000"/>
                </a:solidFill>
              </a:rPr>
              <a:t>(</a:t>
            </a:r>
            <a:r>
              <a:rPr lang="en-GB" dirty="0" smtClean="0">
                <a:solidFill>
                  <a:srgbClr val="FFC000"/>
                </a:solidFill>
              </a:rPr>
              <a:t>12</a:t>
            </a:r>
            <a:r>
              <a:rPr lang="en-US" dirty="0" smtClean="0">
                <a:solidFill>
                  <a:srgbClr val="FFC000"/>
                </a:solidFill>
              </a:rPr>
              <a:t>:10</a:t>
            </a:r>
            <a:r>
              <a:rPr lang="th-TH" sz="4000" b="1" dirty="0">
                <a:solidFill>
                  <a:srgbClr val="FFC000"/>
                </a:solidFill>
              </a:rPr>
              <a:t>) </a:t>
            </a:r>
            <a:r>
              <a:rPr lang="th-TH" sz="4000" b="1" dirty="0"/>
              <a:t>ซึ่ง</a:t>
            </a:r>
            <a:r>
              <a:rPr lang="th-TH" sz="4000" b="1" dirty="0" smtClean="0"/>
              <a:t>คงจะหมายถึง	ใคร</a:t>
            </a:r>
            <a:r>
              <a:rPr lang="th-TH" sz="4000" b="1" dirty="0"/>
              <a:t>คนหนึ่งในประวัติศาสตร์ ไม่น่าจะ</a:t>
            </a:r>
            <a:r>
              <a:rPr lang="th-TH" sz="4000" b="1" dirty="0" smtClean="0"/>
              <a:t>เกี่ยวข้อง	กับ </a:t>
            </a:r>
            <a:r>
              <a:rPr lang="th-TH" sz="4000" b="1" dirty="0"/>
              <a:t>“พระ</a:t>
            </a:r>
            <a:r>
              <a:rPr lang="th-TH" sz="4000" b="1" dirty="0" err="1"/>
              <a:t>เมส</a:t>
            </a:r>
            <a:r>
              <a:rPr lang="th-TH" sz="4000" b="1" dirty="0"/>
              <a:t>สิ</a:t>
            </a:r>
            <a:r>
              <a:rPr lang="th-TH" sz="4000" b="1" dirty="0" err="1"/>
              <a:t>ยาห์</a:t>
            </a:r>
            <a:r>
              <a:rPr lang="th-TH" sz="4000" b="1" dirty="0"/>
              <a:t>” เพราะ</a:t>
            </a:r>
            <a:r>
              <a:rPr lang="th-TH" sz="4000" b="1" dirty="0" err="1"/>
              <a:t>ชาวยิว</a:t>
            </a:r>
            <a:r>
              <a:rPr lang="th-TH" sz="4000" b="1" dirty="0"/>
              <a:t>เชื่อ</a:t>
            </a:r>
            <a:r>
              <a:rPr lang="th-TH" sz="4000" b="1" dirty="0" smtClean="0"/>
              <a:t>ว่า       	พระ</a:t>
            </a:r>
            <a:r>
              <a:rPr lang="th-TH" sz="4000" b="1" dirty="0" err="1"/>
              <a:t>เมส</a:t>
            </a:r>
            <a:r>
              <a:rPr lang="th-TH" sz="4000" b="1" dirty="0"/>
              <a:t>สิ</a:t>
            </a:r>
            <a:r>
              <a:rPr lang="th-TH" sz="4000" b="1" dirty="0" err="1"/>
              <a:t>ยาห์</a:t>
            </a:r>
            <a:r>
              <a:rPr lang="th-TH" sz="4000" b="1" dirty="0"/>
              <a:t>จะไม่ถูก</a:t>
            </a:r>
            <a:r>
              <a:rPr lang="th-TH" sz="4000" b="1" dirty="0" smtClean="0"/>
              <a:t>ฆ่า</a:t>
            </a:r>
          </a:p>
          <a:p>
            <a:pPr marL="0" indent="0">
              <a:buNone/>
            </a:pPr>
            <a:r>
              <a:rPr lang="th-TH" sz="4000" b="1" dirty="0" smtClean="0"/>
              <a:t>	</a:t>
            </a:r>
            <a:r>
              <a:rPr lang="en-GB" sz="4000" b="1" dirty="0" smtClean="0">
                <a:solidFill>
                  <a:srgbClr val="FFC000"/>
                </a:solidFill>
              </a:rPr>
              <a:t>= </a:t>
            </a:r>
            <a:r>
              <a:rPr lang="th-TH" sz="4000" b="1" dirty="0" smtClean="0">
                <a:solidFill>
                  <a:srgbClr val="FFC000"/>
                </a:solidFill>
              </a:rPr>
              <a:t>อดคิดถึง พระเยซูคริสต์ไม่ได้?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28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1340768"/>
            <a:ext cx="9144000" cy="3960440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8000" b="1" dirty="0" smtClean="0">
                <a:solidFill>
                  <a:srgbClr val="FFFF00"/>
                </a:solidFill>
                <a:cs typeface="+mn-cs"/>
              </a:rPr>
              <a:t>ขอบคุณ และ สวัสดี</a:t>
            </a:r>
            <a:endParaRPr lang="th-TH" sz="80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858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4000" b="1" dirty="0" smtClean="0">
                <a:solidFill>
                  <a:srgbClr val="FFFF00"/>
                </a:solidFill>
              </a:rPr>
              <a:t>4)  ไม่</a:t>
            </a:r>
            <a:r>
              <a:rPr lang="th-TH" sz="4000" b="1" dirty="0">
                <a:solidFill>
                  <a:srgbClr val="FFFF00"/>
                </a:solidFill>
              </a:rPr>
              <a:t>มี</a:t>
            </a:r>
            <a:r>
              <a:rPr lang="th-TH" sz="4000" b="1" dirty="0"/>
              <a:t>การอ้างถึง</a:t>
            </a:r>
            <a:r>
              <a:rPr lang="th-TH" sz="4000" b="1" dirty="0">
                <a:solidFill>
                  <a:srgbClr val="FFC000"/>
                </a:solidFill>
              </a:rPr>
              <a:t>บุคคลสำคัญที่เราพบใน </a:t>
            </a:r>
            <a:r>
              <a:rPr lang="en-GB" sz="4000" dirty="0">
                <a:solidFill>
                  <a:srgbClr val="FFC000"/>
                </a:solidFill>
              </a:rPr>
              <a:t>8</a:t>
            </a:r>
            <a:r>
              <a:rPr lang="en-GB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>
                <a:solidFill>
                  <a:srgbClr val="FFC000"/>
                </a:solidFill>
              </a:rPr>
              <a:t>บทแรก </a:t>
            </a:r>
            <a:r>
              <a:rPr lang="th-TH" sz="4000" b="1" dirty="0" smtClean="0">
                <a:solidFill>
                  <a:srgbClr val="FFC000"/>
                </a:solidFill>
              </a:rPr>
              <a:t>	</a:t>
            </a:r>
            <a:r>
              <a:rPr lang="th-TH" sz="4000" b="1" dirty="0" smtClean="0"/>
              <a:t>เช่น </a:t>
            </a:r>
            <a:r>
              <a:rPr lang="th-TH" sz="4000" b="1" dirty="0" err="1">
                <a:solidFill>
                  <a:srgbClr val="FFC000"/>
                </a:solidFill>
              </a:rPr>
              <a:t>เศ</a:t>
            </a:r>
            <a:r>
              <a:rPr lang="th-TH" sz="4000" b="1" dirty="0">
                <a:solidFill>
                  <a:srgbClr val="FFC000"/>
                </a:solidFill>
              </a:rPr>
              <a:t>คาริ</a:t>
            </a:r>
            <a:r>
              <a:rPr lang="th-TH" sz="4000" b="1" dirty="0" err="1">
                <a:solidFill>
                  <a:srgbClr val="FFC000"/>
                </a:solidFill>
              </a:rPr>
              <a:t>ยาห์</a:t>
            </a:r>
            <a:r>
              <a:rPr lang="th-TH" sz="4000" b="1" dirty="0">
                <a:solidFill>
                  <a:srgbClr val="FFC000"/>
                </a:solidFill>
              </a:rPr>
              <a:t> โยชูวา </a:t>
            </a:r>
            <a:r>
              <a:rPr lang="th-TH" sz="4000" b="1" dirty="0" err="1">
                <a:solidFill>
                  <a:srgbClr val="FFC000"/>
                </a:solidFill>
              </a:rPr>
              <a:t>เศรุบ</a:t>
            </a:r>
            <a:r>
              <a:rPr lang="th-TH" sz="4000" b="1" dirty="0">
                <a:solidFill>
                  <a:srgbClr val="FFC000"/>
                </a:solidFill>
              </a:rPr>
              <a:t>บา</a:t>
            </a:r>
            <a:r>
              <a:rPr lang="th-TH" sz="4000" b="1" dirty="0" err="1">
                <a:solidFill>
                  <a:srgbClr val="FFC000"/>
                </a:solidFill>
              </a:rPr>
              <a:t>เบล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และ	กษัตริย์ดา</a:t>
            </a:r>
            <a:r>
              <a:rPr lang="th-TH" sz="4000" b="1" dirty="0" err="1">
                <a:solidFill>
                  <a:srgbClr val="FFC000"/>
                </a:solidFill>
              </a:rPr>
              <a:t>ริอัส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</a:p>
          <a:p>
            <a:pPr marL="0" indent="0">
              <a:buNone/>
            </a:pPr>
            <a:endParaRPr lang="th-TH" sz="20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h-TH" sz="4000" b="1" dirty="0" smtClean="0">
                <a:solidFill>
                  <a:srgbClr val="FFFF00"/>
                </a:solidFill>
              </a:rPr>
              <a:t>5)  ไม่</a:t>
            </a:r>
            <a:r>
              <a:rPr lang="th-TH" sz="4000" b="1" dirty="0">
                <a:solidFill>
                  <a:srgbClr val="FFFF00"/>
                </a:solidFill>
              </a:rPr>
              <a:t>มี</a:t>
            </a:r>
            <a:r>
              <a:rPr lang="th-TH" sz="4000" b="1" dirty="0"/>
              <a:t>เรื่องเล่าเกี่ยวกับ</a:t>
            </a:r>
            <a:r>
              <a:rPr lang="th-TH" sz="4000" b="1" dirty="0">
                <a:solidFill>
                  <a:srgbClr val="FFC000"/>
                </a:solidFill>
              </a:rPr>
              <a:t>นิมิตต่างๆ หรือการอ้าง</a:t>
            </a:r>
            <a:r>
              <a:rPr lang="th-TH" sz="4000" b="1" dirty="0" smtClean="0">
                <a:solidFill>
                  <a:srgbClr val="FFC000"/>
                </a:solidFill>
              </a:rPr>
              <a:t>ถึง 	ทูต</a:t>
            </a:r>
            <a:r>
              <a:rPr lang="th-TH" sz="4000" b="1" dirty="0">
                <a:solidFill>
                  <a:srgbClr val="FFC000"/>
                </a:solidFill>
              </a:rPr>
              <a:t>สวรรค์ซึ่งเป็นผู้อธิบายความหมาย</a:t>
            </a:r>
            <a:r>
              <a:rPr lang="th-TH" sz="4000" b="1" dirty="0" smtClean="0">
                <a:solidFill>
                  <a:srgbClr val="FFC000"/>
                </a:solidFill>
              </a:rPr>
              <a:t>นิมิต	เหล่านั้น เหมือนในบทที่ 1-8 เลย</a:t>
            </a:r>
          </a:p>
          <a:p>
            <a:pPr marL="0" indent="0">
              <a:buNone/>
            </a:pPr>
            <a:endParaRPr lang="th-TH" sz="2000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th-TH" sz="4000" b="1" dirty="0" smtClean="0">
                <a:solidFill>
                  <a:srgbClr val="FFFF00"/>
                </a:solidFill>
              </a:rPr>
              <a:t>6)  ไม่</a:t>
            </a:r>
            <a:r>
              <a:rPr lang="th-TH" sz="4000" b="1" dirty="0">
                <a:solidFill>
                  <a:srgbClr val="FFFF00"/>
                </a:solidFill>
              </a:rPr>
              <a:t>มี</a:t>
            </a:r>
            <a:r>
              <a:rPr lang="th-TH" sz="4000" b="1" dirty="0"/>
              <a:t>การพูดถึง</a:t>
            </a:r>
            <a:r>
              <a:rPr lang="th-TH" sz="4000" b="1" dirty="0">
                <a:solidFill>
                  <a:srgbClr val="FFC000"/>
                </a:solidFill>
              </a:rPr>
              <a:t>การสร้างพระวิหารขึ้นใหม่</a:t>
            </a:r>
            <a:r>
              <a:rPr lang="th-TH" sz="4000" b="1" dirty="0"/>
              <a:t>ซึ่ง</a:t>
            </a:r>
            <a:r>
              <a:rPr lang="th-TH" sz="4000" b="1" dirty="0" smtClean="0"/>
              <a:t>เป็น	เรื่อง</a:t>
            </a:r>
            <a:r>
              <a:rPr lang="th-TH" sz="4000" b="1" dirty="0"/>
              <a:t>หลักของการประกาศพระวาจา</a:t>
            </a:r>
            <a:r>
              <a:rPr lang="th-TH" sz="4000" b="1" dirty="0" smtClean="0"/>
              <a:t>ของ	</a:t>
            </a:r>
            <a:r>
              <a:rPr lang="th-TH" sz="4000" b="1" dirty="0" err="1" smtClean="0"/>
              <a:t>ประกาศก</a:t>
            </a:r>
            <a:r>
              <a:rPr lang="th-TH" sz="4000" b="1" dirty="0" err="1" smtClean="0">
                <a:solidFill>
                  <a:srgbClr val="FFC000"/>
                </a:solidFill>
              </a:rPr>
              <a:t>เศ</a:t>
            </a:r>
            <a:r>
              <a:rPr lang="th-TH" sz="4000" b="1" dirty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 ที่ 1 </a:t>
            </a:r>
            <a:r>
              <a:rPr lang="th-TH" sz="4000" b="1" dirty="0" smtClean="0"/>
              <a:t>และ </a:t>
            </a:r>
            <a:r>
              <a:rPr lang="th-TH" sz="4000" b="1" dirty="0" smtClean="0">
                <a:solidFill>
                  <a:srgbClr val="FFC000"/>
                </a:solidFill>
              </a:rPr>
              <a:t>ประกาศก</a:t>
            </a:r>
            <a:r>
              <a:rPr lang="th-TH" sz="4000" b="1" dirty="0" err="1" smtClean="0">
                <a:solidFill>
                  <a:srgbClr val="FFC0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endParaRPr lang="th-TH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89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476672"/>
            <a:ext cx="8712968" cy="61926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5400" b="1" dirty="0" smtClean="0">
                <a:solidFill>
                  <a:srgbClr val="FFFF00"/>
                </a:solidFill>
              </a:rPr>
              <a:t>แล้วพระคัมภีร์ตอนนี้... เขียนเมื่อไร?</a:t>
            </a:r>
          </a:p>
          <a:p>
            <a:r>
              <a:rPr lang="th-TH" sz="4800" b="1" dirty="0" smtClean="0">
                <a:solidFill>
                  <a:srgbClr val="FFFF00"/>
                </a:solidFill>
              </a:rPr>
              <a:t>ประการแรก </a:t>
            </a:r>
            <a:r>
              <a:rPr lang="en-GB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/>
              <a:t>จากการวิเคราะห์เนื้อหาพบว่ามีลักษณะ</a:t>
            </a:r>
            <a:r>
              <a:rPr lang="th-TH" sz="4000" b="1" dirty="0" smtClean="0">
                <a:solidFill>
                  <a:srgbClr val="FFC000"/>
                </a:solidFill>
              </a:rPr>
              <a:t>การ</a:t>
            </a:r>
            <a:r>
              <a:rPr lang="th-TH" sz="4000" b="1" dirty="0">
                <a:solidFill>
                  <a:srgbClr val="FFC000"/>
                </a:solidFill>
              </a:rPr>
              <a:t>ประกาศพระ</a:t>
            </a:r>
            <a:r>
              <a:rPr lang="th-TH" sz="4000" b="1" dirty="0" smtClean="0">
                <a:solidFill>
                  <a:srgbClr val="FFC000"/>
                </a:solidFill>
              </a:rPr>
              <a:t>วาจาคล้ายกับ </a:t>
            </a:r>
            <a:r>
              <a:rPr lang="th-TH" sz="4000" b="1" dirty="0">
                <a:solidFill>
                  <a:srgbClr val="FFFF00"/>
                </a:solidFill>
              </a:rPr>
              <a:t>“ประศกโย</a:t>
            </a:r>
            <a:r>
              <a:rPr lang="th-TH" sz="4000" b="1" dirty="0" err="1">
                <a:solidFill>
                  <a:srgbClr val="FFFF00"/>
                </a:solidFill>
              </a:rPr>
              <a:t>เอล</a:t>
            </a:r>
            <a:r>
              <a:rPr lang="th-TH" sz="4000" b="1" dirty="0" smtClean="0">
                <a:solidFill>
                  <a:srgbClr val="FFFF00"/>
                </a:solidFill>
              </a:rPr>
              <a:t>” </a:t>
            </a:r>
          </a:p>
          <a:p>
            <a:pPr marL="0" indent="0">
              <a:buNone/>
            </a:pPr>
            <a:r>
              <a:rPr lang="en-GB" sz="4000" b="1" dirty="0" smtClean="0">
                <a:solidFill>
                  <a:srgbClr val="FFFF00"/>
                </a:solidFill>
              </a:rPr>
              <a:t>   </a:t>
            </a:r>
            <a:r>
              <a:rPr lang="en-GB" sz="4000" b="1" dirty="0" smtClean="0">
                <a:solidFill>
                  <a:srgbClr val="FFC000"/>
                </a:solidFill>
              </a:rPr>
              <a:t>=	</a:t>
            </a:r>
            <a:r>
              <a:rPr lang="th-TH" sz="4000" b="1" dirty="0" smtClean="0">
                <a:solidFill>
                  <a:srgbClr val="FFC000"/>
                </a:solidFill>
              </a:rPr>
              <a:t>เช่น บท</a:t>
            </a:r>
            <a:r>
              <a:rPr lang="th-TH" sz="4000" b="1" dirty="0">
                <a:solidFill>
                  <a:srgbClr val="FFC000"/>
                </a:solidFill>
              </a:rPr>
              <a:t>ที่ </a:t>
            </a:r>
            <a:r>
              <a:rPr lang="en-GB" sz="3600" dirty="0">
                <a:solidFill>
                  <a:srgbClr val="FFC000"/>
                </a:solidFill>
              </a:rPr>
              <a:t>12</a:t>
            </a:r>
            <a:r>
              <a:rPr lang="en-GB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>
                <a:solidFill>
                  <a:srgbClr val="FFC000"/>
                </a:solidFill>
              </a:rPr>
              <a:t>และบทที่ </a:t>
            </a:r>
            <a:r>
              <a:rPr lang="en-GB" sz="3600" dirty="0">
                <a:solidFill>
                  <a:srgbClr val="FFC000"/>
                </a:solidFill>
              </a:rPr>
              <a:t>14</a:t>
            </a:r>
            <a:r>
              <a:rPr lang="en-GB" sz="4000" b="1" dirty="0">
                <a:solidFill>
                  <a:srgbClr val="FFC000"/>
                </a:solidFill>
              </a:rPr>
              <a:t> </a:t>
            </a:r>
            <a:r>
              <a:rPr lang="en-GB" sz="4000" b="1" dirty="0" smtClean="0">
                <a:solidFill>
                  <a:srgbClr val="FFC000"/>
                </a:solidFill>
              </a:rPr>
              <a:t>= </a:t>
            </a:r>
            <a:r>
              <a:rPr lang="th-TH" sz="4000" b="1" dirty="0" smtClean="0"/>
              <a:t>มี</a:t>
            </a:r>
            <a:r>
              <a:rPr lang="th-TH" sz="4000" b="1" dirty="0">
                <a:solidFill>
                  <a:srgbClr val="FFC000"/>
                </a:solidFill>
              </a:rPr>
              <a:t>การพาดพิง</a:t>
            </a:r>
            <a:r>
              <a:rPr lang="th-TH" sz="4000" b="1" dirty="0" smtClean="0">
                <a:solidFill>
                  <a:srgbClr val="FFC000"/>
                </a:solidFill>
              </a:rPr>
              <a:t>ถึง	</a:t>
            </a:r>
            <a:r>
              <a:rPr lang="th-TH" sz="4000" b="1" dirty="0" smtClean="0">
                <a:solidFill>
                  <a:srgbClr val="FFFF00"/>
                </a:solidFill>
              </a:rPr>
              <a:t>สงคราม</a:t>
            </a:r>
            <a:r>
              <a:rPr lang="th-TH" sz="4000" b="1" dirty="0">
                <a:solidFill>
                  <a:srgbClr val="FFFF00"/>
                </a:solidFill>
              </a:rPr>
              <a:t>ในวาระสุดท้ายที่กรุงเยรูซาเล็ม </a:t>
            </a:r>
            <a:r>
              <a:rPr lang="th-TH" sz="4000" b="1" dirty="0"/>
              <a:t>เมื่อ</a:t>
            </a:r>
            <a:r>
              <a:rPr lang="th-TH" sz="4000" b="1" dirty="0" smtClean="0"/>
              <a:t>ชน	ชาติ</a:t>
            </a:r>
            <a:r>
              <a:rPr lang="th-TH" sz="4000" b="1" dirty="0"/>
              <a:t>ที่เป็นศัตรูทั้งหลายจะยกทัพมาต่อสู้กับ</a:t>
            </a:r>
            <a:r>
              <a:rPr lang="th-TH" sz="4000" b="1" dirty="0" smtClean="0"/>
              <a:t>พระ	</a:t>
            </a:r>
            <a:r>
              <a:rPr lang="th-TH" sz="4000" b="1" dirty="0" err="1" smtClean="0"/>
              <a:t>ยาห์</a:t>
            </a:r>
            <a:r>
              <a:rPr lang="th-TH" sz="4000" b="1" dirty="0" err="1"/>
              <a:t>เวห์</a:t>
            </a:r>
            <a:r>
              <a:rPr lang="th-TH" sz="4000" b="1" dirty="0"/>
              <a:t>และประชากรของพระองค์ </a:t>
            </a:r>
            <a:r>
              <a:rPr lang="th-TH" sz="4000" b="1" dirty="0" smtClean="0">
                <a:solidFill>
                  <a:srgbClr val="FFC000"/>
                </a:solidFill>
              </a:rPr>
              <a:t>ซึ่งนี่เป็นภาพ	ของ </a:t>
            </a:r>
            <a:r>
              <a:rPr lang="th-TH" sz="4000" b="1" u="sng" dirty="0" smtClean="0">
                <a:solidFill>
                  <a:srgbClr val="FFFF00"/>
                </a:solidFill>
              </a:rPr>
              <a:t>ยุคสุดท้าย </a:t>
            </a:r>
            <a:r>
              <a:rPr lang="th-TH" sz="4000" b="1" dirty="0" smtClean="0">
                <a:solidFill>
                  <a:srgbClr val="FFC000"/>
                </a:solidFill>
              </a:rPr>
              <a:t>ที่</a:t>
            </a:r>
            <a:r>
              <a:rPr lang="th-TH" sz="4000" b="1" dirty="0">
                <a:solidFill>
                  <a:srgbClr val="FFC000"/>
                </a:solidFill>
              </a:rPr>
              <a:t>เราพบในหนังสือของ</a:t>
            </a:r>
            <a:r>
              <a:rPr lang="th-TH" sz="4000" b="1" dirty="0">
                <a:solidFill>
                  <a:srgbClr val="FFFF00"/>
                </a:solidFill>
              </a:rPr>
              <a:t>โย</a:t>
            </a:r>
            <a:r>
              <a:rPr lang="th-TH" sz="4000" b="1" dirty="0" err="1" smtClean="0">
                <a:solidFill>
                  <a:srgbClr val="FFFF00"/>
                </a:solidFill>
              </a:rPr>
              <a:t>เอล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บท</a:t>
            </a:r>
            <a:r>
              <a:rPr lang="th-TH" sz="4000" b="1" dirty="0">
                <a:solidFill>
                  <a:srgbClr val="FFC000"/>
                </a:solidFill>
              </a:rPr>
              <a:t>ที่ </a:t>
            </a:r>
            <a:r>
              <a:rPr lang="en-GB" sz="4000" b="1" dirty="0" smtClean="0">
                <a:solidFill>
                  <a:srgbClr val="FFC000"/>
                </a:solidFill>
              </a:rPr>
              <a:t>	</a:t>
            </a:r>
            <a:r>
              <a:rPr lang="en-GB" sz="3600" dirty="0" smtClean="0">
                <a:solidFill>
                  <a:srgbClr val="FFC000"/>
                </a:solidFill>
              </a:rPr>
              <a:t>4</a:t>
            </a:r>
            <a:r>
              <a:rPr lang="en-GB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นั่นเอง </a:t>
            </a:r>
            <a:endParaRPr lang="th-TH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192911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4000" b="1" dirty="0" smtClean="0"/>
              <a:t>   =	</a:t>
            </a:r>
            <a:r>
              <a:rPr lang="th-TH" sz="4000" b="1" dirty="0" smtClean="0">
                <a:solidFill>
                  <a:srgbClr val="FFC000"/>
                </a:solidFill>
              </a:rPr>
              <a:t>มีกา</a:t>
            </a:r>
            <a:r>
              <a:rPr lang="th-TH" sz="4000" b="1" dirty="0">
                <a:solidFill>
                  <a:srgbClr val="FFC000"/>
                </a:solidFill>
              </a:rPr>
              <a:t>รอ้างถึง </a:t>
            </a:r>
            <a:r>
              <a:rPr lang="th-TH" sz="4000" b="1" dirty="0">
                <a:solidFill>
                  <a:srgbClr val="FFFF00"/>
                </a:solidFill>
              </a:rPr>
              <a:t>“วันของพระเจ้า” </a:t>
            </a:r>
            <a:r>
              <a:rPr lang="th-TH" sz="4000" b="1" dirty="0">
                <a:solidFill>
                  <a:srgbClr val="FFC000"/>
                </a:solidFill>
              </a:rPr>
              <a:t>หลาย</a:t>
            </a:r>
            <a:r>
              <a:rPr lang="th-TH" sz="4000" b="1" dirty="0" smtClean="0">
                <a:solidFill>
                  <a:srgbClr val="FFC000"/>
                </a:solidFill>
              </a:rPr>
              <a:t>ครั้ง	เหมือน</a:t>
            </a:r>
            <a:r>
              <a:rPr lang="th-TH" sz="4000" b="1" dirty="0">
                <a:solidFill>
                  <a:srgbClr val="FFC000"/>
                </a:solidFill>
              </a:rPr>
              <a:t>ในหนังสือของ</a:t>
            </a:r>
            <a:r>
              <a:rPr lang="th-TH" sz="4000" b="1" dirty="0">
                <a:solidFill>
                  <a:srgbClr val="FFFF00"/>
                </a:solidFill>
              </a:rPr>
              <a:t>โย</a:t>
            </a:r>
            <a:r>
              <a:rPr lang="th-TH" sz="4000" b="1" dirty="0" err="1" smtClean="0">
                <a:solidFill>
                  <a:srgbClr val="FFFF00"/>
                </a:solidFill>
              </a:rPr>
              <a:t>เอล</a:t>
            </a:r>
            <a:endParaRPr lang="th-TH" sz="40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GB" sz="4000" b="1" dirty="0" smtClean="0"/>
              <a:t>   =	</a:t>
            </a:r>
            <a:r>
              <a:rPr lang="th-TH" sz="4000" b="1" dirty="0" smtClean="0"/>
              <a:t>มีการ</a:t>
            </a:r>
            <a:r>
              <a:rPr lang="th-TH" sz="4000" b="1" dirty="0"/>
              <a:t>ใช้</a:t>
            </a:r>
            <a:r>
              <a:rPr lang="th-TH" sz="4000" b="1" dirty="0">
                <a:solidFill>
                  <a:srgbClr val="FFFF00"/>
                </a:solidFill>
              </a:rPr>
              <a:t>จินตนาการเกี่ยวกับน้ำที่ประทาน</a:t>
            </a:r>
            <a:r>
              <a:rPr lang="th-TH" sz="4000" b="1" dirty="0" smtClean="0">
                <a:solidFill>
                  <a:srgbClr val="FFFF00"/>
                </a:solidFill>
              </a:rPr>
              <a:t>ชีวิต	ซึ่ง</a:t>
            </a:r>
            <a:r>
              <a:rPr lang="th-TH" sz="4000" b="1" dirty="0">
                <a:solidFill>
                  <a:srgbClr val="FFFF00"/>
                </a:solidFill>
              </a:rPr>
              <a:t>ไหลจากพระวิหารในกรุงเยรูซาเล็ม</a:t>
            </a:r>
            <a:r>
              <a:rPr lang="th-TH" sz="4000" b="1" dirty="0" smtClean="0">
                <a:solidFill>
                  <a:srgbClr val="FFFF00"/>
                </a:solidFill>
              </a:rPr>
              <a:t>เหมือน   	โย</a:t>
            </a:r>
            <a:r>
              <a:rPr lang="th-TH" sz="4000" b="1" dirty="0" err="1" smtClean="0">
                <a:solidFill>
                  <a:srgbClr val="FFFF00"/>
                </a:solidFill>
              </a:rPr>
              <a:t>เอล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/>
              <a:t>(</a:t>
            </a:r>
            <a:r>
              <a:rPr lang="th-TH" sz="4000" b="1" dirty="0" err="1"/>
              <a:t>ศคย</a:t>
            </a:r>
            <a:r>
              <a:rPr lang="th-TH" sz="4000" b="1" dirty="0"/>
              <a:t> </a:t>
            </a:r>
            <a:r>
              <a:rPr lang="en-GB" dirty="0"/>
              <a:t>14</a:t>
            </a:r>
            <a:r>
              <a:rPr lang="th-TH" dirty="0"/>
              <a:t>:</a:t>
            </a:r>
            <a:r>
              <a:rPr lang="en-US" dirty="0"/>
              <a:t>8;</a:t>
            </a:r>
            <a:r>
              <a:rPr lang="th-TH" sz="4000" b="1" dirty="0"/>
              <a:t> </a:t>
            </a:r>
            <a:r>
              <a:rPr lang="th-TH" sz="4000" b="1" dirty="0" err="1"/>
              <a:t>ยอล</a:t>
            </a:r>
            <a:r>
              <a:rPr lang="th-TH" sz="4000" b="1" dirty="0"/>
              <a:t> </a:t>
            </a:r>
            <a:r>
              <a:rPr lang="en-GB" dirty="0"/>
              <a:t>4:18 </a:t>
            </a:r>
            <a:r>
              <a:rPr lang="th-TH" sz="4000" b="1" dirty="0" smtClean="0"/>
              <a:t>แม้ว่า</a:t>
            </a:r>
            <a:r>
              <a:rPr lang="th-TH" sz="4000" b="1" dirty="0"/>
              <a:t>ข้อความ</a:t>
            </a:r>
            <a:r>
              <a:rPr lang="th-TH" sz="4000" b="1" dirty="0" smtClean="0"/>
              <a:t>ทั้ง	สอง</a:t>
            </a:r>
            <a:r>
              <a:rPr lang="th-TH" sz="4000" b="1" dirty="0"/>
              <a:t>นี้อาจได้รับอิทธิพลมาจาก </a:t>
            </a:r>
            <a:r>
              <a:rPr lang="th-TH" sz="4000" b="1" dirty="0" err="1"/>
              <a:t>อสค</a:t>
            </a:r>
            <a:r>
              <a:rPr lang="th-TH" sz="4000" b="1" dirty="0"/>
              <a:t> </a:t>
            </a:r>
            <a:r>
              <a:rPr lang="en-GB" dirty="0"/>
              <a:t>47:1-12</a:t>
            </a:r>
            <a:r>
              <a:rPr lang="th-TH" sz="4000" b="1" dirty="0" smtClean="0"/>
              <a:t>)</a:t>
            </a:r>
          </a:p>
          <a:p>
            <a:r>
              <a:rPr lang="th-TH" sz="4000" b="1" dirty="0" smtClean="0">
                <a:solidFill>
                  <a:srgbClr val="FFC000"/>
                </a:solidFill>
              </a:rPr>
              <a:t>ใน</a:t>
            </a:r>
            <a:r>
              <a:rPr lang="th-TH" sz="4000" b="1" dirty="0">
                <a:solidFill>
                  <a:srgbClr val="FFC000"/>
                </a:solidFill>
              </a:rPr>
              <a:t>เมื่อหนังสือของ</a:t>
            </a:r>
            <a:r>
              <a:rPr lang="th-TH" sz="4000" b="1" dirty="0">
                <a:solidFill>
                  <a:srgbClr val="FFFF00"/>
                </a:solidFill>
              </a:rPr>
              <a:t>โย</a:t>
            </a:r>
            <a:r>
              <a:rPr lang="th-TH" sz="4000" b="1" dirty="0" err="1" smtClean="0">
                <a:solidFill>
                  <a:srgbClr val="FFFF00"/>
                </a:solidFill>
              </a:rPr>
              <a:t>เอล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ถูก</a:t>
            </a:r>
            <a:r>
              <a:rPr lang="th-TH" sz="4000" b="1" dirty="0">
                <a:solidFill>
                  <a:srgbClr val="FFC000"/>
                </a:solidFill>
              </a:rPr>
              <a:t>เขียนขึ้นราวปี </a:t>
            </a:r>
            <a:r>
              <a:rPr lang="en-GB" dirty="0">
                <a:solidFill>
                  <a:srgbClr val="FFC000"/>
                </a:solidFill>
              </a:rPr>
              <a:t>400 </a:t>
            </a:r>
            <a:r>
              <a:rPr lang="th-TH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ก.ค.</a:t>
            </a:r>
            <a:r>
              <a:rPr lang="th-TH" sz="4000" b="1" dirty="0">
                <a:solidFill>
                  <a:srgbClr val="FFC000"/>
                </a:solidFill>
              </a:rPr>
              <a:t>ศ. </a:t>
            </a:r>
            <a:r>
              <a:rPr lang="th-TH" sz="4000" b="1" dirty="0"/>
              <a:t>หนังสือ</a:t>
            </a:r>
            <a:r>
              <a:rPr lang="th-TH" sz="4000" b="1" dirty="0" err="1"/>
              <a:t>ของเศ</a:t>
            </a:r>
            <a:r>
              <a:rPr lang="th-TH" sz="4000" b="1" dirty="0"/>
              <a:t>คาริ</a:t>
            </a:r>
            <a:r>
              <a:rPr lang="th-TH" sz="4000" b="1" dirty="0" err="1" smtClean="0"/>
              <a:t>ยาห์</a:t>
            </a:r>
            <a:r>
              <a:rPr lang="th-TH" sz="4000" b="1" dirty="0" smtClean="0"/>
              <a:t> ที่ </a:t>
            </a:r>
            <a:r>
              <a:rPr lang="th-TH" sz="4000" b="1" dirty="0"/>
              <a:t>2</a:t>
            </a:r>
            <a:r>
              <a:rPr lang="th-TH" sz="4000" b="1" dirty="0" smtClean="0"/>
              <a:t> จึง</a:t>
            </a:r>
            <a:r>
              <a:rPr lang="th-TH" sz="4000" b="1" dirty="0"/>
              <a:t>ต้องเขียนหลังจากนั้น </a:t>
            </a:r>
            <a:r>
              <a:rPr lang="th-TH" sz="4000" b="1" dirty="0" smtClean="0"/>
              <a:t>แต่ต้องก่อนปี </a:t>
            </a:r>
            <a:r>
              <a:rPr lang="en-GB" sz="3600" dirty="0"/>
              <a:t>200</a:t>
            </a:r>
            <a:r>
              <a:rPr lang="en-GB" sz="4000" b="1" dirty="0"/>
              <a:t> </a:t>
            </a:r>
            <a:r>
              <a:rPr lang="th-TH" sz="4000" b="1" dirty="0"/>
              <a:t>ก.ค.</a:t>
            </a:r>
            <a:r>
              <a:rPr lang="th-TH" sz="4000" b="1" dirty="0" smtClean="0"/>
              <a:t>ศ.ด้วย        </a:t>
            </a:r>
            <a:r>
              <a:rPr lang="th-TH" sz="4000" b="1" dirty="0" smtClean="0">
                <a:solidFill>
                  <a:srgbClr val="FFFF00"/>
                </a:solidFill>
              </a:rPr>
              <a:t>(ระหว่างปี 350-200 ก.ค.ศ.)</a:t>
            </a:r>
            <a:endParaRPr lang="en-US" sz="4000" b="1" dirty="0">
              <a:solidFill>
                <a:srgbClr val="FFFF00"/>
              </a:solidFill>
            </a:endParaRPr>
          </a:p>
          <a:p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val="120519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836712"/>
            <a:ext cx="8424936" cy="5328592"/>
          </a:xfrm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rgbClr val="FFFF00"/>
                </a:solidFill>
              </a:rPr>
              <a:t>ประการที่สอง </a:t>
            </a:r>
            <a:r>
              <a:rPr lang="en-GB" sz="4000" b="1" dirty="0" smtClean="0">
                <a:solidFill>
                  <a:srgbClr val="FFFF00"/>
                </a:solidFill>
              </a:rPr>
              <a:t>=</a:t>
            </a: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/>
              <a:t>นักพระคัมภีร์ส่วน</a:t>
            </a:r>
            <a:r>
              <a:rPr lang="th-TH" sz="4000" b="1" dirty="0" smtClean="0"/>
              <a:t>ใหญ่พบว่า </a:t>
            </a:r>
            <a:r>
              <a:rPr lang="th-TH" sz="4000" b="1" dirty="0" smtClean="0">
                <a:solidFill>
                  <a:srgbClr val="FFC000"/>
                </a:solidFill>
              </a:rPr>
              <a:t>มี</a:t>
            </a:r>
            <a:r>
              <a:rPr lang="th-TH" sz="4000" b="1" dirty="0">
                <a:solidFill>
                  <a:srgbClr val="FFC000"/>
                </a:solidFill>
              </a:rPr>
              <a:t>ถ้อยคำที่อ้างถึงชัยชนะต่างๆ ของ </a:t>
            </a:r>
            <a:r>
              <a:rPr lang="th-TH" sz="4000" b="1" dirty="0">
                <a:solidFill>
                  <a:srgbClr val="FFFF00"/>
                </a:solidFill>
              </a:rPr>
              <a:t>“</a:t>
            </a:r>
            <a:r>
              <a:rPr lang="th-TH" sz="4000" b="1" dirty="0" err="1">
                <a:solidFill>
                  <a:srgbClr val="FFFF00"/>
                </a:solidFill>
              </a:rPr>
              <a:t>อเล็ก</a:t>
            </a:r>
            <a:r>
              <a:rPr lang="th-TH" sz="4000" b="1" dirty="0">
                <a:solidFill>
                  <a:srgbClr val="FFFF00"/>
                </a:solidFill>
              </a:rPr>
              <a:t>ซาน</a:t>
            </a:r>
            <a:r>
              <a:rPr lang="th-TH" sz="4000" b="1" dirty="0" err="1" smtClean="0">
                <a:solidFill>
                  <a:srgbClr val="FFFF00"/>
                </a:solidFill>
              </a:rPr>
              <a:t>เดอร์</a:t>
            </a:r>
            <a:r>
              <a:rPr lang="th-TH" sz="4000" b="1" dirty="0" smtClean="0">
                <a:solidFill>
                  <a:srgbClr val="FFFF00"/>
                </a:solidFill>
              </a:rPr>
              <a:t> มหาราช</a:t>
            </a:r>
            <a:r>
              <a:rPr lang="th-TH" sz="4000" b="1" dirty="0">
                <a:solidFill>
                  <a:srgbClr val="FFFF00"/>
                </a:solidFill>
              </a:rPr>
              <a:t>” </a:t>
            </a:r>
            <a:r>
              <a:rPr lang="th-TH" sz="4000" b="1" dirty="0" smtClean="0">
                <a:solidFill>
                  <a:srgbClr val="FFC000"/>
                </a:solidFill>
              </a:rPr>
              <a:t>หลังชัยชนะเหนือ</a:t>
            </a:r>
            <a:r>
              <a:rPr lang="th-TH" sz="4000" b="1" dirty="0">
                <a:solidFill>
                  <a:srgbClr val="FFC000"/>
                </a:solidFill>
              </a:rPr>
              <a:t>ชาวเปอร์เซียใน</a:t>
            </a:r>
            <a:r>
              <a:rPr lang="th-TH" sz="4000" b="1" dirty="0">
                <a:solidFill>
                  <a:srgbClr val="FFFF00"/>
                </a:solidFill>
              </a:rPr>
              <a:t>ปี </a:t>
            </a:r>
            <a:r>
              <a:rPr lang="en-GB" dirty="0">
                <a:solidFill>
                  <a:srgbClr val="FFFF00"/>
                </a:solidFill>
              </a:rPr>
              <a:t>333</a:t>
            </a:r>
            <a:r>
              <a:rPr lang="th-TH" sz="4000" b="1" dirty="0">
                <a:solidFill>
                  <a:srgbClr val="FFFF00"/>
                </a:solidFill>
              </a:rPr>
              <a:t> </a:t>
            </a:r>
            <a:r>
              <a:rPr lang="th-TH" sz="4000" b="1" dirty="0">
                <a:solidFill>
                  <a:srgbClr val="FFC000"/>
                </a:solidFill>
              </a:rPr>
              <a:t>ก.ค.ศ. </a:t>
            </a:r>
            <a:endParaRPr lang="th-TH" sz="4000" b="1" dirty="0" smtClean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GB" sz="4000" b="1" dirty="0" smtClean="0">
                <a:solidFill>
                  <a:srgbClr val="FFC000"/>
                </a:solidFill>
              </a:rPr>
              <a:t>   =	</a:t>
            </a:r>
            <a:r>
              <a:rPr lang="th-TH" sz="4000" b="1" dirty="0" smtClean="0"/>
              <a:t>เรื่อง</a:t>
            </a:r>
            <a:r>
              <a:rPr lang="th-TH" sz="4000" b="1" dirty="0"/>
              <a:t>นี้เห็นได้</a:t>
            </a:r>
            <a:r>
              <a:rPr lang="th-TH" sz="4000" b="1" dirty="0" smtClean="0"/>
              <a:t>ชัด </a:t>
            </a:r>
            <a:r>
              <a:rPr lang="th-TH" sz="4000" b="1" dirty="0" smtClean="0">
                <a:solidFill>
                  <a:srgbClr val="FFC000"/>
                </a:solidFill>
              </a:rPr>
              <a:t>ใน</a:t>
            </a:r>
            <a:r>
              <a:rPr lang="th-TH" sz="4000" b="1" dirty="0">
                <a:solidFill>
                  <a:srgbClr val="FFC000"/>
                </a:solidFill>
              </a:rPr>
              <a:t>บทที่ </a:t>
            </a:r>
            <a:r>
              <a:rPr lang="en-GB" sz="3600" dirty="0">
                <a:solidFill>
                  <a:srgbClr val="FFC000"/>
                </a:solidFill>
              </a:rPr>
              <a:t>9</a:t>
            </a:r>
            <a:r>
              <a:rPr lang="en-GB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ซึ่งการบรรยายถึง</a:t>
            </a:r>
            <a:r>
              <a:rPr lang="th-TH" sz="4000" b="1" dirty="0" smtClean="0"/>
              <a:t>การ	เดินทัพ</a:t>
            </a:r>
            <a:r>
              <a:rPr lang="th-TH" sz="4000" b="1" dirty="0"/>
              <a:t>ของพระ</a:t>
            </a:r>
            <a:r>
              <a:rPr lang="th-TH" sz="4000" b="1" dirty="0" err="1"/>
              <a:t>ยาห์เวห์</a:t>
            </a:r>
            <a:r>
              <a:rPr lang="th-TH" sz="4000" b="1" dirty="0"/>
              <a:t>ผ่านซีเรีย เลบานอน</a:t>
            </a:r>
            <a:r>
              <a:rPr lang="th-TH" sz="4000" b="1" dirty="0" smtClean="0"/>
              <a:t>และ	ปาเลสไตน์ </a:t>
            </a:r>
            <a:r>
              <a:rPr lang="th-TH" sz="4000" b="1" dirty="0"/>
              <a:t>คล้ายคลึงกับการเดินทัพ</a:t>
            </a:r>
            <a:r>
              <a:rPr lang="th-TH" sz="4000" b="1" dirty="0" smtClean="0"/>
              <a:t>ของ        	</a:t>
            </a:r>
            <a:r>
              <a:rPr lang="th-TH" sz="4000" b="1" dirty="0" smtClean="0">
                <a:solidFill>
                  <a:srgbClr val="FFC000"/>
                </a:solidFill>
              </a:rPr>
              <a:t>พระ</a:t>
            </a:r>
            <a:r>
              <a:rPr lang="th-TH" sz="4000" b="1" dirty="0" err="1" smtClean="0">
                <a:solidFill>
                  <a:srgbClr val="FFC000"/>
                </a:solidFill>
              </a:rPr>
              <a:t>เจ้าอ</a:t>
            </a:r>
            <a:r>
              <a:rPr lang="th-TH" sz="4000" b="1" dirty="0">
                <a:solidFill>
                  <a:srgbClr val="FFC000"/>
                </a:solidFill>
              </a:rPr>
              <a:t>เล็ก</a:t>
            </a:r>
            <a:r>
              <a:rPr lang="th-TH" sz="4000" b="1" dirty="0" smtClean="0">
                <a:solidFill>
                  <a:srgbClr val="FFC000"/>
                </a:solidFill>
              </a:rPr>
              <a:t>ซาน</a:t>
            </a:r>
            <a:r>
              <a:rPr lang="th-TH" sz="4000" b="1" dirty="0" err="1" smtClean="0">
                <a:solidFill>
                  <a:srgbClr val="FFC000"/>
                </a:solidFill>
              </a:rPr>
              <a:t>เดอร์</a:t>
            </a:r>
            <a:r>
              <a:rPr lang="th-TH" sz="4000" b="1" dirty="0" smtClean="0">
                <a:solidFill>
                  <a:srgbClr val="FFC000"/>
                </a:solidFill>
              </a:rPr>
              <a:t> มหาราช </a:t>
            </a:r>
            <a:r>
              <a:rPr lang="th-TH" sz="4000" b="1" dirty="0" smtClean="0">
                <a:solidFill>
                  <a:srgbClr val="FFFF00"/>
                </a:solidFill>
              </a:rPr>
              <a:t>(อ่านข้อ 1-8)</a:t>
            </a:r>
          </a:p>
        </p:txBody>
      </p:sp>
    </p:spTree>
    <p:extLst>
      <p:ext uri="{BB962C8B-B14F-4D97-AF65-F5344CB8AC3E}">
        <p14:creationId xmlns:p14="http://schemas.microsoft.com/office/powerpoint/2010/main" val="258486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ประการที่สาม </a:t>
            </a:r>
            <a:r>
              <a:rPr lang="en-GB" sz="4000" b="1" dirty="0" smtClean="0">
                <a:solidFill>
                  <a:srgbClr val="FFFF00"/>
                </a:solidFill>
              </a:rPr>
              <a:t>=</a:t>
            </a: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มีลีลา</a:t>
            </a:r>
            <a:r>
              <a:rPr lang="th-TH" sz="4000" b="1" dirty="0"/>
              <a:t>การเขียนเป็นแบบ </a:t>
            </a:r>
            <a:r>
              <a:rPr lang="th-TH" sz="4000" b="1" dirty="0">
                <a:solidFill>
                  <a:srgbClr val="FFC000"/>
                </a:solidFill>
              </a:rPr>
              <a:t>“วิวรณ์” </a:t>
            </a:r>
            <a:r>
              <a:rPr lang="th-TH" sz="4000" b="1" dirty="0" smtClean="0"/>
              <a:t>คือ การใช้ภาษาสัญลักษณ์</a:t>
            </a:r>
          </a:p>
          <a:p>
            <a:pPr marL="0" indent="0">
              <a:buNone/>
            </a:pPr>
            <a:r>
              <a:rPr lang="en-GB" sz="4000" b="1" dirty="0" smtClean="0">
                <a:solidFill>
                  <a:srgbClr val="FFC000"/>
                </a:solidFill>
              </a:rPr>
              <a:t>   =	</a:t>
            </a:r>
            <a:r>
              <a:rPr lang="th-TH" sz="4000" b="1" dirty="0" smtClean="0"/>
              <a:t>พบ</a:t>
            </a:r>
            <a:r>
              <a:rPr lang="th-TH" sz="4000" b="1" dirty="0"/>
              <a:t>เห็นได้ใน</a:t>
            </a:r>
            <a:r>
              <a:rPr lang="th-TH" sz="4000" b="1" dirty="0">
                <a:solidFill>
                  <a:srgbClr val="FFC000"/>
                </a:solidFill>
              </a:rPr>
              <a:t>คำพยากรณ์ต่างๆ </a:t>
            </a:r>
            <a:r>
              <a:rPr lang="th-TH" sz="4000" b="1" dirty="0" smtClean="0">
                <a:solidFill>
                  <a:srgbClr val="FFC000"/>
                </a:solidFill>
              </a:rPr>
              <a:t>ใน</a:t>
            </a:r>
            <a:r>
              <a:rPr lang="th-TH" sz="4000" b="1" dirty="0">
                <a:solidFill>
                  <a:srgbClr val="FFC000"/>
                </a:solidFill>
              </a:rPr>
              <a:t>บทที่ </a:t>
            </a:r>
            <a:r>
              <a:rPr lang="en-GB" sz="4000" dirty="0">
                <a:solidFill>
                  <a:srgbClr val="FFC000"/>
                </a:solidFill>
              </a:rPr>
              <a:t>14</a:t>
            </a:r>
            <a:r>
              <a:rPr lang="en-GB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ซึ่ง	เป็นแบบการเขียนที่</a:t>
            </a:r>
            <a:r>
              <a:rPr lang="th-TH" sz="4000" b="1" dirty="0"/>
              <a:t>นิยมกันใน</a:t>
            </a:r>
            <a:r>
              <a:rPr lang="th-TH" sz="4000" b="1" dirty="0" smtClean="0"/>
              <a:t>ช่วงเวลาดังกล่าว 	คือ ราวท้ายๆ ศตวรรษที่ </a:t>
            </a:r>
            <a:r>
              <a:rPr lang="en-GB" sz="4000" dirty="0" smtClean="0"/>
              <a:t>4</a:t>
            </a:r>
          </a:p>
          <a:p>
            <a:r>
              <a:rPr lang="th-TH" sz="4800" b="1" dirty="0">
                <a:solidFill>
                  <a:srgbClr val="FFC000"/>
                </a:solidFill>
              </a:rPr>
              <a:t>จาก</a:t>
            </a:r>
            <a:r>
              <a:rPr lang="th-TH" sz="4800" b="1" dirty="0" smtClean="0">
                <a:solidFill>
                  <a:srgbClr val="FFC000"/>
                </a:solidFill>
              </a:rPr>
              <a:t>หลักฐานทั้ง 3 ประการที่ยกมากล่าวนี้ </a:t>
            </a:r>
            <a:r>
              <a:rPr lang="th-TH" sz="4400" b="1" dirty="0" smtClean="0">
                <a:solidFill>
                  <a:srgbClr val="FFFF00"/>
                </a:solidFill>
              </a:rPr>
              <a:t>จึงพอสรุปได้ว่า </a:t>
            </a:r>
            <a:r>
              <a:rPr lang="th-TH" sz="4000" b="1" dirty="0" smtClean="0">
                <a:solidFill>
                  <a:srgbClr val="FFFF00"/>
                </a:solidFill>
              </a:rPr>
              <a:t>หนังสือของ</a:t>
            </a:r>
            <a:r>
              <a:rPr lang="th-TH" sz="4000" b="1" dirty="0" err="1" smtClean="0">
                <a:solidFill>
                  <a:srgbClr val="FFFF00"/>
                </a:solidFill>
              </a:rPr>
              <a:t>ประกาศกเศ</a:t>
            </a:r>
            <a:r>
              <a:rPr lang="th-TH" sz="4000" b="1" dirty="0" smtClean="0">
                <a:solidFill>
                  <a:srgbClr val="FFFF00"/>
                </a:solidFill>
              </a:rPr>
              <a:t>คา</a:t>
            </a:r>
            <a:r>
              <a:rPr lang="th-TH" sz="4000" b="1" dirty="0" err="1" smtClean="0">
                <a:solidFill>
                  <a:srgbClr val="FFFF00"/>
                </a:solidFill>
              </a:rPr>
              <a:t>ริยห์</a:t>
            </a:r>
            <a:r>
              <a:rPr lang="th-TH" sz="4000" b="1" dirty="0" smtClean="0">
                <a:solidFill>
                  <a:srgbClr val="FFFF00"/>
                </a:solidFill>
              </a:rPr>
              <a:t> ที่ </a:t>
            </a:r>
            <a:r>
              <a:rPr lang="en-GB" sz="3600" dirty="0" smtClean="0">
                <a:solidFill>
                  <a:srgbClr val="FFFF00"/>
                </a:solidFill>
              </a:rPr>
              <a:t>2</a:t>
            </a:r>
            <a:r>
              <a:rPr lang="th-TH" sz="4000" b="1" dirty="0" smtClean="0">
                <a:solidFill>
                  <a:srgbClr val="FFFF00"/>
                </a:solidFill>
              </a:rPr>
              <a:t> นี้น่าจะ</a:t>
            </a:r>
            <a:r>
              <a:rPr lang="th-TH" sz="4000" b="1" dirty="0">
                <a:solidFill>
                  <a:srgbClr val="FFFF00"/>
                </a:solidFill>
              </a:rPr>
              <a:t>เขียนขึ้นประมาณปี </a:t>
            </a:r>
            <a:r>
              <a:rPr lang="en-GB" sz="4000" dirty="0">
                <a:solidFill>
                  <a:srgbClr val="FFFF00"/>
                </a:solidFill>
              </a:rPr>
              <a:t>325</a:t>
            </a:r>
            <a:r>
              <a:rPr lang="en-GB" sz="4000" b="1" dirty="0">
                <a:solidFill>
                  <a:srgbClr val="FFFF00"/>
                </a:solidFill>
              </a:rPr>
              <a:t> </a:t>
            </a:r>
            <a:r>
              <a:rPr lang="th-TH" sz="4000" b="1" dirty="0">
                <a:solidFill>
                  <a:srgbClr val="FFFF00"/>
                </a:solidFill>
              </a:rPr>
              <a:t>ก.ค.ศ.</a:t>
            </a:r>
            <a:endParaRPr lang="en-US" sz="4000" b="1" dirty="0">
              <a:solidFill>
                <a:srgbClr val="FFFF00"/>
              </a:solidFill>
            </a:endParaRP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2199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680520"/>
          </a:xfrm>
        </p:spPr>
        <p:txBody>
          <a:bodyPr/>
          <a:lstStyle/>
          <a:p>
            <a:pPr marL="0" indent="0" algn="ctr">
              <a:buNone/>
            </a:pPr>
            <a:r>
              <a:rPr lang="th-TH" sz="6000" b="1" dirty="0" smtClean="0">
                <a:solidFill>
                  <a:srgbClr val="FFFF00"/>
                </a:solidFill>
              </a:rPr>
              <a:t>แล้วใครล่ะ?...เป็นผู้เขียน</a:t>
            </a:r>
          </a:p>
          <a:p>
            <a:r>
              <a:rPr lang="th-TH" sz="4000" b="1" dirty="0" smtClean="0">
                <a:solidFill>
                  <a:srgbClr val="FFC000"/>
                </a:solidFill>
              </a:rPr>
              <a:t>เรา</a:t>
            </a:r>
            <a:r>
              <a:rPr lang="th-TH" sz="4000" b="1" dirty="0">
                <a:solidFill>
                  <a:srgbClr val="FFC000"/>
                </a:solidFill>
              </a:rPr>
              <a:t>ไม่มีข้อมูลใดๆ เลย</a:t>
            </a:r>
            <a:r>
              <a:rPr lang="th-TH" sz="4000" b="1" dirty="0"/>
              <a:t>เกี่ยวกับประกาศกนิรนามที่เรารู้จักกันในนาม </a:t>
            </a:r>
            <a:r>
              <a:rPr lang="th-TH" sz="4000" b="1" dirty="0">
                <a:solidFill>
                  <a:srgbClr val="FFC000"/>
                </a:solidFill>
              </a:rPr>
              <a:t>“</a:t>
            </a:r>
            <a:r>
              <a:rPr lang="th-TH" sz="4000" b="1" dirty="0" err="1">
                <a:solidFill>
                  <a:srgbClr val="FFC000"/>
                </a:solidFill>
              </a:rPr>
              <a:t>เศ</a:t>
            </a:r>
            <a:r>
              <a:rPr lang="th-TH" sz="4000" b="1" dirty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 ที่ </a:t>
            </a:r>
            <a:r>
              <a:rPr lang="th-TH" sz="4000" b="1" dirty="0">
                <a:solidFill>
                  <a:srgbClr val="FFC000"/>
                </a:solidFill>
              </a:rPr>
              <a:t>2</a:t>
            </a:r>
            <a:r>
              <a:rPr lang="th-TH" sz="4000" b="1" dirty="0" smtClean="0">
                <a:solidFill>
                  <a:srgbClr val="FFC000"/>
                </a:solidFill>
              </a:rPr>
              <a:t>” </a:t>
            </a:r>
            <a:r>
              <a:rPr lang="th-TH" sz="4000" b="1" dirty="0" smtClean="0"/>
              <a:t>นี้เลย</a:t>
            </a:r>
          </a:p>
          <a:p>
            <a:r>
              <a:rPr lang="th-TH" sz="4000" b="1" dirty="0" smtClean="0">
                <a:solidFill>
                  <a:srgbClr val="FFC000"/>
                </a:solidFill>
              </a:rPr>
              <a:t>ปัจจุบัน</a:t>
            </a:r>
            <a:r>
              <a:rPr lang="th-TH" sz="4000" b="1" dirty="0" smtClean="0"/>
              <a:t> </a:t>
            </a:r>
            <a:r>
              <a:rPr lang="th-TH" sz="4000" b="1" dirty="0"/>
              <a:t>นักพระคัมภีร์บางคนยังมีความคิดเห็นที่แตกต่างกันในเรื่องนี้ บาง</a:t>
            </a:r>
            <a:r>
              <a:rPr lang="th-TH" sz="4000" b="1" dirty="0" smtClean="0"/>
              <a:t>คนว่า บทที่ </a:t>
            </a:r>
            <a:r>
              <a:rPr lang="en-GB" dirty="0" smtClean="0"/>
              <a:t>9-14</a:t>
            </a:r>
            <a:r>
              <a:rPr lang="en-GB" sz="4000" b="1" dirty="0" smtClean="0"/>
              <a:t> </a:t>
            </a:r>
            <a:r>
              <a:rPr lang="th-TH" sz="4000" b="1" dirty="0" smtClean="0"/>
              <a:t>นี้ </a:t>
            </a:r>
            <a:r>
              <a:rPr lang="th-TH" sz="4000" b="1" dirty="0" smtClean="0">
                <a:solidFill>
                  <a:srgbClr val="FFC000"/>
                </a:solidFill>
              </a:rPr>
              <a:t>อาจ</a:t>
            </a:r>
            <a:r>
              <a:rPr lang="th-TH" sz="4000" b="1" dirty="0">
                <a:solidFill>
                  <a:srgbClr val="FFC000"/>
                </a:solidFill>
              </a:rPr>
              <a:t>มีผู้เขียนอย่างน้อย</a:t>
            </a:r>
            <a:r>
              <a:rPr lang="th-TH" sz="4000" b="1" dirty="0" smtClean="0">
                <a:solidFill>
                  <a:srgbClr val="FFC000"/>
                </a:solidFill>
              </a:rPr>
              <a:t>สอง หรือ สาม</a:t>
            </a:r>
            <a:r>
              <a:rPr lang="th-TH" sz="4000" b="1" dirty="0">
                <a:solidFill>
                  <a:srgbClr val="FFC000"/>
                </a:solidFill>
              </a:rPr>
              <a:t>คนก็เป็นได้</a:t>
            </a:r>
            <a:endParaRPr lang="en-US" sz="4000" b="1" dirty="0">
              <a:solidFill>
                <a:srgbClr val="FFC000"/>
              </a:solidFill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300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544616"/>
          </a:xfrm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rgbClr val="FFFF00"/>
                </a:solidFill>
              </a:rPr>
              <a:t>โครงสร้าง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en-GB" sz="4400" b="1" dirty="0" smtClean="0">
                <a:solidFill>
                  <a:srgbClr val="FFFF00"/>
                </a:solidFill>
              </a:rPr>
              <a:t>= </a:t>
            </a:r>
            <a:r>
              <a:rPr lang="th-TH" sz="4400" b="1" dirty="0" smtClean="0"/>
              <a:t>บทที่ 9-14 นี้ แบ่งออกเป็น 2 ตอน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ตอนแรก</a:t>
            </a:r>
            <a:r>
              <a:rPr lang="en-GB" sz="4000" b="1" dirty="0" smtClean="0">
                <a:solidFill>
                  <a:srgbClr val="FFFF00"/>
                </a:solidFill>
              </a:rPr>
              <a:t> </a:t>
            </a:r>
            <a:r>
              <a:rPr lang="en-GB" sz="3600" dirty="0" smtClean="0">
                <a:solidFill>
                  <a:srgbClr val="FFFF00"/>
                </a:solidFill>
              </a:rPr>
              <a:t>9-11 </a:t>
            </a:r>
            <a:r>
              <a:rPr lang="en-GB" sz="3600" dirty="0">
                <a:solidFill>
                  <a:srgbClr val="FFFF00"/>
                </a:solidFill>
              </a:rPr>
              <a:t>: </a:t>
            </a:r>
            <a:r>
              <a:rPr lang="th-TH" sz="4000" b="1" dirty="0" smtClean="0">
                <a:solidFill>
                  <a:srgbClr val="FFFF00"/>
                </a:solidFill>
              </a:rPr>
              <a:t>สามบทแรก/</a:t>
            </a:r>
            <a:r>
              <a:rPr lang="th-TH" sz="4000" b="1" dirty="0" smtClean="0">
                <a:solidFill>
                  <a:srgbClr val="FFC000"/>
                </a:solidFill>
              </a:rPr>
              <a:t>เป็น</a:t>
            </a:r>
            <a:r>
              <a:rPr lang="th-TH" sz="4000" b="1" dirty="0">
                <a:solidFill>
                  <a:srgbClr val="FFC000"/>
                </a:solidFill>
              </a:rPr>
              <a:t>บท</a:t>
            </a:r>
            <a:r>
              <a:rPr lang="th-TH" sz="4000" b="1" dirty="0" smtClean="0">
                <a:solidFill>
                  <a:srgbClr val="FFC000"/>
                </a:solidFill>
              </a:rPr>
              <a:t>กวีร้อยกรอง  </a:t>
            </a:r>
            <a:r>
              <a:rPr lang="th-TH" sz="4000" b="1" dirty="0" smtClean="0"/>
              <a:t>ของ</a:t>
            </a:r>
            <a:r>
              <a:rPr lang="th-TH" sz="4000" b="1" dirty="0"/>
              <a:t>สมัยก่อน</a:t>
            </a:r>
            <a:r>
              <a:rPr lang="th-TH" sz="4000" b="1" dirty="0" smtClean="0"/>
              <a:t>เนรเทศ </a:t>
            </a:r>
            <a:r>
              <a:rPr lang="th-TH" sz="4000" b="1" dirty="0" smtClean="0">
                <a:solidFill>
                  <a:srgbClr val="FFC000"/>
                </a:solidFill>
              </a:rPr>
              <a:t>(ดูในพระคัมภีร์) </a:t>
            </a:r>
            <a:r>
              <a:rPr lang="th-TH" sz="4000" b="1" dirty="0"/>
              <a:t>และอ้างถึงเหตุการณ์ทางประวัติศาสตร์ซึ่งยากที่จะระบุแน่ชัดว่าเป็นอะไรกัน</a:t>
            </a:r>
            <a:r>
              <a:rPr lang="th-TH" sz="4000" b="1" dirty="0" smtClean="0"/>
              <a:t>แน่ </a:t>
            </a:r>
            <a:r>
              <a:rPr lang="th-TH" sz="4000" b="1" dirty="0" smtClean="0">
                <a:solidFill>
                  <a:srgbClr val="FFC000"/>
                </a:solidFill>
              </a:rPr>
              <a:t>(เช่น คำพยากรณ์ในบทที่ 9-11)</a:t>
            </a:r>
            <a:endParaRPr lang="en-US" sz="4000" b="1" dirty="0">
              <a:solidFill>
                <a:srgbClr val="FFC000"/>
              </a:solidFill>
            </a:endParaRPr>
          </a:p>
          <a:p>
            <a:r>
              <a:rPr lang="th-TH" sz="4000" b="1" dirty="0" smtClean="0">
                <a:solidFill>
                  <a:srgbClr val="FFFF00"/>
                </a:solidFill>
              </a:rPr>
              <a:t>ตอนที่สอง </a:t>
            </a:r>
            <a:r>
              <a:rPr lang="th-TH" sz="4400" b="1" dirty="0" smtClean="0">
                <a:solidFill>
                  <a:srgbClr val="FFFF00"/>
                </a:solidFill>
              </a:rPr>
              <a:t>12-14 </a:t>
            </a:r>
            <a:r>
              <a:rPr lang="en-GB" sz="4000" b="1" dirty="0">
                <a:solidFill>
                  <a:srgbClr val="FFFF00"/>
                </a:solidFill>
              </a:rPr>
              <a:t>: </a:t>
            </a:r>
            <a:r>
              <a:rPr lang="th-TH" sz="4000" b="1" dirty="0" smtClean="0">
                <a:solidFill>
                  <a:srgbClr val="FFFF00"/>
                </a:solidFill>
              </a:rPr>
              <a:t>สามบทหลัง/</a:t>
            </a:r>
            <a:r>
              <a:rPr lang="th-TH" sz="4000" b="1" dirty="0" smtClean="0">
                <a:solidFill>
                  <a:srgbClr val="FFC000"/>
                </a:solidFill>
              </a:rPr>
              <a:t>เป็นร้อยแก้วเกือบทั้งหมด ใช้</a:t>
            </a:r>
            <a:r>
              <a:rPr lang="th-TH" sz="4000" b="1" dirty="0">
                <a:solidFill>
                  <a:srgbClr val="FFC000"/>
                </a:solidFill>
              </a:rPr>
              <a:t>ภาษาแบบ</a:t>
            </a:r>
            <a:r>
              <a:rPr lang="th-TH" sz="4000" b="1" dirty="0" smtClean="0">
                <a:solidFill>
                  <a:srgbClr val="FFC000"/>
                </a:solidFill>
              </a:rPr>
              <a:t>วิวรณ์ </a:t>
            </a:r>
            <a:r>
              <a:rPr lang="th-TH" sz="4000" b="1" dirty="0" smtClean="0"/>
              <a:t>บรรยายความยากลำบาก และ</a:t>
            </a:r>
            <a:r>
              <a:rPr lang="th-TH" sz="4000" b="1" dirty="0"/>
              <a:t>ชัยชนะของเยรูซาเล็มในวัน</a:t>
            </a:r>
            <a:r>
              <a:rPr lang="th-TH" sz="4000" b="1" dirty="0" smtClean="0"/>
              <a:t>สุดท้าย </a:t>
            </a:r>
            <a:r>
              <a:rPr lang="th-TH" sz="4000" b="1" dirty="0" smtClean="0">
                <a:solidFill>
                  <a:srgbClr val="FFC000"/>
                </a:solidFill>
              </a:rPr>
              <a:t>(ดูพระคัมภีร์)</a:t>
            </a:r>
            <a:endParaRPr lang="en-US" sz="4000" b="1" dirty="0">
              <a:solidFill>
                <a:srgbClr val="FFC000"/>
              </a:solidFill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>
                <a:solidFill>
                  <a:srgbClr val="FFFF00"/>
                </a:solidFill>
                <a:cs typeface="+mn-cs"/>
              </a:rPr>
              <a:t>2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. โครงสร้างและเนื้อหา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747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742</Words>
  <Application>Microsoft Office PowerPoint</Application>
  <PresentationFormat>นำเสนอทางหน้าจอ (4:3)</PresentationFormat>
  <Paragraphs>75</Paragraphs>
  <Slides>22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22</vt:i4>
      </vt:variant>
    </vt:vector>
  </HeadingPairs>
  <TitlesOfParts>
    <vt:vector size="23" baseType="lpstr">
      <vt:lpstr>ชุดรูปแบบของ Office</vt:lpstr>
      <vt:lpstr>เศคาริยาห์ ที่ 2 (บทที่ 9-14)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Admin</dc:creator>
  <cp:lastModifiedBy>Admin</cp:lastModifiedBy>
  <cp:revision>95</cp:revision>
  <dcterms:created xsi:type="dcterms:W3CDTF">2020-11-28T05:25:41Z</dcterms:created>
  <dcterms:modified xsi:type="dcterms:W3CDTF">2021-02-26T02:32:53Z</dcterms:modified>
</cp:coreProperties>
</file>