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27" r:id="rId3"/>
    <p:sldId id="307" r:id="rId4"/>
    <p:sldId id="322" r:id="rId5"/>
    <p:sldId id="323" r:id="rId6"/>
    <p:sldId id="324" r:id="rId7"/>
    <p:sldId id="325" r:id="rId8"/>
    <p:sldId id="326" r:id="rId9"/>
    <p:sldId id="309" r:id="rId10"/>
    <p:sldId id="310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3" r:id="rId25"/>
    <p:sldId id="290" r:id="rId26"/>
    <p:sldId id="291" r:id="rId27"/>
    <p:sldId id="292" r:id="rId28"/>
    <p:sldId id="304" r:id="rId29"/>
    <p:sldId id="294" r:id="rId30"/>
    <p:sldId id="295" r:id="rId31"/>
    <p:sldId id="328" r:id="rId32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D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27225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10980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114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27170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8148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9870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9214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51127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59014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33765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20809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3D568-7D25-4DCA-B739-0BFFB0A6611A}" type="datetimeFigureOut">
              <a:rPr lang="th-TH" smtClean="0"/>
              <a:t>26/02/64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7CB63-2687-4754-8C50-529E6E17457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611309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3037" y="10622"/>
            <a:ext cx="4563374" cy="6847378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การศึกษาพระคัมภีร์</a:t>
            </a:r>
          </a:p>
          <a:p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ภาคประกาศก</a:t>
            </a:r>
          </a:p>
          <a:p>
            <a:endParaRPr lang="th-TH" sz="1800" b="1" dirty="0" smtClean="0">
              <a:solidFill>
                <a:srgbClr val="FFFF00"/>
              </a:solidFill>
              <a:cs typeface="+mn-cs"/>
            </a:endParaRPr>
          </a:p>
          <a:p>
            <a:r>
              <a:rPr lang="en-GB" sz="4800" dirty="0">
                <a:solidFill>
                  <a:srgbClr val="FFFF00"/>
                </a:solidFill>
              </a:rPr>
              <a:t>- - - - - - - - - - - </a:t>
            </a:r>
            <a:r>
              <a:rPr lang="en-GB" sz="4800" dirty="0" smtClean="0">
                <a:solidFill>
                  <a:srgbClr val="FFFF00"/>
                </a:solidFill>
              </a:rPr>
              <a:t>-</a:t>
            </a:r>
            <a:endParaRPr lang="th-TH" sz="3100" b="1" dirty="0" smtClean="0">
              <a:solidFill>
                <a:srgbClr val="FFFF00"/>
              </a:solidFill>
              <a:cs typeface="+mn-cs"/>
            </a:endParaRPr>
          </a:p>
          <a:p>
            <a:endParaRPr lang="en-GB" sz="1050" b="1" dirty="0" smtClean="0">
              <a:solidFill>
                <a:srgbClr val="FFFF00"/>
              </a:solidFill>
              <a:cs typeface="+mn-cs"/>
            </a:endParaRPr>
          </a:p>
          <a:p>
            <a:endParaRPr lang="th-TH" sz="1050" b="1" dirty="0" smtClean="0">
              <a:solidFill>
                <a:srgbClr val="FFFF00"/>
              </a:solidFill>
              <a:cs typeface="+mn-cs"/>
            </a:endParaRPr>
          </a:p>
          <a:p>
            <a:r>
              <a:rPr lang="th-TH" sz="3200" b="1" dirty="0" smtClean="0">
                <a:solidFill>
                  <a:srgbClr val="FFFF00"/>
                </a:solidFill>
                <a:cs typeface="+mn-cs"/>
              </a:rPr>
              <a:t>โดย</a:t>
            </a:r>
          </a:p>
          <a:p>
            <a:r>
              <a:rPr lang="th-TH" sz="4000" b="1" dirty="0" smtClean="0">
                <a:solidFill>
                  <a:srgbClr val="FFFF00"/>
                </a:solidFill>
                <a:cs typeface="+mn-cs"/>
              </a:rPr>
              <a:t>คุณพ่อวสันต์ พิรุฬห์วงศ์</a:t>
            </a:r>
          </a:p>
          <a:p>
            <a:r>
              <a:rPr lang="th-TH" sz="2800" b="1" dirty="0" smtClean="0">
                <a:solidFill>
                  <a:srgbClr val="FFFF00"/>
                </a:solidFill>
                <a:cs typeface="+mn-cs"/>
              </a:rPr>
              <a:t>คณะ</a:t>
            </a:r>
            <a:r>
              <a:rPr lang="th-TH" sz="2800" b="1" dirty="0" err="1" smtClean="0">
                <a:solidFill>
                  <a:srgbClr val="FFFF00"/>
                </a:solidFill>
                <a:cs typeface="+mn-cs"/>
              </a:rPr>
              <a:t>สติก</a:t>
            </a:r>
            <a:r>
              <a:rPr lang="th-TH" sz="2800" b="1" dirty="0" smtClean="0">
                <a:solidFill>
                  <a:srgbClr val="FFFF00"/>
                </a:solidFill>
                <a:cs typeface="+mn-cs"/>
              </a:rPr>
              <a:t>มา</a:t>
            </a:r>
            <a:r>
              <a:rPr lang="th-TH" sz="2800" b="1" dirty="0" err="1" smtClean="0">
                <a:solidFill>
                  <a:srgbClr val="FFFF00"/>
                </a:solidFill>
                <a:cs typeface="+mn-cs"/>
              </a:rPr>
              <a:t>ติน</a:t>
            </a:r>
            <a:endParaRPr lang="th-TH" sz="1800" b="1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4635071" y="5400600"/>
            <a:ext cx="4508929" cy="90872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800" b="1" dirty="0" err="1" smtClean="0">
                <a:solidFill>
                  <a:srgbClr val="FFFF00"/>
                </a:solidFill>
                <a:cs typeface="+mn-cs"/>
              </a:rPr>
              <a:t>ประกาศกเศ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คาริ</a:t>
            </a:r>
            <a:r>
              <a:rPr lang="th-TH" sz="4800" b="1" dirty="0" err="1" smtClean="0">
                <a:solidFill>
                  <a:srgbClr val="FFFF00"/>
                </a:solidFill>
                <a:cs typeface="+mn-cs"/>
              </a:rPr>
              <a:t>ยาห์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2" name="AutoShape 4" descr="ผลการค้นหารูปภาพสำหรับ image of Prophet Zechariah in 5 B.C.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3" name="AutoShape 6" descr="ผลการค้นหารูปภาพสำหรับ image of Prophet Zechariah in 5 B.C.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6" name="AutoShape 8" descr="ผลการค้นหารูปภาพสำหรับ image of Prophet Zechariah in 5 B.C."/>
          <p:cNvSpPr>
            <a:spLocks noChangeAspect="1" noChangeArrowheads="1"/>
          </p:cNvSpPr>
          <p:nvPr/>
        </p:nvSpPr>
        <p:spPr bwMode="auto">
          <a:xfrm>
            <a:off x="495300" y="920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034" name="Picture 10" descr="อาจเป็นรูปภาพของ 1 คน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691" y="750262"/>
            <a:ext cx="4483688" cy="445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121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ผลการค้นหารูปภาพสำหรับ King Darius of Pers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" y="6161"/>
            <a:ext cx="4154931" cy="623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ตัวแทนเนื้อหา 2"/>
          <p:cNvSpPr txBox="1">
            <a:spLocks/>
          </p:cNvSpPr>
          <p:nvPr/>
        </p:nvSpPr>
        <p:spPr>
          <a:xfrm>
            <a:off x="4355976" y="332656"/>
            <a:ext cx="4536504" cy="61926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4400" b="1" dirty="0" smtClean="0">
                <a:solidFill>
                  <a:srgbClr val="FFFF00"/>
                </a:solidFill>
              </a:rPr>
              <a:t>และหนังสือเหล่านั้นให้ข้อมูลว่า...</a:t>
            </a:r>
          </a:p>
          <a:p>
            <a:r>
              <a:rPr lang="th-TH" sz="3800" b="1" dirty="0" smtClean="0"/>
              <a:t>เปอร์เซียมีความใจกว้างต่อประเพณีท้องถิ่น (ดา</a:t>
            </a:r>
            <a:r>
              <a:rPr lang="th-TH" sz="3800" b="1" dirty="0" err="1" smtClean="0"/>
              <a:t>ริอัส</a:t>
            </a:r>
            <a:r>
              <a:rPr lang="th-TH" sz="3800" b="1" dirty="0" smtClean="0"/>
              <a:t>) </a:t>
            </a:r>
            <a:r>
              <a:rPr lang="th-TH" sz="3800" b="1" dirty="0" smtClean="0">
                <a:solidFill>
                  <a:srgbClr val="FFC000"/>
                </a:solidFill>
              </a:rPr>
              <a:t>อนุญาตให้มีการปกครองตนเองได้ </a:t>
            </a:r>
            <a:r>
              <a:rPr lang="th-TH" sz="3800" b="1" dirty="0" smtClean="0"/>
              <a:t>อาณาจักรยู</a:t>
            </a:r>
            <a:r>
              <a:rPr lang="th-TH" sz="3800" b="1" dirty="0" err="1" smtClean="0"/>
              <a:t>ดาห์</a:t>
            </a:r>
            <a:r>
              <a:rPr lang="th-TH" sz="3800" b="1" dirty="0" smtClean="0"/>
              <a:t>ที่อยู่ภายใต้การปกครองของเปอร์เซีย </a:t>
            </a:r>
            <a:r>
              <a:rPr lang="th-TH" sz="3800" b="1" dirty="0" smtClean="0">
                <a:solidFill>
                  <a:srgbClr val="FFC000"/>
                </a:solidFill>
              </a:rPr>
              <a:t>จึงปกครองตนเอง / มีความสงบตลอดเวลา </a:t>
            </a:r>
            <a:r>
              <a:rPr lang="en-GB" sz="3800" dirty="0" smtClean="0">
                <a:solidFill>
                  <a:srgbClr val="FFC000"/>
                </a:solidFill>
              </a:rPr>
              <a:t>200</a:t>
            </a:r>
            <a:r>
              <a:rPr lang="en-GB" sz="3800" b="1" dirty="0" smtClean="0">
                <a:solidFill>
                  <a:srgbClr val="FFC000"/>
                </a:solidFill>
              </a:rPr>
              <a:t> </a:t>
            </a:r>
            <a:r>
              <a:rPr lang="th-TH" sz="3800" b="1" dirty="0" smtClean="0">
                <a:solidFill>
                  <a:srgbClr val="FFC000"/>
                </a:solidFill>
              </a:rPr>
              <a:t>ปีนี้ (539-339? ก.ค.ศ.)</a:t>
            </a:r>
            <a:endParaRPr lang="th-TH" sz="3800" b="1" dirty="0">
              <a:solidFill>
                <a:srgbClr val="FFC000"/>
              </a:solidFill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0" y="6165304"/>
            <a:ext cx="4162191" cy="692696"/>
          </a:xfrm>
          <a:prstGeom prst="rect">
            <a:avLst/>
          </a:prstGeom>
          <a:solidFill>
            <a:srgbClr val="C00000"/>
          </a:solidFill>
        </p:spPr>
        <p:txBody>
          <a:bodyPr anchor="b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กษัตริย์ดา</a:t>
            </a:r>
            <a:r>
              <a:rPr lang="th-TH" sz="4800" b="1" dirty="0" err="1" smtClean="0">
                <a:solidFill>
                  <a:srgbClr val="FFFF00"/>
                </a:solidFill>
                <a:cs typeface="+mn-cs"/>
              </a:rPr>
              <a:t>ริอัส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586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528392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</a:rPr>
              <a:t>ปี </a:t>
            </a:r>
            <a:r>
              <a:rPr lang="en-GB" sz="3600" dirty="0" smtClean="0">
                <a:solidFill>
                  <a:srgbClr val="FFFF00"/>
                </a:solidFill>
              </a:rPr>
              <a:t>538</a:t>
            </a:r>
            <a:r>
              <a:rPr lang="en-GB" sz="4000" dirty="0" smtClean="0">
                <a:solidFill>
                  <a:srgbClr val="FFFF00"/>
                </a:solidFill>
              </a:rPr>
              <a:t> </a:t>
            </a:r>
            <a:r>
              <a:rPr lang="en-US" sz="4000" dirty="0" smtClean="0">
                <a:solidFill>
                  <a:srgbClr val="FFFF00"/>
                </a:solidFill>
              </a:rPr>
              <a:t>= </a:t>
            </a:r>
            <a:r>
              <a:rPr lang="th-TH" sz="4000" b="1" dirty="0" smtClean="0">
                <a:solidFill>
                  <a:srgbClr val="FFFF00"/>
                </a:solidFill>
              </a:rPr>
              <a:t>พระ</a:t>
            </a:r>
            <a:r>
              <a:rPr lang="th-TH" sz="4000" b="1" dirty="0">
                <a:solidFill>
                  <a:srgbClr val="FFFF00"/>
                </a:solidFill>
              </a:rPr>
              <a:t>เจ้า</a:t>
            </a:r>
            <a:r>
              <a:rPr lang="th-TH" sz="4000" b="1" dirty="0" err="1">
                <a:solidFill>
                  <a:srgbClr val="FFFF00"/>
                </a:solidFill>
              </a:rPr>
              <a:t>ไซรัส</a:t>
            </a:r>
            <a:r>
              <a:rPr lang="th-TH" sz="4000" b="1" dirty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ทรง</a:t>
            </a:r>
            <a:r>
              <a:rPr lang="th-TH" sz="4000" b="1" dirty="0"/>
              <a:t>ออก</a:t>
            </a:r>
            <a:r>
              <a:rPr lang="th-TH" sz="4000" b="1" dirty="0">
                <a:solidFill>
                  <a:srgbClr val="FFC000"/>
                </a:solidFill>
              </a:rPr>
              <a:t>พระรา</a:t>
            </a:r>
            <a:r>
              <a:rPr lang="th-TH" sz="4000" b="1" dirty="0" smtClean="0">
                <a:solidFill>
                  <a:srgbClr val="FFC000"/>
                </a:solidFill>
              </a:rPr>
              <a:t>ชกฤษฎีกา		อนุญาต</a:t>
            </a:r>
            <a:r>
              <a:rPr lang="th-TH" sz="4000" b="1" dirty="0">
                <a:solidFill>
                  <a:srgbClr val="FFC000"/>
                </a:solidFill>
              </a:rPr>
              <a:t>ให้</a:t>
            </a:r>
            <a:r>
              <a:rPr lang="th-TH" sz="4000" b="1" dirty="0" err="1">
                <a:solidFill>
                  <a:srgbClr val="FFC000"/>
                </a:solidFill>
              </a:rPr>
              <a:t>พวกยิ</a:t>
            </a:r>
            <a:r>
              <a:rPr lang="th-TH" sz="4000" b="1" dirty="0">
                <a:solidFill>
                  <a:srgbClr val="FFC000"/>
                </a:solidFill>
              </a:rPr>
              <a:t>วก</a:t>
            </a:r>
            <a:r>
              <a:rPr lang="th-TH" sz="4000" b="1" dirty="0" smtClean="0">
                <a:solidFill>
                  <a:srgbClr val="FFC000"/>
                </a:solidFill>
              </a:rPr>
              <a:t>ลับบ้าน</a:t>
            </a:r>
            <a:r>
              <a:rPr lang="th-TH" sz="4000" b="1" dirty="0">
                <a:solidFill>
                  <a:srgbClr val="FFC000"/>
                </a:solidFill>
              </a:rPr>
              <a:t>เกิดเมือง</a:t>
            </a:r>
            <a:r>
              <a:rPr lang="th-TH" sz="4000" b="1" dirty="0" smtClean="0">
                <a:solidFill>
                  <a:srgbClr val="FFC000"/>
                </a:solidFill>
              </a:rPr>
              <a:t>นอน		ของ</a:t>
            </a:r>
            <a:r>
              <a:rPr lang="th-TH" sz="4000" b="1" dirty="0">
                <a:solidFill>
                  <a:srgbClr val="FFC000"/>
                </a:solidFill>
              </a:rPr>
              <a:t>ตนเอง</a:t>
            </a:r>
            <a:r>
              <a:rPr lang="th-TH" sz="4000" b="1" dirty="0" smtClean="0">
                <a:solidFill>
                  <a:srgbClr val="FFC000"/>
                </a:solidFill>
              </a:rPr>
              <a:t>ได้</a:t>
            </a:r>
          </a:p>
          <a:p>
            <a:r>
              <a:rPr lang="th-TH" sz="4400" b="1" dirty="0" smtClean="0">
                <a:solidFill>
                  <a:srgbClr val="FFFF00"/>
                </a:solidFill>
              </a:rPr>
              <a:t>หนังสือ</a:t>
            </a:r>
            <a:r>
              <a:rPr lang="th-TH" sz="4400" b="1" dirty="0" err="1" smtClean="0">
                <a:solidFill>
                  <a:srgbClr val="FFFF00"/>
                </a:solidFill>
              </a:rPr>
              <a:t>เอสรา</a:t>
            </a:r>
            <a:r>
              <a:rPr lang="th-TH" sz="4400" b="1" dirty="0" smtClean="0">
                <a:solidFill>
                  <a:srgbClr val="FFFF00"/>
                </a:solidFill>
              </a:rPr>
              <a:t> </a:t>
            </a:r>
            <a:r>
              <a:rPr lang="en-GB" sz="3600" dirty="0" smtClean="0">
                <a:solidFill>
                  <a:srgbClr val="FFFF00"/>
                </a:solidFill>
              </a:rPr>
              <a:t>=</a:t>
            </a:r>
            <a:r>
              <a:rPr lang="en-GB" sz="44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ได้</a:t>
            </a:r>
            <a:r>
              <a:rPr lang="th-TH" sz="4000" b="1" dirty="0"/>
              <a:t>อ้างถึง</a:t>
            </a:r>
            <a:r>
              <a:rPr lang="th-TH" sz="4000" b="1" dirty="0" smtClean="0"/>
              <a:t>การกฤษฎีกา</a:t>
            </a:r>
            <a:r>
              <a:rPr lang="th-TH" sz="4000" b="1" dirty="0"/>
              <a:t>ของ</a:t>
            </a:r>
            <a:r>
              <a:rPr lang="th-TH" sz="4000" b="1" dirty="0" err="1"/>
              <a:t>ไซรัส</a:t>
            </a:r>
            <a:r>
              <a:rPr lang="th-TH" sz="4000" b="1" dirty="0"/>
              <a:t>นี้ </a:t>
            </a:r>
            <a:r>
              <a:rPr lang="th-TH" sz="4000" b="1" dirty="0" smtClean="0"/>
              <a:t>ข้อความ</a:t>
            </a:r>
            <a:r>
              <a:rPr lang="th-TH" sz="4000" b="1" dirty="0"/>
              <a:t>สำคัญมี</a:t>
            </a:r>
            <a:r>
              <a:rPr lang="th-TH" sz="4000" b="1" dirty="0" smtClean="0"/>
              <a:t>ว่า...</a:t>
            </a:r>
            <a:endParaRPr lang="en-US" sz="4000" b="1" dirty="0"/>
          </a:p>
        </p:txBody>
      </p:sp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solidFill>
            <a:schemeClr val="accent4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ปัญหาสำคัญในการเดินทางกลับเยรูซาเล็ม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0" y="1196752"/>
            <a:ext cx="9144000" cy="864096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800" b="1" dirty="0">
                <a:solidFill>
                  <a:srgbClr val="FFFF00"/>
                </a:solidFill>
                <a:cs typeface="+mn-cs"/>
              </a:rPr>
              <a:t>1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. การเดินทางกลับแผ่นดินยู</a:t>
            </a:r>
            <a:r>
              <a:rPr lang="th-TH" sz="4800" b="1" dirty="0" err="1" smtClean="0">
                <a:solidFill>
                  <a:srgbClr val="FFFF00"/>
                </a:solidFill>
                <a:cs typeface="+mn-cs"/>
              </a:rPr>
              <a:t>ดาห์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757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16632"/>
            <a:ext cx="8712968" cy="66693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600" b="1" dirty="0">
                <a:solidFill>
                  <a:srgbClr val="FFFF00"/>
                </a:solidFill>
              </a:rPr>
              <a:t>“</a:t>
            </a:r>
            <a:r>
              <a:rPr lang="th-TH" sz="3600" b="1" dirty="0" err="1">
                <a:solidFill>
                  <a:srgbClr val="FFFF00"/>
                </a:solidFill>
              </a:rPr>
              <a:t>ไซรัส</a:t>
            </a:r>
            <a:r>
              <a:rPr lang="th-TH" sz="3600" b="1" dirty="0">
                <a:solidFill>
                  <a:srgbClr val="FFFF00"/>
                </a:solidFill>
              </a:rPr>
              <a:t> พระราชาแห่งเปอร์เซียตรัสดังนี้ว่า </a:t>
            </a:r>
            <a:r>
              <a:rPr lang="th-TH" sz="3600" b="1" dirty="0">
                <a:solidFill>
                  <a:srgbClr val="FFC000"/>
                </a:solidFill>
              </a:rPr>
              <a:t>‘พระ</a:t>
            </a:r>
            <a:r>
              <a:rPr lang="th-TH" sz="3600" b="1" dirty="0" err="1">
                <a:solidFill>
                  <a:srgbClr val="FFC000"/>
                </a:solidFill>
              </a:rPr>
              <a:t>ยาห์เวห์</a:t>
            </a:r>
            <a:r>
              <a:rPr lang="th-TH" sz="3600" b="1" dirty="0">
                <a:solidFill>
                  <a:srgbClr val="FFC000"/>
                </a:solidFill>
              </a:rPr>
              <a:t>พระเจ้า</a:t>
            </a:r>
            <a:r>
              <a:rPr lang="th-TH" sz="3600" b="1" dirty="0"/>
              <a:t>แห่งฟ้าสวรรค์ได้พระราชทานบรรดาราชอาณาจักรแห่งแผ่นดินโลกแก่เรา และ</a:t>
            </a:r>
            <a:r>
              <a:rPr lang="th-TH" sz="3600" b="1" dirty="0">
                <a:solidFill>
                  <a:srgbClr val="FFC000"/>
                </a:solidFill>
              </a:rPr>
              <a:t>พระองค์ทรงกำชับให้เราสร้างพระนิเวศให้พระองค์ที่เยรูซาเล็ม ซึ่งอยู่ในยู</a:t>
            </a:r>
            <a:r>
              <a:rPr lang="th-TH" sz="3600" b="1" dirty="0" err="1">
                <a:solidFill>
                  <a:srgbClr val="FFC000"/>
                </a:solidFill>
              </a:rPr>
              <a:t>ดาห์</a:t>
            </a:r>
            <a:r>
              <a:rPr lang="th-TH" sz="3600" b="1" dirty="0">
                <a:solidFill>
                  <a:srgbClr val="FFC000"/>
                </a:solidFill>
              </a:rPr>
              <a:t> </a:t>
            </a:r>
            <a:r>
              <a:rPr lang="th-TH" sz="3600" b="1" dirty="0"/>
              <a:t>มีผู้ใดในหมู่พวกท่าน</a:t>
            </a:r>
            <a:r>
              <a:rPr lang="th-TH" sz="3600" b="1" dirty="0" smtClean="0"/>
              <a:t>ทั้งหลาย</a:t>
            </a:r>
            <a:r>
              <a:rPr lang="th-TH" sz="3600" b="1" dirty="0"/>
              <a:t>ที่เป็นประชากรของพระองค์ ขอพระเจ้าของเขาสถิตกับเขา และขอให้เขาขึ้นไปยังเยรูซาเล็มซึ่งอยู่ในยู</a:t>
            </a:r>
            <a:r>
              <a:rPr lang="th-TH" sz="3600" b="1" dirty="0" err="1"/>
              <a:t>ดาห์</a:t>
            </a:r>
            <a:r>
              <a:rPr lang="th-TH" sz="3600" b="1" dirty="0"/>
              <a:t> และพระนิเวศของพระ</a:t>
            </a:r>
            <a:r>
              <a:rPr lang="th-TH" sz="3600" b="1" dirty="0" err="1"/>
              <a:t>ยาห์เวห์</a:t>
            </a:r>
            <a:r>
              <a:rPr lang="th-TH" sz="3600" b="1" dirty="0"/>
              <a:t> พระเจ้าแห่งอิสราเอล คือ พระองค์ทรงเป็นพระเจ้าผู้สถิตในเยรูซาเล็ม และ</a:t>
            </a:r>
            <a:r>
              <a:rPr lang="th-TH" sz="3600" b="1" dirty="0">
                <a:solidFill>
                  <a:srgbClr val="FFC000"/>
                </a:solidFill>
              </a:rPr>
              <a:t>ขอให้คนทั้งปวงที่เหลืออยู่ ไม่ว่าเขาจะอาศัยอยู่ ณ ที่ใด ให้คนซึ่งอยู่ในที่ของเขาช่วยด้วยเงินและด้วยทองคำ ด้วยข้าวของและสัตว์ นอกเหนือจากเครื่องบูชาตามใจสมัคร สำหรับพระนิเวศของพระเจ้าซึ่งอยู่ในเยรูซาเล็ม</a:t>
            </a:r>
            <a:r>
              <a:rPr lang="th-TH" sz="3600" b="1" dirty="0"/>
              <a:t>” (</a:t>
            </a:r>
            <a:r>
              <a:rPr lang="th-TH" sz="3600" b="1" dirty="0" err="1" smtClean="0"/>
              <a:t>อสร</a:t>
            </a:r>
            <a:r>
              <a:rPr lang="en-US" sz="2800" dirty="0"/>
              <a:t> </a:t>
            </a:r>
            <a:r>
              <a:rPr lang="en-GB" sz="2800" dirty="0" smtClean="0"/>
              <a:t>1:2-4</a:t>
            </a:r>
            <a:r>
              <a:rPr lang="th-TH" sz="3600" b="1" dirty="0" smtClean="0"/>
              <a:t>)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51745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476672"/>
            <a:ext cx="8568952" cy="5904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4400" b="1" dirty="0" smtClean="0">
                <a:solidFill>
                  <a:srgbClr val="FFFF00"/>
                </a:solidFill>
              </a:rPr>
              <a:t>หนังสือ</a:t>
            </a:r>
            <a:r>
              <a:rPr lang="th-TH" sz="4400" b="1" dirty="0" err="1" smtClean="0">
                <a:solidFill>
                  <a:srgbClr val="FFFF00"/>
                </a:solidFill>
              </a:rPr>
              <a:t>เอสรา</a:t>
            </a:r>
            <a:r>
              <a:rPr lang="th-TH" sz="44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ยังให้ข้อมูลด้วยว่าคำสั่งนี้ยังพูดถึง.....</a:t>
            </a:r>
          </a:p>
          <a:p>
            <a:r>
              <a:rPr lang="th-TH" sz="4000" b="1" dirty="0" smtClean="0"/>
              <a:t>การ</a:t>
            </a:r>
            <a:r>
              <a:rPr lang="th-TH" sz="4000" b="1" dirty="0"/>
              <a:t>ให้</a:t>
            </a:r>
            <a:r>
              <a:rPr lang="th-TH" sz="4000" b="1" dirty="0">
                <a:solidFill>
                  <a:srgbClr val="FFC000"/>
                </a:solidFill>
              </a:rPr>
              <a:t>ความช่วยเหลือด้าน</a:t>
            </a:r>
            <a:r>
              <a:rPr lang="th-TH" sz="4000" b="1" dirty="0" smtClean="0">
                <a:solidFill>
                  <a:srgbClr val="FFC000"/>
                </a:solidFill>
              </a:rPr>
              <a:t>การเงิน</a:t>
            </a:r>
            <a:r>
              <a:rPr lang="th-TH" sz="4000" b="1" dirty="0" smtClean="0"/>
              <a:t>แก่โครงการนี้</a:t>
            </a:r>
          </a:p>
          <a:p>
            <a:r>
              <a:rPr lang="th-TH" sz="4000" b="1" dirty="0" smtClean="0"/>
              <a:t>อนุญาตให้นำ</a:t>
            </a:r>
            <a:r>
              <a:rPr lang="th-TH" sz="4000" b="1" dirty="0" smtClean="0">
                <a:solidFill>
                  <a:srgbClr val="FFC000"/>
                </a:solidFill>
              </a:rPr>
              <a:t>เครื่องใช้</a:t>
            </a:r>
            <a:r>
              <a:rPr lang="th-TH" sz="4000" b="1" dirty="0">
                <a:solidFill>
                  <a:srgbClr val="FFC000"/>
                </a:solidFill>
              </a:rPr>
              <a:t>ที่มีค่าที่ทำด้วยทองคำและเงิน</a:t>
            </a:r>
            <a:r>
              <a:rPr lang="th-TH" sz="4000" b="1" dirty="0" smtClean="0"/>
              <a:t>ซึ่งบา</a:t>
            </a:r>
            <a:r>
              <a:rPr lang="th-TH" sz="4000" b="1" dirty="0"/>
              <a:t>บิโลนยึดเอามาเมื่อทำลายพระ</a:t>
            </a:r>
            <a:r>
              <a:rPr lang="th-TH" sz="4000" b="1" dirty="0" smtClean="0"/>
              <a:t>วิหารกลับไปด้วย</a:t>
            </a:r>
          </a:p>
          <a:p>
            <a:r>
              <a:rPr lang="th-TH" sz="4000" b="1" dirty="0" err="1" smtClean="0"/>
              <a:t>ไซรัส</a:t>
            </a:r>
            <a:r>
              <a:rPr lang="th-TH" sz="4000" b="1" dirty="0"/>
              <a:t>ถือ</a:t>
            </a:r>
            <a:r>
              <a:rPr lang="th-TH" sz="4000" b="1" dirty="0" smtClean="0"/>
              <a:t>ว่า </a:t>
            </a:r>
            <a:r>
              <a:rPr lang="th-TH" sz="4000" b="1" dirty="0" smtClean="0">
                <a:solidFill>
                  <a:srgbClr val="FFC000"/>
                </a:solidFill>
              </a:rPr>
              <a:t>พระ</a:t>
            </a:r>
            <a:r>
              <a:rPr lang="th-TH" sz="4000" b="1" dirty="0" err="1">
                <a:solidFill>
                  <a:srgbClr val="FFC000"/>
                </a:solidFill>
              </a:rPr>
              <a:t>ยาห์เวห์</a:t>
            </a:r>
            <a:r>
              <a:rPr lang="th-TH" sz="4000" b="1" dirty="0">
                <a:solidFill>
                  <a:srgbClr val="FFC000"/>
                </a:solidFill>
              </a:rPr>
              <a:t>เป็นพระเจ้าของพระองค์</a:t>
            </a:r>
            <a:r>
              <a:rPr lang="th-TH" sz="4000" b="1" dirty="0" smtClean="0">
                <a:solidFill>
                  <a:srgbClr val="FFC000"/>
                </a:solidFill>
              </a:rPr>
              <a:t>เอง</a:t>
            </a:r>
          </a:p>
          <a:p>
            <a:r>
              <a:rPr lang="th-TH" sz="4000" b="1" dirty="0" smtClean="0"/>
              <a:t>การ</a:t>
            </a:r>
            <a:r>
              <a:rPr lang="th-TH" sz="4000" b="1" dirty="0"/>
              <a:t>อนุญาต</a:t>
            </a:r>
            <a:r>
              <a:rPr lang="th-TH" sz="4000" b="1" dirty="0" smtClean="0"/>
              <a:t>ให้กลับครั้งนี้ </a:t>
            </a:r>
            <a:r>
              <a:rPr lang="th-TH" sz="4000" b="1" dirty="0" smtClean="0">
                <a:solidFill>
                  <a:srgbClr val="FFC000"/>
                </a:solidFill>
              </a:rPr>
              <a:t>เพื่อว่าชาวยู</a:t>
            </a:r>
            <a:r>
              <a:rPr lang="th-TH" sz="4000" b="1" dirty="0" err="1" smtClean="0">
                <a:solidFill>
                  <a:srgbClr val="FFC000"/>
                </a:solidFill>
              </a:rPr>
              <a:t>ดาห์</a:t>
            </a:r>
            <a:r>
              <a:rPr lang="th-TH" sz="4000" b="1" dirty="0" smtClean="0">
                <a:solidFill>
                  <a:srgbClr val="FFC000"/>
                </a:solidFill>
              </a:rPr>
              <a:t>จะ</a:t>
            </a:r>
            <a:r>
              <a:rPr lang="th-TH" sz="4000" b="1" dirty="0">
                <a:solidFill>
                  <a:srgbClr val="FFC000"/>
                </a:solidFill>
              </a:rPr>
              <a:t>ได้อธิษฐานภาวนาเพื่อพระองค์และราชวงศ์ของ</a:t>
            </a:r>
            <a:r>
              <a:rPr lang="th-TH" sz="4000" b="1" dirty="0" smtClean="0">
                <a:solidFill>
                  <a:srgbClr val="FFC000"/>
                </a:solidFill>
              </a:rPr>
              <a:t>พระองค์</a:t>
            </a:r>
          </a:p>
          <a:p>
            <a:r>
              <a:rPr lang="th-TH" sz="4000" b="1" dirty="0" smtClean="0"/>
              <a:t>นี่ทำให้</a:t>
            </a:r>
            <a:r>
              <a:rPr lang="th-TH" sz="4000" b="1" dirty="0" smtClean="0">
                <a:solidFill>
                  <a:srgbClr val="FFC000"/>
                </a:solidFill>
              </a:rPr>
              <a:t>ชาวยู</a:t>
            </a:r>
            <a:r>
              <a:rPr lang="th-TH" sz="4000" b="1" dirty="0" err="1" smtClean="0">
                <a:solidFill>
                  <a:srgbClr val="FFC000"/>
                </a:solidFill>
              </a:rPr>
              <a:t>ดาห์</a:t>
            </a:r>
            <a:r>
              <a:rPr lang="th-TH" sz="4000" b="1" dirty="0" smtClean="0">
                <a:solidFill>
                  <a:srgbClr val="FFC000"/>
                </a:solidFill>
              </a:rPr>
              <a:t>ยังคง</a:t>
            </a:r>
            <a:r>
              <a:rPr lang="th-TH" sz="4000" b="1" dirty="0">
                <a:solidFill>
                  <a:srgbClr val="FFC000"/>
                </a:solidFill>
              </a:rPr>
              <a:t>สวามิภักดิ์</a:t>
            </a:r>
            <a:r>
              <a:rPr lang="th-TH" sz="4000" b="1" dirty="0"/>
              <a:t>ต่อผู้นำชาว</a:t>
            </a:r>
            <a:r>
              <a:rPr lang="th-TH" sz="4000" b="1" dirty="0" smtClean="0"/>
              <a:t>เปอร์เซีย</a:t>
            </a:r>
            <a:endParaRPr lang="th-TH" sz="4000" dirty="0"/>
          </a:p>
        </p:txBody>
      </p:sp>
    </p:spTree>
    <p:extLst>
      <p:ext uri="{BB962C8B-B14F-4D97-AF65-F5344CB8AC3E}">
        <p14:creationId xmlns:p14="http://schemas.microsoft.com/office/powerpoint/2010/main" val="100343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548680"/>
            <a:ext cx="8280920" cy="5904656"/>
          </a:xfrm>
        </p:spPr>
        <p:txBody>
          <a:bodyPr>
            <a:noAutofit/>
          </a:bodyPr>
          <a:lstStyle/>
          <a:p>
            <a:r>
              <a:rPr lang="th-TH" sz="4800" b="1" dirty="0" smtClean="0">
                <a:solidFill>
                  <a:srgbClr val="FFFF00"/>
                </a:solidFill>
              </a:rPr>
              <a:t>แต่หลายคนไม่อยากกลับ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มีจำนวนมากที่ขออยู่</a:t>
            </a:r>
            <a:r>
              <a:rPr lang="th-TH" sz="4000" b="1" dirty="0">
                <a:solidFill>
                  <a:srgbClr val="FFC000"/>
                </a:solidFill>
              </a:rPr>
              <a:t>ในบาบิ</a:t>
            </a:r>
            <a:r>
              <a:rPr lang="th-TH" sz="4000" b="1" dirty="0" smtClean="0">
                <a:solidFill>
                  <a:srgbClr val="FFC000"/>
                </a:solidFill>
              </a:rPr>
              <a:t>โลนต่อไป</a:t>
            </a:r>
          </a:p>
          <a:p>
            <a:r>
              <a:rPr lang="th-TH" sz="4000" b="1" dirty="0" smtClean="0"/>
              <a:t>ส่วน</a:t>
            </a:r>
            <a:r>
              <a:rPr lang="th-TH" sz="4000" b="1" dirty="0"/>
              <a:t>พวกที่เดินกลับบ้านก็กลับกัน</a:t>
            </a:r>
            <a:r>
              <a:rPr lang="th-TH" sz="4000" b="1" dirty="0" smtClean="0"/>
              <a:t>เป็น </a:t>
            </a:r>
            <a:r>
              <a:rPr lang="th-TH" sz="4000" b="1" dirty="0" smtClean="0">
                <a:solidFill>
                  <a:srgbClr val="FFC000"/>
                </a:solidFill>
              </a:rPr>
              <a:t>กลุ่มเล็กๆ</a:t>
            </a:r>
          </a:p>
          <a:p>
            <a:r>
              <a:rPr lang="th-TH" sz="4800" b="1" dirty="0" smtClean="0">
                <a:solidFill>
                  <a:srgbClr val="FFFF00"/>
                </a:solidFill>
              </a:rPr>
              <a:t>กลุ่มแรก (538) </a:t>
            </a:r>
            <a:r>
              <a:rPr lang="en-GB" sz="4000" b="1" dirty="0" smtClean="0">
                <a:solidFill>
                  <a:srgbClr val="FFFF00"/>
                </a:solidFill>
              </a:rPr>
              <a:t>=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เดินทาง</a:t>
            </a:r>
            <a:r>
              <a:rPr lang="th-TH" sz="4000" b="1" dirty="0"/>
              <a:t>กลับพร้อม</a:t>
            </a:r>
            <a:r>
              <a:rPr lang="th-TH" sz="4000" b="1" dirty="0" err="1" smtClean="0"/>
              <a:t>กับ</a:t>
            </a:r>
            <a:r>
              <a:rPr lang="th-TH" sz="4000" b="1" dirty="0" err="1" smtClean="0">
                <a:solidFill>
                  <a:srgbClr val="FFC000"/>
                </a:solidFill>
              </a:rPr>
              <a:t>เชช</a:t>
            </a:r>
            <a:r>
              <a:rPr lang="th-TH" sz="4000" b="1" dirty="0">
                <a:solidFill>
                  <a:srgbClr val="FFC000"/>
                </a:solidFill>
              </a:rPr>
              <a:t>บัส</a:t>
            </a:r>
            <a:r>
              <a:rPr lang="th-TH" sz="4000" b="1" dirty="0" err="1" smtClean="0">
                <a:solidFill>
                  <a:srgbClr val="FFC000"/>
                </a:solidFill>
              </a:rPr>
              <a:t>ซาร์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 smtClean="0"/>
              <a:t>โอรสคนหนึ่ง</a:t>
            </a:r>
            <a:r>
              <a:rPr lang="th-TH" sz="4000" b="1" dirty="0"/>
              <a:t>ของ</a:t>
            </a:r>
            <a:r>
              <a:rPr lang="th-TH" sz="4000" b="1" dirty="0">
                <a:solidFill>
                  <a:srgbClr val="FFC000"/>
                </a:solidFill>
              </a:rPr>
              <a:t>กษัตริย์</a:t>
            </a:r>
            <a:r>
              <a:rPr lang="th-TH" sz="4000" b="1" dirty="0" smtClean="0">
                <a:solidFill>
                  <a:srgbClr val="FFC000"/>
                </a:solidFill>
              </a:rPr>
              <a:t>เยโฮ</a:t>
            </a:r>
            <a:r>
              <a:rPr lang="th-TH" sz="4000" b="1" dirty="0" err="1">
                <a:solidFill>
                  <a:srgbClr val="FFC000"/>
                </a:solidFill>
              </a:rPr>
              <a:t>ยาคีน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endParaRPr lang="th-TH" sz="4000" b="1" dirty="0" smtClean="0">
              <a:solidFill>
                <a:srgbClr val="FFC000"/>
              </a:solidFill>
            </a:endParaRPr>
          </a:p>
          <a:p>
            <a:r>
              <a:rPr lang="th-TH" sz="4800" b="1" dirty="0" smtClean="0">
                <a:solidFill>
                  <a:srgbClr val="FFFF00"/>
                </a:solidFill>
              </a:rPr>
              <a:t>กลุ่มสอง (520) </a:t>
            </a:r>
            <a:r>
              <a:rPr lang="en-GB" sz="4000" b="1" dirty="0" smtClean="0">
                <a:solidFill>
                  <a:srgbClr val="FFFF00"/>
                </a:solidFill>
              </a:rPr>
              <a:t>= </a:t>
            </a:r>
            <a:r>
              <a:rPr lang="th-TH" sz="4000" b="1" dirty="0" smtClean="0"/>
              <a:t>ประชาชน</a:t>
            </a:r>
            <a:r>
              <a:rPr lang="th-TH" sz="4000" b="1" dirty="0"/>
              <a:t>กลุ่ม</a:t>
            </a:r>
            <a:r>
              <a:rPr lang="th-TH" sz="4000" b="1" dirty="0" smtClean="0"/>
              <a:t>ใหญ่ นำโดย </a:t>
            </a:r>
            <a:r>
              <a:rPr lang="th-TH" sz="4000" b="1" dirty="0" err="1" smtClean="0">
                <a:solidFill>
                  <a:srgbClr val="FFC000"/>
                </a:solidFill>
              </a:rPr>
              <a:t>เศรุบ</a:t>
            </a:r>
            <a:r>
              <a:rPr lang="th-TH" sz="4000" b="1" dirty="0">
                <a:solidFill>
                  <a:srgbClr val="FFC000"/>
                </a:solidFill>
              </a:rPr>
              <a:t>บา</a:t>
            </a:r>
            <a:r>
              <a:rPr lang="th-TH" sz="4000" b="1" dirty="0" err="1">
                <a:solidFill>
                  <a:srgbClr val="FFC000"/>
                </a:solidFill>
              </a:rPr>
              <a:t>เบล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เชื้อ</a:t>
            </a:r>
            <a:r>
              <a:rPr lang="th-TH" sz="4000" b="1" dirty="0">
                <a:solidFill>
                  <a:srgbClr val="FFC000"/>
                </a:solidFill>
              </a:rPr>
              <a:t>พระวงศ์อีกคน</a:t>
            </a:r>
            <a:r>
              <a:rPr lang="th-TH" sz="4000" b="1" dirty="0" smtClean="0">
                <a:solidFill>
                  <a:srgbClr val="FFC000"/>
                </a:solidFill>
              </a:rPr>
              <a:t>หนึ่ง </a:t>
            </a:r>
            <a:r>
              <a:rPr lang="th-TH" sz="4000" b="1" dirty="0" smtClean="0"/>
              <a:t>และ</a:t>
            </a:r>
            <a:r>
              <a:rPr lang="th-TH" sz="4000" b="1" dirty="0">
                <a:solidFill>
                  <a:srgbClr val="FFC000"/>
                </a:solidFill>
              </a:rPr>
              <a:t>มหา</a:t>
            </a:r>
            <a:r>
              <a:rPr lang="th-TH" sz="4000" b="1" dirty="0" smtClean="0">
                <a:solidFill>
                  <a:srgbClr val="FFC000"/>
                </a:solidFill>
              </a:rPr>
              <a:t>สมณะ โย</a:t>
            </a:r>
            <a:r>
              <a:rPr lang="th-TH" sz="4000" b="1" dirty="0">
                <a:solidFill>
                  <a:srgbClr val="FFC000"/>
                </a:solidFill>
              </a:rPr>
              <a:t>ชู</a:t>
            </a:r>
            <a:r>
              <a:rPr lang="th-TH" sz="4000" b="1" dirty="0" smtClean="0">
                <a:solidFill>
                  <a:srgbClr val="FFC000"/>
                </a:solidFill>
              </a:rPr>
              <a:t>วา</a:t>
            </a:r>
            <a:endParaRPr lang="th-TH" sz="4000" b="1" dirty="0"/>
          </a:p>
        </p:txBody>
      </p:sp>
    </p:spTree>
    <p:extLst>
      <p:ext uri="{BB962C8B-B14F-4D97-AF65-F5344CB8AC3E}">
        <p14:creationId xmlns:p14="http://schemas.microsoft.com/office/powerpoint/2010/main" val="31623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</a:rPr>
              <a:t>และเมื่อกลับมาถึงแผ่นดินยู</a:t>
            </a:r>
            <a:r>
              <a:rPr lang="th-TH" sz="4400" b="1" dirty="0" err="1" smtClean="0">
                <a:solidFill>
                  <a:srgbClr val="FFFF00"/>
                </a:solidFill>
              </a:rPr>
              <a:t>ดาห์</a:t>
            </a:r>
            <a:r>
              <a:rPr lang="th-TH" sz="4400" b="1" dirty="0" smtClean="0">
                <a:solidFill>
                  <a:srgbClr val="FFFF00"/>
                </a:solidFill>
              </a:rPr>
              <a:t>แล้ว พบว่า...</a:t>
            </a:r>
          </a:p>
          <a:p>
            <a:pPr marL="0" indent="0">
              <a:buNone/>
            </a:pPr>
            <a:r>
              <a:rPr lang="en-GB" sz="4000" b="1" dirty="0" smtClean="0">
                <a:solidFill>
                  <a:srgbClr val="FFC000"/>
                </a:solidFill>
              </a:rPr>
              <a:t>   =	</a:t>
            </a:r>
            <a:r>
              <a:rPr lang="th-TH" sz="4000" b="1" u="sng" dirty="0" smtClean="0">
                <a:solidFill>
                  <a:srgbClr val="FFC000"/>
                </a:solidFill>
              </a:rPr>
              <a:t>เมืองใหญ่ๆ </a:t>
            </a:r>
            <a:r>
              <a:rPr lang="th-TH" sz="4000" b="1" dirty="0" smtClean="0"/>
              <a:t>หลายเมืองในยู</a:t>
            </a:r>
            <a:r>
              <a:rPr lang="th-TH" sz="4000" b="1" dirty="0" err="1" smtClean="0"/>
              <a:t>ดาห์</a:t>
            </a:r>
            <a:r>
              <a:rPr lang="th-TH" sz="4000" b="1" dirty="0" smtClean="0"/>
              <a:t>ได้</a:t>
            </a:r>
            <a:r>
              <a:rPr lang="th-TH" sz="4000" b="1" dirty="0"/>
              <a:t>ถูก</a:t>
            </a:r>
            <a:r>
              <a:rPr lang="th-TH" sz="4000" b="1" dirty="0" smtClean="0"/>
              <a:t>ทำลายไป	หมดในสมัยบา</a:t>
            </a:r>
            <a:r>
              <a:rPr lang="th-TH" sz="4000" b="1" dirty="0" err="1" smtClean="0"/>
              <a:t>บิโล</a:t>
            </a:r>
            <a:r>
              <a:rPr lang="th-TH" sz="4000" b="1" dirty="0" smtClean="0"/>
              <a:t>บุกยึดทำลาย</a:t>
            </a:r>
          </a:p>
          <a:p>
            <a:pPr marL="0" indent="0">
              <a:buNone/>
            </a:pPr>
            <a:r>
              <a:rPr lang="en-GB" sz="4000" b="1" dirty="0" smtClean="0"/>
              <a:t>   =	</a:t>
            </a:r>
            <a:r>
              <a:rPr lang="th-TH" sz="4000" b="1" u="sng" dirty="0" smtClean="0">
                <a:solidFill>
                  <a:srgbClr val="FFC000"/>
                </a:solidFill>
              </a:rPr>
              <a:t>พื้นที่บางส่วนถูกยึดครอง </a:t>
            </a:r>
            <a:r>
              <a:rPr lang="th-TH" sz="4000" b="1" dirty="0" smtClean="0"/>
              <a:t>โดยพวกที่เข้ามาอยู่	ในระหว่างที่</a:t>
            </a:r>
            <a:r>
              <a:rPr lang="th-TH" sz="4000" b="1" dirty="0" err="1" smtClean="0"/>
              <a:t>พวกยิว</a:t>
            </a:r>
            <a:r>
              <a:rPr lang="th-TH" sz="4000" b="1" dirty="0" smtClean="0"/>
              <a:t>ไปเป็นเชลยที่บาบิโลน</a:t>
            </a:r>
            <a:endParaRPr lang="en-GB" sz="4000" b="1" dirty="0" smtClean="0"/>
          </a:p>
          <a:p>
            <a:pPr marL="0" indent="0">
              <a:buNone/>
            </a:pPr>
            <a:r>
              <a:rPr lang="en-GB" sz="4000" b="1" dirty="0" smtClean="0"/>
              <a:t>   =</a:t>
            </a:r>
            <a:r>
              <a:rPr lang="en-GB" sz="4000" b="1" dirty="0" smtClean="0">
                <a:solidFill>
                  <a:srgbClr val="FFC000"/>
                </a:solidFill>
              </a:rPr>
              <a:t>	</a:t>
            </a:r>
            <a:r>
              <a:rPr lang="th-TH" sz="4000" b="1" u="sng" dirty="0" smtClean="0">
                <a:solidFill>
                  <a:srgbClr val="FFC000"/>
                </a:solidFill>
              </a:rPr>
              <a:t>พื้นที่</a:t>
            </a:r>
            <a:r>
              <a:rPr lang="th-TH" sz="4000" b="1" dirty="0" smtClean="0"/>
              <a:t>ที่ประชาชนพออาศัยอยู่ได้ มี</a:t>
            </a:r>
            <a:r>
              <a:rPr lang="th-TH" sz="4000" b="1" u="sng" dirty="0" smtClean="0">
                <a:solidFill>
                  <a:srgbClr val="FFC000"/>
                </a:solidFill>
              </a:rPr>
              <a:t>ค่อนข้างน้อย</a:t>
            </a:r>
            <a:r>
              <a:rPr lang="th-TH" sz="4000" b="1" dirty="0" smtClean="0">
                <a:solidFill>
                  <a:srgbClr val="FFC000"/>
                </a:solidFill>
              </a:rPr>
              <a:t>	กว่าช่วงเวลาก่อน</a:t>
            </a:r>
            <a:r>
              <a:rPr lang="th-TH" sz="4000" b="1" dirty="0">
                <a:solidFill>
                  <a:srgbClr val="FFC000"/>
                </a:solidFill>
              </a:rPr>
              <a:t>การ</a:t>
            </a:r>
            <a:r>
              <a:rPr lang="th-TH" sz="4000" b="1" dirty="0" smtClean="0">
                <a:solidFill>
                  <a:srgbClr val="FFC000"/>
                </a:solidFill>
              </a:rPr>
              <a:t>เนรเทศ</a:t>
            </a:r>
          </a:p>
          <a:p>
            <a:r>
              <a:rPr lang="th-TH" sz="4800" b="1" dirty="0" err="1" smtClean="0">
                <a:solidFill>
                  <a:srgbClr val="FFFF00"/>
                </a:solidFill>
              </a:rPr>
              <a:t>นี</a:t>
            </a:r>
            <a:r>
              <a:rPr lang="th-TH" sz="4800" b="1" dirty="0" smtClean="0">
                <a:solidFill>
                  <a:srgbClr val="FFFF00"/>
                </a:solidFill>
              </a:rPr>
              <a:t>คือปัญหาที่ชาวยู</a:t>
            </a:r>
            <a:r>
              <a:rPr lang="th-TH" sz="4800" b="1" dirty="0" err="1" smtClean="0">
                <a:solidFill>
                  <a:srgbClr val="FFFF00"/>
                </a:solidFill>
              </a:rPr>
              <a:t>ดาห์</a:t>
            </a:r>
            <a:r>
              <a:rPr lang="th-TH" sz="4800" b="1" dirty="0" smtClean="0">
                <a:solidFill>
                  <a:srgbClr val="FFFF00"/>
                </a:solidFill>
              </a:rPr>
              <a:t>ต้องเผชิญ </a:t>
            </a:r>
            <a:r>
              <a:rPr lang="th-TH" sz="4000" b="1" dirty="0" smtClean="0"/>
              <a:t>เมื่ออพยพกลับมา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84614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292080" y="1340768"/>
            <a:ext cx="3744416" cy="5184576"/>
          </a:xfrm>
          <a:solidFill>
            <a:schemeClr val="accent4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h-TH" sz="4000" b="1" dirty="0"/>
              <a:t>จากเรื่องเล่าที่ได้รับการถ่ายทอดมาถึงเรา</a:t>
            </a:r>
            <a:r>
              <a:rPr lang="th-TH" sz="4000" b="1" dirty="0">
                <a:solidFill>
                  <a:srgbClr val="FFC000"/>
                </a:solidFill>
              </a:rPr>
              <a:t>ใน</a:t>
            </a:r>
            <a:r>
              <a:rPr lang="th-TH" sz="4000" b="1" dirty="0" smtClean="0">
                <a:solidFill>
                  <a:srgbClr val="FFC000"/>
                </a:solidFill>
              </a:rPr>
              <a:t>หนังสือ</a:t>
            </a:r>
            <a:r>
              <a:rPr lang="th-TH" sz="4000" b="1" dirty="0" err="1" smtClean="0">
                <a:solidFill>
                  <a:srgbClr val="FFC000"/>
                </a:solidFill>
              </a:rPr>
              <a:t>เอสรา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err="1" smtClean="0">
                <a:solidFill>
                  <a:srgbClr val="FFC000"/>
                </a:solidFill>
              </a:rPr>
              <a:t>ฮักกัย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err="1" smtClean="0">
                <a:solidFill>
                  <a:srgbClr val="FFC000"/>
                </a:solidFill>
              </a:rPr>
              <a:t>และเศ</a:t>
            </a:r>
            <a:r>
              <a:rPr lang="th-TH" sz="4000" b="1" dirty="0">
                <a:solidFill>
                  <a:srgbClr val="FFC000"/>
                </a:solidFill>
              </a:rPr>
              <a:t>คาริ</a:t>
            </a:r>
            <a:r>
              <a:rPr lang="th-TH" sz="4000" b="1" dirty="0" err="1">
                <a:solidFill>
                  <a:srgbClr val="FFC000"/>
                </a:solidFill>
              </a:rPr>
              <a:t>ยาห์</a:t>
            </a:r>
            <a:r>
              <a:rPr lang="th-TH" sz="4000" b="1" dirty="0"/>
              <a:t> เราพอสรุปภาพรวมของการเดินทางกลับบ้านเกิดเมืองนอน</a:t>
            </a:r>
            <a:r>
              <a:rPr lang="th-TH" sz="4000" b="1" dirty="0" smtClean="0"/>
              <a:t>ของอิสราเอลได้ ดังนี้</a:t>
            </a:r>
            <a:endParaRPr lang="en-US" sz="4000" b="1" dirty="0"/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10120"/>
            <a:ext cx="9144000" cy="970608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800" b="1" dirty="0">
                <a:solidFill>
                  <a:srgbClr val="FFFF00"/>
                </a:solidFill>
                <a:cs typeface="+mn-cs"/>
              </a:rPr>
              <a:t>2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. การไม่ได้รับการต้อนรับและถูกต่อต้าน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  <p:pic>
        <p:nvPicPr>
          <p:cNvPr id="1026" name="Picture 2" descr="Prophets and Kings, by Ellen G. White. Chapter 45: The Return of the Exi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2" y="2056594"/>
            <a:ext cx="5202820" cy="3676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988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580112" y="260648"/>
            <a:ext cx="3563888" cy="6408712"/>
          </a:xfrm>
          <a:solidFill>
            <a:schemeClr val="accent4">
              <a:lumMod val="50000"/>
            </a:schemeClr>
          </a:solidFill>
        </p:spPr>
        <p:txBody>
          <a:bodyPr anchor="ctr">
            <a:no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</a:rPr>
              <a:t>กลุ่มแรก </a:t>
            </a:r>
            <a:r>
              <a:rPr lang="th-TH" sz="4400" b="1" dirty="0" smtClean="0"/>
              <a:t>นำโดย </a:t>
            </a:r>
            <a:r>
              <a:rPr lang="th-TH" sz="4400" b="1" dirty="0" err="1" smtClean="0">
                <a:solidFill>
                  <a:srgbClr val="FFC000"/>
                </a:solidFill>
              </a:rPr>
              <a:t>เชช</a:t>
            </a:r>
            <a:r>
              <a:rPr lang="th-TH" sz="4400" b="1" dirty="0">
                <a:solidFill>
                  <a:srgbClr val="FFC000"/>
                </a:solidFill>
              </a:rPr>
              <a:t>บัส</a:t>
            </a:r>
            <a:r>
              <a:rPr lang="th-TH" sz="4400" b="1" dirty="0" err="1" smtClean="0">
                <a:solidFill>
                  <a:srgbClr val="FFC000"/>
                </a:solidFill>
              </a:rPr>
              <a:t>ซาร์</a:t>
            </a:r>
            <a:r>
              <a:rPr lang="th-TH" sz="4400" b="1" dirty="0" smtClean="0">
                <a:solidFill>
                  <a:srgbClr val="FFC000"/>
                </a:solidFill>
              </a:rPr>
              <a:t> </a:t>
            </a:r>
            <a:r>
              <a:rPr lang="th-TH" sz="4400" b="1" dirty="0" smtClean="0"/>
              <a:t>ได้รับมอบหมายให้มาสร้างพระวิหารและบ้านเมืองใหม่ </a:t>
            </a:r>
          </a:p>
          <a:p>
            <a:r>
              <a:rPr lang="th-TH" sz="4400" b="1" dirty="0" smtClean="0"/>
              <a:t>แต่ก็</a:t>
            </a:r>
            <a:r>
              <a:rPr lang="th-TH" sz="4400" b="1" dirty="0" smtClean="0">
                <a:solidFill>
                  <a:srgbClr val="FFC000"/>
                </a:solidFill>
              </a:rPr>
              <a:t>ทำได้แค่วางฐานรากสำหรับพระวิหารใหม่เท่านั้น</a:t>
            </a:r>
            <a:endParaRPr lang="en-US" sz="4400" b="1" dirty="0">
              <a:solidFill>
                <a:srgbClr val="FFC000"/>
              </a:solidFill>
            </a:endParaRPr>
          </a:p>
        </p:txBody>
      </p:sp>
      <p:pic>
        <p:nvPicPr>
          <p:cNvPr id="2052" name="Picture 4" descr="Haggai 2 &amp; Ezra 5:2 | Nate Navigates the Bib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" y="1700808"/>
            <a:ext cx="5530733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327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788024" y="188640"/>
            <a:ext cx="4248472" cy="6552728"/>
          </a:xfrm>
          <a:solidFill>
            <a:schemeClr val="accent4">
              <a:lumMod val="50000"/>
            </a:schemeClr>
          </a:solidFill>
        </p:spPr>
        <p:txBody>
          <a:bodyPr>
            <a:noAutofit/>
          </a:bodyPr>
          <a:lstStyle/>
          <a:p>
            <a:r>
              <a:rPr lang="en-GB" sz="3800" dirty="0" smtClean="0"/>
              <a:t>18</a:t>
            </a:r>
            <a:r>
              <a:rPr lang="th-TH" sz="3800" b="1" dirty="0" smtClean="0"/>
              <a:t> </a:t>
            </a:r>
            <a:r>
              <a:rPr lang="th-TH" sz="3800" b="1" dirty="0"/>
              <a:t>ปีต่อมา </a:t>
            </a:r>
            <a:r>
              <a:rPr lang="th-TH" sz="3800" b="1" dirty="0" smtClean="0">
                <a:solidFill>
                  <a:srgbClr val="FFFF00"/>
                </a:solidFill>
              </a:rPr>
              <a:t>กลุ่ม</a:t>
            </a:r>
            <a:r>
              <a:rPr lang="th-TH" sz="3800" b="1" dirty="0">
                <a:solidFill>
                  <a:srgbClr val="FFFF00"/>
                </a:solidFill>
              </a:rPr>
              <a:t>ที่</a:t>
            </a:r>
            <a:r>
              <a:rPr lang="th-TH" sz="3800" b="1" dirty="0" smtClean="0">
                <a:solidFill>
                  <a:srgbClr val="FFFF00"/>
                </a:solidFill>
              </a:rPr>
              <a:t>สอง </a:t>
            </a:r>
            <a:r>
              <a:rPr lang="th-TH" sz="3800" b="1" dirty="0" smtClean="0"/>
              <a:t>นำโดย </a:t>
            </a:r>
            <a:r>
              <a:rPr lang="th-TH" sz="3800" b="1" dirty="0" err="1" smtClean="0">
                <a:solidFill>
                  <a:srgbClr val="FFC000"/>
                </a:solidFill>
              </a:rPr>
              <a:t>เศ</a:t>
            </a:r>
            <a:r>
              <a:rPr lang="th-TH" sz="3800" b="1" dirty="0">
                <a:solidFill>
                  <a:srgbClr val="FFC000"/>
                </a:solidFill>
              </a:rPr>
              <a:t>รุ</a:t>
            </a:r>
            <a:r>
              <a:rPr lang="th-TH" sz="3800" b="1" dirty="0" smtClean="0">
                <a:solidFill>
                  <a:srgbClr val="FFC000"/>
                </a:solidFill>
              </a:rPr>
              <a:t>บา</a:t>
            </a:r>
            <a:r>
              <a:rPr lang="th-TH" sz="3800" b="1" dirty="0" err="1" smtClean="0">
                <a:solidFill>
                  <a:srgbClr val="FFC000"/>
                </a:solidFill>
              </a:rPr>
              <a:t>เบล</a:t>
            </a:r>
            <a:r>
              <a:rPr lang="th-TH" sz="3800" b="1" dirty="0">
                <a:solidFill>
                  <a:srgbClr val="FFC000"/>
                </a:solidFill>
              </a:rPr>
              <a:t> </a:t>
            </a:r>
            <a:r>
              <a:rPr lang="th-TH" sz="3800" b="1" dirty="0" smtClean="0">
                <a:solidFill>
                  <a:srgbClr val="FFC000"/>
                </a:solidFill>
              </a:rPr>
              <a:t>+ สมณะโย</a:t>
            </a:r>
            <a:r>
              <a:rPr lang="th-TH" sz="3800" b="1" dirty="0">
                <a:solidFill>
                  <a:srgbClr val="FFC000"/>
                </a:solidFill>
              </a:rPr>
              <a:t>ชู</a:t>
            </a:r>
            <a:r>
              <a:rPr lang="th-TH" sz="3800" b="1" dirty="0" smtClean="0">
                <a:solidFill>
                  <a:srgbClr val="FFC000"/>
                </a:solidFill>
              </a:rPr>
              <a:t>วา </a:t>
            </a:r>
          </a:p>
          <a:p>
            <a:r>
              <a:rPr lang="th-TH" sz="3800" b="1" dirty="0" smtClean="0">
                <a:solidFill>
                  <a:srgbClr val="FFFF00"/>
                </a:solidFill>
              </a:rPr>
              <a:t>หนังสือ</a:t>
            </a:r>
            <a:r>
              <a:rPr lang="th-TH" sz="3800" b="1" dirty="0" err="1" smtClean="0">
                <a:solidFill>
                  <a:srgbClr val="FFFF00"/>
                </a:solidFill>
              </a:rPr>
              <a:t>เอสรา</a:t>
            </a:r>
            <a:r>
              <a:rPr lang="th-TH" sz="3800" b="1" dirty="0" smtClean="0">
                <a:solidFill>
                  <a:srgbClr val="FFFF00"/>
                </a:solidFill>
              </a:rPr>
              <a:t> </a:t>
            </a:r>
            <a:r>
              <a:rPr lang="th-TH" sz="3800" b="1" dirty="0" smtClean="0"/>
              <a:t>เล่าว่า </a:t>
            </a:r>
            <a:r>
              <a:rPr lang="th-TH" sz="3800" b="1" dirty="0" smtClean="0">
                <a:solidFill>
                  <a:srgbClr val="FFC000"/>
                </a:solidFill>
              </a:rPr>
              <a:t>ปัญหาใหญ่ </a:t>
            </a:r>
            <a:r>
              <a:rPr lang="th-TH" sz="3800" b="1" dirty="0" smtClean="0"/>
              <a:t>ที่ทำให้งานก่อสร้างล่าช้าระหว่าง</a:t>
            </a:r>
            <a:r>
              <a:rPr lang="th-TH" sz="3800" b="1" dirty="0"/>
              <a:t>การวางรากฐานครั้งแรกใน</a:t>
            </a:r>
            <a:r>
              <a:rPr lang="th-TH" sz="3800" b="1" dirty="0" smtClean="0"/>
              <a:t>ราว ปี </a:t>
            </a:r>
            <a:r>
              <a:rPr lang="en-GB" sz="3800" dirty="0"/>
              <a:t>538 </a:t>
            </a:r>
            <a:r>
              <a:rPr lang="th-TH" sz="3800" b="1" dirty="0" smtClean="0"/>
              <a:t>จนถึงปี </a:t>
            </a:r>
            <a:r>
              <a:rPr lang="en-GB" sz="3800" dirty="0"/>
              <a:t>520</a:t>
            </a:r>
            <a:r>
              <a:rPr lang="en-GB" sz="3800" b="1" dirty="0"/>
              <a:t> </a:t>
            </a:r>
            <a:r>
              <a:rPr lang="th-TH" sz="3800" b="1" dirty="0"/>
              <a:t>รวมระยะเวลาถึง </a:t>
            </a:r>
            <a:r>
              <a:rPr lang="en-GB" sz="3800" dirty="0"/>
              <a:t>18</a:t>
            </a:r>
            <a:r>
              <a:rPr lang="th-TH" sz="3800" b="1" dirty="0"/>
              <a:t> </a:t>
            </a:r>
            <a:r>
              <a:rPr lang="th-TH" sz="3800" b="1" dirty="0" smtClean="0"/>
              <a:t>ปี เมื่อทั้งสองกลับมา</a:t>
            </a:r>
            <a:r>
              <a:rPr lang="th-TH" sz="3800" b="1" dirty="0"/>
              <a:t>ยังแผ่นดิน</a:t>
            </a:r>
            <a:r>
              <a:rPr lang="th-TH" sz="3800" b="1" dirty="0" smtClean="0"/>
              <a:t>ศักดิ์สิทธิ์ </a:t>
            </a:r>
            <a:r>
              <a:rPr lang="th-TH" sz="3800" b="1" dirty="0" smtClean="0">
                <a:solidFill>
                  <a:srgbClr val="FFC000"/>
                </a:solidFill>
              </a:rPr>
              <a:t>คือ....</a:t>
            </a:r>
            <a:endParaRPr lang="th-TH" sz="3800" b="1" dirty="0">
              <a:solidFill>
                <a:srgbClr val="FFC000"/>
              </a:solidFill>
            </a:endParaRPr>
          </a:p>
        </p:txBody>
      </p:sp>
      <p:pic>
        <p:nvPicPr>
          <p:cNvPr id="3074" name="Picture 2" descr="God's Promises Fulfilled: Jerusalem's Temple &amp; True Worship | Bible  pictures, Bible images, Bible illustrati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" y="1117847"/>
            <a:ext cx="4687416" cy="4687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034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48064" y="188640"/>
            <a:ext cx="3744416" cy="65253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000" b="1" dirty="0"/>
              <a:t>ประชาชน</a:t>
            </a:r>
            <a:r>
              <a:rPr lang="th-TH" sz="4000" b="1" dirty="0" smtClean="0"/>
              <a:t>ที่อาศัยอยู่ก่อนแล้วและที่อาศัยใน</a:t>
            </a:r>
            <a:r>
              <a:rPr lang="th-TH" sz="4000" b="1" dirty="0" err="1" smtClean="0"/>
              <a:t>สะมาเรีย</a:t>
            </a:r>
            <a:r>
              <a:rPr lang="th-TH" sz="4000" b="1" dirty="0" smtClean="0"/>
              <a:t>-ทางเหนือ </a:t>
            </a:r>
            <a:endParaRPr lang="en-US" sz="4000" b="1" dirty="0" smtClean="0"/>
          </a:p>
          <a:p>
            <a:pPr marL="0" indent="0">
              <a:buNone/>
            </a:pPr>
            <a:r>
              <a:rPr lang="en-US" sz="4000" b="1" dirty="0" smtClean="0">
                <a:solidFill>
                  <a:srgbClr val="FFC000"/>
                </a:solidFill>
              </a:rPr>
              <a:t>= </a:t>
            </a:r>
            <a:r>
              <a:rPr lang="th-TH" sz="4000" b="1" dirty="0" smtClean="0">
                <a:solidFill>
                  <a:srgbClr val="FFC000"/>
                </a:solidFill>
              </a:rPr>
              <a:t>	ไม่</a:t>
            </a:r>
            <a:r>
              <a:rPr lang="th-TH" sz="4000" b="1" dirty="0">
                <a:solidFill>
                  <a:srgbClr val="FFC000"/>
                </a:solidFill>
              </a:rPr>
              <a:t>ต้อนรับ</a:t>
            </a:r>
            <a:r>
              <a:rPr lang="th-TH" sz="4000" b="1" dirty="0" smtClean="0"/>
              <a:t>บรรดา	ผู้ที่</a:t>
            </a:r>
            <a:r>
              <a:rPr lang="th-TH" sz="4000" b="1" dirty="0"/>
              <a:t>เดินทาง</a:t>
            </a:r>
            <a:r>
              <a:rPr lang="th-TH" sz="4000" b="1" dirty="0" smtClean="0"/>
              <a:t>กลับ	เหล่านี้ และ</a:t>
            </a:r>
          </a:p>
          <a:p>
            <a:pPr marL="0" indent="0">
              <a:buNone/>
            </a:pPr>
            <a:r>
              <a:rPr lang="en-US" sz="4000" b="1" dirty="0" smtClean="0">
                <a:solidFill>
                  <a:srgbClr val="FFC000"/>
                </a:solidFill>
              </a:rPr>
              <a:t>= 	</a:t>
            </a:r>
            <a:r>
              <a:rPr lang="th-TH" sz="4000" b="1" dirty="0" smtClean="0">
                <a:solidFill>
                  <a:srgbClr val="FFC000"/>
                </a:solidFill>
              </a:rPr>
              <a:t>พยายามขัดขวาง	</a:t>
            </a:r>
            <a:r>
              <a:rPr lang="th-TH" sz="4000" b="1" dirty="0" smtClean="0"/>
              <a:t>การ</a:t>
            </a:r>
            <a:r>
              <a:rPr lang="th-TH" sz="4000" b="1" dirty="0"/>
              <a:t>สร้าง</a:t>
            </a:r>
            <a:r>
              <a:rPr lang="th-TH" sz="4000" b="1" dirty="0" smtClean="0"/>
              <a:t>พระ	วิหาร</a:t>
            </a:r>
            <a:r>
              <a:rPr lang="th-TH" sz="4000" b="1" dirty="0"/>
              <a:t>และ</a:t>
            </a:r>
            <a:r>
              <a:rPr lang="th-TH" sz="4000" b="1" dirty="0" smtClean="0"/>
              <a:t>กำแพง	เมืองเยรูซาเล็ม</a:t>
            </a:r>
            <a:endParaRPr lang="th-TH" sz="4000" b="1" dirty="0"/>
          </a:p>
        </p:txBody>
      </p:sp>
      <p:pic>
        <p:nvPicPr>
          <p:cNvPr id="4098" name="Picture 2" descr="File:Rebuilding the Walls and Tower of Jerusalem - Nehemiah 001.jpg - The  Work of God's Childre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2" y="11258"/>
            <a:ext cx="4860032" cy="5795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-19147" y="5807094"/>
            <a:ext cx="4899431" cy="1050906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 dirty="0" smtClean="0">
                <a:solidFill>
                  <a:srgbClr val="FFFF00"/>
                </a:solidFill>
                <a:cs typeface="+mn-cs"/>
              </a:rPr>
              <a:t>มือหนึ่งสร้าง-มือหนึ่งสู้</a:t>
            </a:r>
            <a:endParaRPr lang="th-TH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967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/>
          <p:cNvSpPr txBox="1">
            <a:spLocks/>
          </p:cNvSpPr>
          <p:nvPr/>
        </p:nvSpPr>
        <p:spPr bwMode="auto">
          <a:xfrm>
            <a:off x="179388" y="7938"/>
            <a:ext cx="3889375" cy="684212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anchor="ctr"/>
          <a:lstStyle>
            <a:lvl1pPr marL="342900" indent="-3429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latin typeface="Calibri" pitchFamily="34" charset="0"/>
                <a:cs typeface="Cordia New" pitchFamily="34" charset="-34"/>
              </a:rPr>
              <a:t>1.	อา</a:t>
            </a:r>
            <a:r>
              <a:rPr lang="th-TH" b="1" dirty="0" err="1" smtClean="0">
                <a:latin typeface="Calibri" pitchFamily="34" charset="0"/>
                <a:cs typeface="Cordia New" pitchFamily="34" charset="-34"/>
              </a:rPr>
              <a:t>โมส</a:t>
            </a:r>
            <a:endParaRPr lang="th-TH" b="1" dirty="0" smtClean="0">
              <a:latin typeface="Calibri" pitchFamily="34" charset="0"/>
              <a:cs typeface="Cordia New" pitchFamily="34" charset="-34"/>
            </a:endParaRPr>
          </a:p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latin typeface="Calibri" pitchFamily="34" charset="0"/>
                <a:cs typeface="Cordia New" pitchFamily="34" charset="-34"/>
              </a:rPr>
              <a:t>2. </a:t>
            </a:r>
            <a:r>
              <a:rPr lang="th-TH" b="1" dirty="0" err="1" smtClean="0">
                <a:latin typeface="Calibri" pitchFamily="34" charset="0"/>
                <a:cs typeface="Cordia New" pitchFamily="34" charset="-34"/>
              </a:rPr>
              <a:t>โฮเช</a:t>
            </a:r>
            <a:r>
              <a:rPr lang="th-TH" b="1" dirty="0" smtClean="0">
                <a:latin typeface="Calibri" pitchFamily="34" charset="0"/>
                <a:cs typeface="Cordia New" pitchFamily="34" charset="-34"/>
              </a:rPr>
              <a:t>ยา</a:t>
            </a:r>
          </a:p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>
                <a:latin typeface="Calibri" pitchFamily="34" charset="0"/>
                <a:cs typeface="Cordia New" pitchFamily="34" charset="-34"/>
              </a:rPr>
              <a:t>3</a:t>
            </a:r>
            <a:r>
              <a:rPr lang="th-TH" b="1" dirty="0" smtClean="0">
                <a:latin typeface="Calibri" pitchFamily="34" charset="0"/>
                <a:cs typeface="Cordia New" pitchFamily="34" charset="-34"/>
              </a:rPr>
              <a:t>. มี</a:t>
            </a:r>
            <a:r>
              <a:rPr lang="th-TH" b="1" dirty="0" err="1" smtClean="0">
                <a:latin typeface="Calibri" pitchFamily="34" charset="0"/>
                <a:cs typeface="Cordia New" pitchFamily="34" charset="-34"/>
              </a:rPr>
              <a:t>คาห์</a:t>
            </a:r>
            <a:endParaRPr lang="th-TH" b="1" dirty="0" smtClean="0">
              <a:solidFill>
                <a:srgbClr val="FFC000"/>
              </a:solidFill>
              <a:latin typeface="Calibri" pitchFamily="34" charset="0"/>
              <a:cs typeface="Cordia New" pitchFamily="34" charset="-34"/>
            </a:endParaRPr>
          </a:p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>
                <a:solidFill>
                  <a:srgbClr val="FFFF00"/>
                </a:solidFill>
                <a:latin typeface="Calibri" pitchFamily="34" charset="0"/>
                <a:cs typeface="Cordia New" pitchFamily="34" charset="-34"/>
              </a:rPr>
              <a:t>4</a:t>
            </a:r>
            <a:r>
              <a:rPr lang="th-TH" b="1" dirty="0" smtClean="0">
                <a:solidFill>
                  <a:srgbClr val="FFFF00"/>
                </a:solidFill>
                <a:latin typeface="Calibri" pitchFamily="34" charset="0"/>
                <a:cs typeface="Cordia New" pitchFamily="34" charset="-34"/>
              </a:rPr>
              <a:t>. อิส</a:t>
            </a:r>
            <a:r>
              <a:rPr lang="th-TH" b="1" dirty="0" err="1" smtClean="0">
                <a:solidFill>
                  <a:srgbClr val="FFFF00"/>
                </a:solidFill>
                <a:latin typeface="Calibri" pitchFamily="34" charset="0"/>
                <a:cs typeface="Cordia New" pitchFamily="34" charset="-34"/>
              </a:rPr>
              <a:t>ยาห์</a:t>
            </a:r>
            <a:endParaRPr lang="en-US" b="1" dirty="0" smtClean="0">
              <a:solidFill>
                <a:srgbClr val="FFFF00"/>
              </a:solidFill>
              <a:latin typeface="Calibri" pitchFamily="34" charset="0"/>
              <a:cs typeface="Cordia New" pitchFamily="34" charset="-34"/>
            </a:endParaRPr>
          </a:p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latin typeface="Calibri" pitchFamily="34" charset="0"/>
                <a:cs typeface="Cordia New" pitchFamily="34" charset="-34"/>
              </a:rPr>
              <a:t>5.	โย</a:t>
            </a:r>
            <a:r>
              <a:rPr lang="th-TH" b="1" dirty="0" err="1" smtClean="0">
                <a:latin typeface="Calibri" pitchFamily="34" charset="0"/>
                <a:cs typeface="Cordia New" pitchFamily="34" charset="-34"/>
              </a:rPr>
              <a:t>นาห์</a:t>
            </a:r>
            <a:endParaRPr lang="th-TH" b="1" dirty="0" smtClean="0">
              <a:latin typeface="Calibri" pitchFamily="34" charset="0"/>
              <a:cs typeface="Cordia New" pitchFamily="34" charset="-34"/>
            </a:endParaRPr>
          </a:p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latin typeface="Calibri" pitchFamily="34" charset="0"/>
                <a:cs typeface="Cordia New" pitchFamily="34" charset="-34"/>
              </a:rPr>
              <a:t>6.	</a:t>
            </a:r>
            <a:r>
              <a:rPr lang="th-TH" b="1" dirty="0" err="1" smtClean="0">
                <a:latin typeface="Calibri" pitchFamily="34" charset="0"/>
                <a:cs typeface="Cordia New" pitchFamily="34" charset="-34"/>
              </a:rPr>
              <a:t>เศ</a:t>
            </a:r>
            <a:r>
              <a:rPr lang="th-TH" b="1" dirty="0" smtClean="0">
                <a:latin typeface="Calibri" pitchFamily="34" charset="0"/>
                <a:cs typeface="Cordia New" pitchFamily="34" charset="-34"/>
              </a:rPr>
              <a:t>ฟัน</a:t>
            </a:r>
            <a:r>
              <a:rPr lang="th-TH" b="1" dirty="0" err="1" smtClean="0">
                <a:latin typeface="Calibri" pitchFamily="34" charset="0"/>
                <a:cs typeface="Cordia New" pitchFamily="34" charset="-34"/>
              </a:rPr>
              <a:t>ยาห์</a:t>
            </a:r>
            <a:endParaRPr lang="en-US" b="1" dirty="0" smtClean="0">
              <a:latin typeface="Calibri" pitchFamily="34" charset="0"/>
              <a:cs typeface="Cordia New" pitchFamily="34" charset="-34"/>
            </a:endParaRPr>
          </a:p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latin typeface="Calibri" pitchFamily="34" charset="0"/>
                <a:cs typeface="Cordia New" pitchFamily="34" charset="-34"/>
              </a:rPr>
              <a:t>7.	นาฮูม</a:t>
            </a:r>
          </a:p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latin typeface="Calibri" pitchFamily="34" charset="0"/>
                <a:cs typeface="Cordia New" pitchFamily="34" charset="-34"/>
              </a:rPr>
              <a:t>8. ฮาบากุก</a:t>
            </a:r>
          </a:p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FFFF00"/>
                </a:solidFill>
                <a:latin typeface="Calibri" pitchFamily="34" charset="0"/>
                <a:cs typeface="Cordia New" pitchFamily="34" charset="-34"/>
              </a:rPr>
              <a:t>9. </a:t>
            </a:r>
            <a:r>
              <a:rPr lang="th-TH" b="1" dirty="0" err="1" smtClean="0">
                <a:solidFill>
                  <a:srgbClr val="FFFF00"/>
                </a:solidFill>
                <a:latin typeface="Calibri" pitchFamily="34" charset="0"/>
                <a:cs typeface="Cordia New" pitchFamily="34" charset="-34"/>
              </a:rPr>
              <a:t>เยเรมีย์</a:t>
            </a:r>
            <a:r>
              <a:rPr lang="th-TH" b="1" dirty="0" smtClean="0">
                <a:solidFill>
                  <a:srgbClr val="FFFF00"/>
                </a:solidFill>
                <a:latin typeface="Calibri" pitchFamily="34" charset="0"/>
                <a:cs typeface="Cordia New" pitchFamily="34" charset="-34"/>
              </a:rPr>
              <a:t> </a:t>
            </a:r>
            <a:r>
              <a:rPr lang="th-TH" sz="2600" b="1" dirty="0" smtClean="0">
                <a:solidFill>
                  <a:srgbClr val="FFFF00"/>
                </a:solidFill>
                <a:latin typeface="Calibri" pitchFamily="34" charset="0"/>
                <a:cs typeface="Cordia New" pitchFamily="34" charset="-34"/>
              </a:rPr>
              <a:t>(เพลงคร่ำครวญ + บา</a:t>
            </a:r>
            <a:r>
              <a:rPr lang="th-TH" sz="2600" b="1" dirty="0" err="1" smtClean="0">
                <a:solidFill>
                  <a:srgbClr val="FFFF00"/>
                </a:solidFill>
                <a:latin typeface="Calibri" pitchFamily="34" charset="0"/>
                <a:cs typeface="Cordia New" pitchFamily="34" charset="-34"/>
              </a:rPr>
              <a:t>รุค</a:t>
            </a:r>
            <a:r>
              <a:rPr lang="th-TH" sz="2600" b="1" dirty="0" smtClean="0">
                <a:solidFill>
                  <a:srgbClr val="FFFF00"/>
                </a:solidFill>
                <a:latin typeface="Calibri" pitchFamily="34" charset="0"/>
                <a:cs typeface="Cordia New" pitchFamily="34" charset="-34"/>
              </a:rPr>
              <a:t>)</a:t>
            </a:r>
          </a:p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FFFF00"/>
                </a:solidFill>
                <a:latin typeface="Calibri" pitchFamily="34" charset="0"/>
                <a:cs typeface="Cordia New" pitchFamily="34" charset="-34"/>
              </a:rPr>
              <a:t>10. เอเส</a:t>
            </a:r>
            <a:r>
              <a:rPr lang="th-TH" b="1" dirty="0" err="1" smtClean="0">
                <a:solidFill>
                  <a:srgbClr val="FFFF00"/>
                </a:solidFill>
                <a:latin typeface="Calibri" pitchFamily="34" charset="0"/>
                <a:cs typeface="Cordia New" pitchFamily="34" charset="-34"/>
              </a:rPr>
              <a:t>เคียล</a:t>
            </a:r>
            <a:endParaRPr lang="th-TH" b="1" dirty="0" smtClean="0">
              <a:solidFill>
                <a:srgbClr val="FFFF00"/>
              </a:solidFill>
              <a:latin typeface="Calibri" pitchFamily="34" charset="0"/>
              <a:cs typeface="Cordia New" pitchFamily="34" charset="-34"/>
            </a:endParaRPr>
          </a:p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FFFF00"/>
                </a:solidFill>
                <a:latin typeface="Calibri" pitchFamily="34" charset="0"/>
                <a:cs typeface="Cordia New" pitchFamily="34" charset="-34"/>
              </a:rPr>
              <a:t>11. </a:t>
            </a:r>
            <a:r>
              <a:rPr lang="th-TH" b="1" dirty="0" err="1" smtClean="0">
                <a:solidFill>
                  <a:srgbClr val="FFFF00"/>
                </a:solidFill>
                <a:latin typeface="Calibri" pitchFamily="34" charset="0"/>
                <a:cs typeface="Cordia New" pitchFamily="34" charset="-34"/>
              </a:rPr>
              <a:t>ดาเนียล</a:t>
            </a:r>
            <a:endParaRPr lang="th-TH" b="1" dirty="0" smtClean="0">
              <a:solidFill>
                <a:srgbClr val="FFFF00"/>
              </a:solidFill>
              <a:latin typeface="Calibri" pitchFamily="34" charset="0"/>
              <a:cs typeface="Cordia New" pitchFamily="34" charset="-34"/>
            </a:endParaRPr>
          </a:p>
          <a:p>
            <a:pPr>
              <a:spcBef>
                <a:spcPts val="0"/>
              </a:spcBef>
              <a:defRPr/>
            </a:pPr>
            <a:r>
              <a:rPr lang="th-TH" b="1" dirty="0" smtClean="0">
                <a:latin typeface="Calibri" pitchFamily="34" charset="0"/>
                <a:cs typeface="Cordia New" pitchFamily="34" charset="-34"/>
              </a:rPr>
              <a:t>12. </a:t>
            </a:r>
            <a:r>
              <a:rPr lang="th-TH" b="1" dirty="0">
                <a:latin typeface="Calibri" pitchFamily="34" charset="0"/>
                <a:cs typeface="Cordia New" pitchFamily="34" charset="-34"/>
              </a:rPr>
              <a:t>โอบา</a:t>
            </a:r>
            <a:r>
              <a:rPr lang="th-TH" b="1" dirty="0" err="1" smtClean="0">
                <a:latin typeface="Calibri" pitchFamily="34" charset="0"/>
                <a:cs typeface="Cordia New" pitchFamily="34" charset="-34"/>
              </a:rPr>
              <a:t>ดีย์</a:t>
            </a:r>
            <a:endParaRPr lang="th-TH" b="1" dirty="0" smtClean="0">
              <a:solidFill>
                <a:srgbClr val="C00000"/>
              </a:solidFill>
              <a:latin typeface="Calibri" pitchFamily="34" charset="0"/>
              <a:cs typeface="Cordia New" pitchFamily="34" charset="-34"/>
            </a:endParaRPr>
          </a:p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latin typeface="Calibri" pitchFamily="34" charset="0"/>
                <a:cs typeface="Cordia New" pitchFamily="34" charset="-34"/>
              </a:rPr>
              <a:t>13. </a:t>
            </a:r>
            <a:r>
              <a:rPr lang="th-TH" b="1" dirty="0" err="1" smtClean="0">
                <a:latin typeface="Calibri" pitchFamily="34" charset="0"/>
                <a:cs typeface="Cordia New" pitchFamily="34" charset="-34"/>
              </a:rPr>
              <a:t>ฮักกัย</a:t>
            </a:r>
            <a:endParaRPr lang="th-TH" b="1" dirty="0" smtClean="0">
              <a:latin typeface="Calibri" pitchFamily="34" charset="0"/>
              <a:cs typeface="Cordia New" pitchFamily="34" charset="-34"/>
            </a:endParaRPr>
          </a:p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latin typeface="Calibri" pitchFamily="34" charset="0"/>
                <a:cs typeface="Cordia New" pitchFamily="34" charset="-34"/>
              </a:rPr>
              <a:t>14. </a:t>
            </a:r>
            <a:r>
              <a:rPr lang="th-TH" b="1" dirty="0" err="1" smtClean="0">
                <a:latin typeface="Calibri" pitchFamily="34" charset="0"/>
                <a:cs typeface="Cordia New" pitchFamily="34" charset="-34"/>
              </a:rPr>
              <a:t>เศ</a:t>
            </a:r>
            <a:r>
              <a:rPr lang="th-TH" b="1" dirty="0" smtClean="0">
                <a:latin typeface="Calibri" pitchFamily="34" charset="0"/>
                <a:cs typeface="Cordia New" pitchFamily="34" charset="-34"/>
              </a:rPr>
              <a:t>คาริ</a:t>
            </a:r>
            <a:r>
              <a:rPr lang="th-TH" b="1" dirty="0" err="1" smtClean="0">
                <a:latin typeface="Calibri" pitchFamily="34" charset="0"/>
                <a:cs typeface="Cordia New" pitchFamily="34" charset="-34"/>
              </a:rPr>
              <a:t>ยาห์</a:t>
            </a:r>
            <a:endParaRPr lang="th-TH" b="1" dirty="0" smtClean="0">
              <a:latin typeface="Calibri" pitchFamily="34" charset="0"/>
              <a:cs typeface="Cordia New" pitchFamily="34" charset="-34"/>
            </a:endParaRPr>
          </a:p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latin typeface="Calibri" pitchFamily="34" charset="0"/>
                <a:cs typeface="Cordia New" pitchFamily="34" charset="-34"/>
              </a:rPr>
              <a:t>15. โย</a:t>
            </a:r>
            <a:r>
              <a:rPr lang="th-TH" b="1" dirty="0" err="1" smtClean="0">
                <a:latin typeface="Calibri" pitchFamily="34" charset="0"/>
                <a:cs typeface="Cordia New" pitchFamily="34" charset="-34"/>
              </a:rPr>
              <a:t>เอล</a:t>
            </a:r>
            <a:endParaRPr lang="th-TH" b="1" dirty="0" smtClean="0">
              <a:latin typeface="Calibri" pitchFamily="34" charset="0"/>
              <a:cs typeface="Cordia New" pitchFamily="34" charset="-34"/>
            </a:endParaRPr>
          </a:p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b="1" dirty="0" smtClean="0">
                <a:latin typeface="Calibri" pitchFamily="34" charset="0"/>
                <a:cs typeface="Cordia New" pitchFamily="34" charset="-34"/>
              </a:rPr>
              <a:t>16. มา</a:t>
            </a:r>
            <a:r>
              <a:rPr lang="th-TH" b="1" dirty="0" err="1" smtClean="0">
                <a:latin typeface="Calibri" pitchFamily="34" charset="0"/>
                <a:cs typeface="Cordia New" pitchFamily="34" charset="-34"/>
              </a:rPr>
              <a:t>ลาคี</a:t>
            </a:r>
            <a:endParaRPr lang="th-TH" b="1" dirty="0" smtClean="0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4211638" y="14288"/>
            <a:ext cx="4752975" cy="1871662"/>
          </a:xfrm>
          <a:prstGeom prst="rect">
            <a:avLst/>
          </a:prstGeom>
          <a:solidFill>
            <a:srgbClr val="7030A0"/>
          </a:solidFill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th-TH" sz="6000" b="1" dirty="0" smtClean="0">
                <a:solidFill>
                  <a:srgbClr val="FFFF00"/>
                </a:solidFill>
                <a:latin typeface="CordiaUPC" pitchFamily="34" charset="-34"/>
                <a:cs typeface="CordiaUPC" pitchFamily="34" charset="-34"/>
              </a:rPr>
              <a:t>ประกาศก</a:t>
            </a:r>
          </a:p>
          <a:p>
            <a:pPr algn="ctr">
              <a:defRPr/>
            </a:pPr>
            <a:r>
              <a:rPr lang="th-TH" sz="6000" b="1" dirty="0" smtClean="0">
                <a:solidFill>
                  <a:srgbClr val="FFFF00"/>
                </a:solidFill>
                <a:latin typeface="CordiaUPC" pitchFamily="34" charset="-34"/>
                <a:cs typeface="CordiaUPC" pitchFamily="34" charset="-34"/>
              </a:rPr>
              <a:t>ในพระคัมภีร์</a:t>
            </a:r>
          </a:p>
        </p:txBody>
      </p:sp>
      <p:sp>
        <p:nvSpPr>
          <p:cNvPr id="4" name="ตัวยึดเนื้อหา 2"/>
          <p:cNvSpPr txBox="1">
            <a:spLocks/>
          </p:cNvSpPr>
          <p:nvPr/>
        </p:nvSpPr>
        <p:spPr>
          <a:xfrm>
            <a:off x="4211638" y="1989138"/>
            <a:ext cx="4752975" cy="4752975"/>
          </a:xfrm>
          <a:prstGeom prst="rect">
            <a:avLst/>
          </a:prstGeom>
          <a:solidFill>
            <a:srgbClr val="7030A0"/>
          </a:solidFill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defRPr/>
            </a:pPr>
            <a:r>
              <a:rPr lang="th-TH" sz="5400" b="1" dirty="0" smtClean="0">
                <a:solidFill>
                  <a:srgbClr val="FFC000"/>
                </a:solidFill>
              </a:rPr>
              <a:t>ประกาศกใหญ่ 4</a:t>
            </a:r>
          </a:p>
          <a:p>
            <a:pPr marL="0" indent="0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4400" b="1" dirty="0" smtClean="0">
                <a:solidFill>
                  <a:srgbClr val="FF0000"/>
                </a:solidFill>
              </a:rPr>
              <a:t>	</a:t>
            </a:r>
            <a:r>
              <a:rPr lang="th-TH" sz="3600" b="1" dirty="0" smtClean="0">
                <a:solidFill>
                  <a:srgbClr val="FFFF00"/>
                </a:solidFill>
              </a:rPr>
              <a:t>1.  อิส</a:t>
            </a:r>
            <a:r>
              <a:rPr lang="th-TH" sz="3600" b="1" dirty="0" err="1" smtClean="0">
                <a:solidFill>
                  <a:srgbClr val="FFFF00"/>
                </a:solidFill>
              </a:rPr>
              <a:t>ยาห์</a:t>
            </a:r>
            <a:endParaRPr lang="en-US" sz="3600" b="1" dirty="0" smtClean="0">
              <a:solidFill>
                <a:srgbClr val="FFFF00"/>
              </a:solidFill>
              <a:cs typeface="Cordia New" pitchFamily="34" charset="-34"/>
            </a:endParaRPr>
          </a:p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3600" b="1" dirty="0" smtClean="0">
                <a:solidFill>
                  <a:srgbClr val="FFFF00"/>
                </a:solidFill>
              </a:rPr>
              <a:t>  		2.  </a:t>
            </a:r>
            <a:r>
              <a:rPr lang="th-TH" sz="3600" b="1" dirty="0" err="1" smtClean="0">
                <a:solidFill>
                  <a:srgbClr val="FFFF00"/>
                </a:solidFill>
              </a:rPr>
              <a:t>เยเรมีย์</a:t>
            </a:r>
            <a:endParaRPr lang="en-US" sz="3600" b="1" dirty="0" smtClean="0">
              <a:solidFill>
                <a:srgbClr val="FFFF00"/>
              </a:solidFill>
              <a:cs typeface="Cordia New" pitchFamily="34" charset="-34"/>
            </a:endParaRPr>
          </a:p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3600" b="1" dirty="0" smtClean="0">
                <a:solidFill>
                  <a:srgbClr val="FFFF00"/>
                </a:solidFill>
              </a:rPr>
              <a:t>  		3.  เอเส</a:t>
            </a:r>
            <a:r>
              <a:rPr lang="th-TH" sz="3600" b="1" dirty="0" err="1" smtClean="0">
                <a:solidFill>
                  <a:srgbClr val="FFFF00"/>
                </a:solidFill>
              </a:rPr>
              <a:t>เคียล</a:t>
            </a:r>
            <a:endParaRPr lang="en-US" sz="3600" b="1" dirty="0" smtClean="0">
              <a:solidFill>
                <a:srgbClr val="FFFF00"/>
              </a:solidFill>
              <a:cs typeface="Cordia New" pitchFamily="34" charset="-34"/>
            </a:endParaRPr>
          </a:p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r>
              <a:rPr lang="th-TH" sz="3600" b="1" dirty="0" smtClean="0">
                <a:solidFill>
                  <a:srgbClr val="FFFF00"/>
                </a:solidFill>
              </a:rPr>
              <a:t>  		4.</a:t>
            </a:r>
            <a:r>
              <a:rPr lang="th-TH" sz="3600" b="1" dirty="0">
                <a:solidFill>
                  <a:srgbClr val="FFFF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> </a:t>
            </a:r>
            <a:r>
              <a:rPr lang="th-TH" sz="3600" b="1" dirty="0" err="1" smtClean="0">
                <a:solidFill>
                  <a:srgbClr val="FFFF00"/>
                </a:solidFill>
              </a:rPr>
              <a:t>ดาเนียล</a:t>
            </a:r>
            <a:endParaRPr lang="th-TH" sz="3600" b="1" dirty="0">
              <a:solidFill>
                <a:srgbClr val="FFFF00"/>
              </a:solidFill>
            </a:endParaRPr>
          </a:p>
          <a:p>
            <a:pPr>
              <a:spcBef>
                <a:spcPts val="600"/>
              </a:spcBef>
              <a:defRPr/>
            </a:pPr>
            <a:r>
              <a:rPr lang="th-TH" sz="5400" b="1" dirty="0" smtClean="0">
                <a:solidFill>
                  <a:srgbClr val="FFC000"/>
                </a:solidFill>
              </a:rPr>
              <a:t>ประกาศกน้อย 12</a:t>
            </a:r>
            <a:endParaRPr lang="en-US" sz="5400" b="1" dirty="0" smtClean="0">
              <a:solidFill>
                <a:srgbClr val="FFC000"/>
              </a:solidFill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382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880284" y="188640"/>
            <a:ext cx="4156212" cy="6408712"/>
          </a:xfrm>
        </p:spPr>
        <p:txBody>
          <a:bodyPr>
            <a:normAutofit/>
          </a:bodyPr>
          <a:lstStyle/>
          <a:p>
            <a:r>
              <a:rPr lang="th-TH" sz="4000" b="1" dirty="0" smtClean="0"/>
              <a:t>ชาวยู</a:t>
            </a:r>
            <a:r>
              <a:rPr lang="th-TH" sz="4000" b="1" dirty="0" err="1" smtClean="0"/>
              <a:t>ดาห์</a:t>
            </a:r>
            <a:r>
              <a:rPr lang="th-TH" sz="4000" b="1" dirty="0" smtClean="0"/>
              <a:t>จึงกลัว ไม่กล้าสร้างต่อไป หันไปสนใจเรื่องของใครของมัน</a:t>
            </a:r>
          </a:p>
          <a:p>
            <a:r>
              <a:rPr lang="th-TH" sz="4000" b="1" dirty="0" err="1" smtClean="0">
                <a:solidFill>
                  <a:srgbClr val="FFC000"/>
                </a:solidFill>
              </a:rPr>
              <a:t>ฮักกัย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smtClean="0"/>
              <a:t>และ </a:t>
            </a:r>
            <a:r>
              <a:rPr lang="th-TH" sz="4000" b="1" dirty="0" err="1" smtClean="0">
                <a:solidFill>
                  <a:srgbClr val="FFC000"/>
                </a:solidFill>
              </a:rPr>
              <a:t>เศ</a:t>
            </a:r>
            <a:r>
              <a:rPr lang="th-TH" sz="4000" b="1" dirty="0">
                <a:solidFill>
                  <a:srgbClr val="FFC0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C000"/>
                </a:solidFill>
              </a:rPr>
              <a:t>ยาห์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smtClean="0"/>
              <a:t>จึงได้ปรากฏตัว-เริ่ม</a:t>
            </a:r>
            <a:r>
              <a:rPr lang="th-TH" sz="4000" b="1" dirty="0"/>
              <a:t>เทศน์เตือนว่า </a:t>
            </a:r>
            <a:r>
              <a:rPr lang="th-TH" sz="4000" b="1" dirty="0" smtClean="0">
                <a:solidFill>
                  <a:srgbClr val="FFFF00"/>
                </a:solidFill>
              </a:rPr>
              <a:t>“พระ</a:t>
            </a:r>
            <a:r>
              <a:rPr lang="th-TH" sz="4000" b="1" dirty="0">
                <a:solidFill>
                  <a:srgbClr val="FFFF00"/>
                </a:solidFill>
              </a:rPr>
              <a:t>เจ้าจะไม่ยอมอดทนต่อการชักช้าเหล่านี้อีก</a:t>
            </a:r>
            <a:r>
              <a:rPr lang="th-TH" sz="4000" b="1" dirty="0" smtClean="0">
                <a:solidFill>
                  <a:srgbClr val="FFFF00"/>
                </a:solidFill>
              </a:rPr>
              <a:t>ต่อไป และ</a:t>
            </a:r>
            <a:r>
              <a:rPr lang="th-TH" sz="4000" b="1" dirty="0">
                <a:solidFill>
                  <a:srgbClr val="FFFF00"/>
                </a:solidFill>
              </a:rPr>
              <a:t>พระวิหารจะต้องถูกสร้างให้</a:t>
            </a:r>
            <a:r>
              <a:rPr lang="th-TH" sz="4000" b="1" dirty="0" smtClean="0">
                <a:solidFill>
                  <a:srgbClr val="FFFF00"/>
                </a:solidFill>
              </a:rPr>
              <a:t>เสร็จ”</a:t>
            </a:r>
            <a:endParaRPr lang="th-TH" sz="4000" b="1" dirty="0">
              <a:solidFill>
                <a:srgbClr val="FFFF00"/>
              </a:solidFill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-19147" y="5970694"/>
            <a:ext cx="4899431" cy="887305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err="1" smtClean="0">
                <a:solidFill>
                  <a:srgbClr val="FFFF00"/>
                </a:solidFill>
                <a:cs typeface="+mn-cs"/>
              </a:rPr>
              <a:t>ประกาศกเศ</a:t>
            </a:r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คาริ</a:t>
            </a:r>
            <a:r>
              <a:rPr lang="th-TH" sz="5400" b="1" dirty="0" err="1" smtClean="0">
                <a:solidFill>
                  <a:srgbClr val="FFFF00"/>
                </a:solidFill>
                <a:cs typeface="+mn-cs"/>
              </a:rPr>
              <a:t>ยาห์</a:t>
            </a:r>
            <a:endParaRPr lang="th-TH" sz="5400" b="1" dirty="0">
              <a:solidFill>
                <a:srgbClr val="FFFF00"/>
              </a:solidFill>
              <a:cs typeface="+mn-cs"/>
            </a:endParaRPr>
          </a:p>
        </p:txBody>
      </p:sp>
      <p:pic>
        <p:nvPicPr>
          <p:cNvPr id="3074" name="Picture 2" descr="ผลการค้นหารูปภาพสำหรับ image of Prophet Zechariah in 5 B.C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87" y="188640"/>
            <a:ext cx="4162413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518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497760" y="188640"/>
            <a:ext cx="3538736" cy="6408712"/>
          </a:xfrm>
        </p:spPr>
        <p:txBody>
          <a:bodyPr>
            <a:normAutofit/>
          </a:bodyPr>
          <a:lstStyle/>
          <a:p>
            <a:r>
              <a:rPr lang="th-TH" sz="4000" b="1" dirty="0" err="1">
                <a:solidFill>
                  <a:srgbClr val="FFC000"/>
                </a:solidFill>
              </a:rPr>
              <a:t>เศรุบ</a:t>
            </a:r>
            <a:r>
              <a:rPr lang="th-TH" sz="4000" b="1" dirty="0">
                <a:solidFill>
                  <a:srgbClr val="FFC000"/>
                </a:solidFill>
              </a:rPr>
              <a:t>บา</a:t>
            </a:r>
            <a:r>
              <a:rPr lang="th-TH" sz="4000" b="1" dirty="0" err="1" smtClean="0">
                <a:solidFill>
                  <a:srgbClr val="FFC000"/>
                </a:solidFill>
              </a:rPr>
              <a:t>เบล</a:t>
            </a:r>
            <a:r>
              <a:rPr lang="th-TH" sz="4000" b="1" dirty="0" smtClean="0">
                <a:solidFill>
                  <a:srgbClr val="FFC000"/>
                </a:solidFill>
              </a:rPr>
              <a:t> และ   สมณะโย</a:t>
            </a:r>
            <a:r>
              <a:rPr lang="th-TH" sz="4000" b="1" dirty="0">
                <a:solidFill>
                  <a:srgbClr val="FFC000"/>
                </a:solidFill>
              </a:rPr>
              <a:t>ชู</a:t>
            </a:r>
            <a:r>
              <a:rPr lang="th-TH" sz="4000" b="1" dirty="0" smtClean="0">
                <a:solidFill>
                  <a:srgbClr val="FFC000"/>
                </a:solidFill>
              </a:rPr>
              <a:t>วา </a:t>
            </a:r>
            <a:r>
              <a:rPr lang="th-TH" sz="4000" b="1" dirty="0" smtClean="0"/>
              <a:t>ได้</a:t>
            </a:r>
            <a:r>
              <a:rPr lang="th-TH" sz="4000" b="1" dirty="0"/>
              <a:t>ตอบสนองคำ</a:t>
            </a:r>
            <a:r>
              <a:rPr lang="th-TH" sz="4000" b="1" dirty="0" smtClean="0"/>
              <a:t>เตือนสุดความสามารถ</a:t>
            </a:r>
            <a:endParaRPr lang="th-TH" sz="4000" b="1" dirty="0"/>
          </a:p>
          <a:p>
            <a:r>
              <a:rPr lang="th-TH" sz="4000" b="1" dirty="0" smtClean="0">
                <a:solidFill>
                  <a:srgbClr val="FFFF00"/>
                </a:solidFill>
              </a:rPr>
              <a:t>การ</a:t>
            </a:r>
            <a:r>
              <a:rPr lang="th-TH" sz="4000" b="1" dirty="0">
                <a:solidFill>
                  <a:srgbClr val="FFFF00"/>
                </a:solidFill>
              </a:rPr>
              <a:t>สร้างพระ</a:t>
            </a:r>
            <a:r>
              <a:rPr lang="th-TH" sz="4000" b="1" dirty="0" smtClean="0">
                <a:solidFill>
                  <a:srgbClr val="FFFF00"/>
                </a:solidFill>
              </a:rPr>
              <a:t>วิหาร ก็</a:t>
            </a:r>
            <a:r>
              <a:rPr lang="th-TH" sz="4000" b="1" dirty="0">
                <a:solidFill>
                  <a:srgbClr val="FFFF00"/>
                </a:solidFill>
              </a:rPr>
              <a:t>ได้สำเร็จลงในราวเดือนมีนาคมหรือเมษายนของปี </a:t>
            </a:r>
            <a:r>
              <a:rPr lang="en-GB" dirty="0">
                <a:solidFill>
                  <a:srgbClr val="FFFF00"/>
                </a:solidFill>
              </a:rPr>
              <a:t>515</a:t>
            </a:r>
            <a:r>
              <a:rPr lang="en-GB" sz="4000" b="1" dirty="0">
                <a:solidFill>
                  <a:srgbClr val="FFFF00"/>
                </a:solidFill>
              </a:rPr>
              <a:t> </a:t>
            </a:r>
            <a:r>
              <a:rPr lang="th-TH" sz="4000" b="1" dirty="0">
                <a:solidFill>
                  <a:srgbClr val="FFFF00"/>
                </a:solidFill>
              </a:rPr>
              <a:t>ก.ค.</a:t>
            </a:r>
            <a:r>
              <a:rPr lang="th-TH" sz="4000" b="1" dirty="0" smtClean="0">
                <a:solidFill>
                  <a:srgbClr val="FFFF00"/>
                </a:solidFill>
              </a:rPr>
              <a:t>ศ.           </a:t>
            </a:r>
            <a:r>
              <a:rPr lang="th-TH" sz="4000" b="1" dirty="0" smtClean="0">
                <a:solidFill>
                  <a:srgbClr val="FFFF00"/>
                </a:solidFill>
              </a:rPr>
              <a:t>  </a:t>
            </a:r>
            <a:r>
              <a:rPr lang="th-TH" sz="3600" b="1" dirty="0" smtClean="0"/>
              <a:t>(538-520-515 </a:t>
            </a:r>
            <a:r>
              <a:rPr lang="en-US" dirty="0" smtClean="0"/>
              <a:t>=</a:t>
            </a:r>
            <a:r>
              <a:rPr lang="en-US" sz="3600" b="1" dirty="0" smtClean="0"/>
              <a:t> </a:t>
            </a:r>
            <a:r>
              <a:rPr lang="th-TH" sz="3600" b="1" dirty="0" smtClean="0"/>
              <a:t>23 ปี)</a:t>
            </a:r>
            <a:endParaRPr lang="th-TH" sz="3600" b="1" dirty="0"/>
          </a:p>
        </p:txBody>
      </p:sp>
      <p:pic>
        <p:nvPicPr>
          <p:cNvPr id="4" name="Picture 4" descr="Nehemiah Directing the Rebuilding of Jerusalem's Walls after Returning from  the Babylonian Exile, 440 BC – Archaeology Illustrat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1" y="1484784"/>
            <a:ext cx="5611962" cy="3575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540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076056" y="188640"/>
            <a:ext cx="4067944" cy="6552728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rgbClr val="FFC000"/>
                </a:solidFill>
              </a:rPr>
              <a:t>ส่วนพวกศัตรู</a:t>
            </a:r>
            <a:r>
              <a:rPr lang="th-TH" sz="4000" b="1" dirty="0"/>
              <a:t>ก็ไม่หยุดความพยายามที่จะขัดขวางยู</a:t>
            </a:r>
            <a:r>
              <a:rPr lang="th-TH" sz="4000" b="1" dirty="0" err="1" smtClean="0"/>
              <a:t>ดาห์</a:t>
            </a:r>
            <a:r>
              <a:rPr lang="th-TH" sz="4000" b="1" dirty="0" smtClean="0"/>
              <a:t> เพราะกลัวว่ายู</a:t>
            </a:r>
            <a:r>
              <a:rPr lang="th-TH" sz="4000" b="1" dirty="0" err="1" smtClean="0"/>
              <a:t>ดาห์</a:t>
            </a:r>
            <a:r>
              <a:rPr lang="th-TH" sz="4000" b="1" dirty="0" smtClean="0"/>
              <a:t>จะกลับมา</a:t>
            </a:r>
            <a:r>
              <a:rPr lang="th-TH" sz="4000" b="1" dirty="0"/>
              <a:t>มีความเข้มแข็ง</a:t>
            </a:r>
            <a:r>
              <a:rPr lang="th-TH" sz="4000" b="1" dirty="0" smtClean="0"/>
              <a:t>เหมือนก่อน</a:t>
            </a:r>
          </a:p>
          <a:p>
            <a:r>
              <a:rPr lang="th-TH" sz="4000" b="1" dirty="0" smtClean="0"/>
              <a:t>ความ</a:t>
            </a:r>
            <a:r>
              <a:rPr lang="th-TH" sz="4000" b="1" dirty="0"/>
              <a:t>ขัดแย้งได้ระเบิดขึ้นในอีก </a:t>
            </a:r>
            <a:r>
              <a:rPr lang="en-GB" dirty="0"/>
              <a:t>50</a:t>
            </a:r>
            <a:r>
              <a:rPr lang="th-TH" dirty="0"/>
              <a:t> </a:t>
            </a:r>
            <a:r>
              <a:rPr lang="th-TH" sz="4000" b="1" dirty="0"/>
              <a:t>ปีต่อมา</a:t>
            </a:r>
            <a:r>
              <a:rPr lang="th-TH" sz="4000" b="1" dirty="0">
                <a:solidFill>
                  <a:srgbClr val="FFC000"/>
                </a:solidFill>
              </a:rPr>
              <a:t>ในสมัยของ</a:t>
            </a:r>
            <a:r>
              <a:rPr lang="th-TH" sz="4000" b="1" dirty="0" err="1" smtClean="0">
                <a:solidFill>
                  <a:srgbClr val="FFC000"/>
                </a:solidFill>
              </a:rPr>
              <a:t>เอสรา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smtClean="0"/>
              <a:t>และ </a:t>
            </a:r>
            <a:r>
              <a:rPr lang="th-TH" sz="4000" b="1" dirty="0" smtClean="0">
                <a:solidFill>
                  <a:srgbClr val="FFC000"/>
                </a:solidFill>
              </a:rPr>
              <a:t>  </a:t>
            </a:r>
            <a:r>
              <a:rPr lang="th-TH" sz="4000" b="1" dirty="0" err="1" smtClean="0">
                <a:solidFill>
                  <a:srgbClr val="FFC000"/>
                </a:solidFill>
              </a:rPr>
              <a:t>เน</a:t>
            </a:r>
            <a:r>
              <a:rPr lang="th-TH" sz="4000" b="1" dirty="0" smtClean="0">
                <a:solidFill>
                  <a:srgbClr val="FFC000"/>
                </a:solidFill>
              </a:rPr>
              <a:t>หะ</a:t>
            </a:r>
            <a:r>
              <a:rPr lang="th-TH" sz="4000" b="1" dirty="0" err="1" smtClean="0">
                <a:solidFill>
                  <a:srgbClr val="FFC000"/>
                </a:solidFill>
              </a:rPr>
              <a:t>มีย์</a:t>
            </a:r>
            <a:r>
              <a:rPr lang="th-TH" sz="4000" b="1" dirty="0" smtClean="0">
                <a:solidFill>
                  <a:srgbClr val="FFC000"/>
                </a:solidFill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</a:rPr>
              <a:t>(เหลือกำแพง)</a:t>
            </a:r>
            <a:endParaRPr lang="en-US" sz="4000" b="1" dirty="0">
              <a:solidFill>
                <a:srgbClr val="FFFF00"/>
              </a:solidFill>
            </a:endParaRPr>
          </a:p>
        </p:txBody>
      </p:sp>
      <p:pic>
        <p:nvPicPr>
          <p:cNvPr id="4" name="Picture 4" descr="مجموعة صور لأحداث العهد القديم - الصفحة 7 - منتديات الكنيسة | Painting,  Bible stories, Bib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2" y="1473158"/>
            <a:ext cx="5088565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777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860032" y="116632"/>
            <a:ext cx="4104456" cy="6624736"/>
          </a:xfrm>
        </p:spPr>
        <p:txBody>
          <a:bodyPr>
            <a:noAutofit/>
          </a:bodyPr>
          <a:lstStyle/>
          <a:p>
            <a:r>
              <a:rPr lang="th-TH" sz="4000" b="1" dirty="0" smtClean="0">
                <a:solidFill>
                  <a:srgbClr val="FFFF00"/>
                </a:solidFill>
              </a:rPr>
              <a:t>เรื่องน่าสนใจ คือ นักประวัติศาสตร์</a:t>
            </a:r>
            <a:r>
              <a:rPr lang="th-TH" sz="4000" b="1" dirty="0" err="1" smtClean="0">
                <a:solidFill>
                  <a:srgbClr val="FFFF00"/>
                </a:solidFill>
              </a:rPr>
              <a:t>ชาวยิว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ชื่อ</a:t>
            </a:r>
            <a:r>
              <a:rPr lang="th-TH" sz="4000" b="1" dirty="0" smtClean="0">
                <a:solidFill>
                  <a:srgbClr val="FFFF00"/>
                </a:solidFill>
              </a:rPr>
              <a:t> โยเซ</a:t>
            </a:r>
            <a:r>
              <a:rPr lang="th-TH" sz="4000" b="1" dirty="0" err="1" smtClean="0">
                <a:solidFill>
                  <a:srgbClr val="FFFF00"/>
                </a:solidFill>
              </a:rPr>
              <a:t>ฟัส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ได้บันทึกไว้ว่า </a:t>
            </a:r>
            <a:r>
              <a:rPr lang="th-TH" sz="4000" b="1" i="1" dirty="0" smtClean="0">
                <a:solidFill>
                  <a:srgbClr val="FFC000"/>
                </a:solidFill>
              </a:rPr>
              <a:t>“</a:t>
            </a:r>
            <a:r>
              <a:rPr lang="th-TH" sz="4000" b="1" i="1" dirty="0" err="1" smtClean="0">
                <a:solidFill>
                  <a:srgbClr val="FFC000"/>
                </a:solidFill>
              </a:rPr>
              <a:t>ไซรัส</a:t>
            </a:r>
            <a:r>
              <a:rPr lang="th-TH" sz="4000" b="1" i="1" dirty="0">
                <a:solidFill>
                  <a:srgbClr val="FFC000"/>
                </a:solidFill>
              </a:rPr>
              <a:t>มีรับสั่งให้สร้างพระวิหารขึ้นใหม่ เมื่อพระองค์ทรงอ่าน</a:t>
            </a:r>
            <a:r>
              <a:rPr lang="th-TH" sz="4000" b="1" i="1" u="sng" dirty="0">
                <a:solidFill>
                  <a:srgbClr val="FFC000"/>
                </a:solidFill>
              </a:rPr>
              <a:t>ถ้อยคำแห่งการประกาศพระวาจาของอิส</a:t>
            </a:r>
            <a:r>
              <a:rPr lang="th-TH" sz="4000" b="1" i="1" u="sng" dirty="0" err="1">
                <a:solidFill>
                  <a:srgbClr val="FFC000"/>
                </a:solidFill>
              </a:rPr>
              <a:t>ยาห์</a:t>
            </a:r>
            <a:r>
              <a:rPr lang="th-TH" sz="4000" b="1" i="1" u="sng" dirty="0">
                <a:solidFill>
                  <a:srgbClr val="FFC000"/>
                </a:solidFill>
              </a:rPr>
              <a:t>แห่งเยรูซาเล็มที่ได้พูดไว้เมื่อ </a:t>
            </a:r>
            <a:r>
              <a:rPr lang="en-GB" i="1" u="sng" dirty="0">
                <a:solidFill>
                  <a:srgbClr val="FFC000"/>
                </a:solidFill>
              </a:rPr>
              <a:t>200</a:t>
            </a:r>
            <a:r>
              <a:rPr lang="th-TH" sz="4000" b="1" i="1" u="sng" dirty="0">
                <a:solidFill>
                  <a:srgbClr val="FFC000"/>
                </a:solidFill>
              </a:rPr>
              <a:t> ปีก่อนหน้า</a:t>
            </a:r>
            <a:r>
              <a:rPr lang="th-TH" sz="4000" b="1" i="1" u="sng" dirty="0" smtClean="0">
                <a:solidFill>
                  <a:srgbClr val="FFC000"/>
                </a:solidFill>
              </a:rPr>
              <a:t>นี้” </a:t>
            </a:r>
          </a:p>
        </p:txBody>
      </p:sp>
      <p:pic>
        <p:nvPicPr>
          <p:cNvPr id="1026" name="Picture 2" descr="Flavius Josephus High Resolution Stock Photography and Images - Alam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54" y="23773"/>
            <a:ext cx="3935892" cy="679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32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lavius Josephus about the Arameans - YouTub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303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14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832648"/>
          </a:xfrm>
        </p:spPr>
        <p:txBody>
          <a:bodyPr>
            <a:normAutofit/>
          </a:bodyPr>
          <a:lstStyle/>
          <a:p>
            <a:r>
              <a:rPr lang="th-TH" sz="4000" b="1" dirty="0"/>
              <a:t>และเพื่อพิสูจน์เรื่องนี้ </a:t>
            </a:r>
            <a:r>
              <a:rPr lang="th-TH" sz="4000" b="1" dirty="0" smtClean="0">
                <a:solidFill>
                  <a:srgbClr val="FFFF00"/>
                </a:solidFill>
              </a:rPr>
              <a:t>โยเซ</a:t>
            </a:r>
            <a:r>
              <a:rPr lang="th-TH" sz="4000" b="1" dirty="0" err="1" smtClean="0">
                <a:solidFill>
                  <a:srgbClr val="FFFF00"/>
                </a:solidFill>
              </a:rPr>
              <a:t>ฟัส</a:t>
            </a:r>
            <a:r>
              <a:rPr lang="th-TH" sz="4000" b="1" dirty="0" smtClean="0">
                <a:solidFill>
                  <a:srgbClr val="FFFF00"/>
                </a:solidFill>
              </a:rPr>
              <a:t> จึง</a:t>
            </a:r>
            <a:r>
              <a:rPr lang="th-TH" sz="4000" b="1" dirty="0">
                <a:solidFill>
                  <a:srgbClr val="FFFF00"/>
                </a:solidFill>
              </a:rPr>
              <a:t>อ้าง </a:t>
            </a:r>
            <a:r>
              <a:rPr lang="th-TH" sz="4000" b="1" dirty="0" err="1">
                <a:solidFill>
                  <a:srgbClr val="FFFF00"/>
                </a:solidFill>
              </a:rPr>
              <a:t>อสย</a:t>
            </a:r>
            <a:r>
              <a:rPr lang="th-TH" sz="4000" b="1" dirty="0">
                <a:solidFill>
                  <a:srgbClr val="FFFF00"/>
                </a:solidFill>
              </a:rPr>
              <a:t> </a:t>
            </a:r>
            <a:r>
              <a:rPr lang="en-GB" dirty="0">
                <a:solidFill>
                  <a:srgbClr val="FFFF00"/>
                </a:solidFill>
              </a:rPr>
              <a:t>44:28</a:t>
            </a:r>
            <a:r>
              <a:rPr lang="th-TH" dirty="0">
                <a:solidFill>
                  <a:srgbClr val="FFFF00"/>
                </a:solidFill>
              </a:rPr>
              <a:t> </a:t>
            </a:r>
            <a:r>
              <a:rPr lang="th-TH" sz="4000" b="1" dirty="0"/>
              <a:t>(ซึ่งเป็นผลงานของอิส</a:t>
            </a:r>
            <a:r>
              <a:rPr lang="th-TH" sz="4000" b="1" dirty="0" err="1"/>
              <a:t>ยาห์</a:t>
            </a:r>
            <a:r>
              <a:rPr lang="th-TH" sz="4000" b="1" dirty="0" smtClean="0"/>
              <a:t>ที่</a:t>
            </a:r>
            <a:r>
              <a:rPr lang="th-TH" sz="4000" b="1" dirty="0"/>
              <a:t> </a:t>
            </a:r>
            <a:r>
              <a:rPr lang="th-TH" sz="4000" b="1" dirty="0" smtClean="0"/>
              <a:t>2 ระหว่าง</a:t>
            </a:r>
            <a:r>
              <a:rPr lang="th-TH" sz="4000" b="1" dirty="0"/>
              <a:t>สมัย</a:t>
            </a:r>
            <a:r>
              <a:rPr lang="th-TH" sz="4000" b="1" dirty="0" smtClean="0"/>
              <a:t>เนรเทศ) </a:t>
            </a:r>
            <a:r>
              <a:rPr lang="th-TH" sz="4000" b="1" dirty="0"/>
              <a:t>ว่า </a:t>
            </a:r>
            <a:r>
              <a:rPr lang="th-TH" sz="4000" b="1" i="1" dirty="0" smtClean="0">
                <a:solidFill>
                  <a:srgbClr val="FFC000"/>
                </a:solidFill>
              </a:rPr>
              <a:t>“</a:t>
            </a:r>
            <a:r>
              <a:rPr lang="th-TH" sz="4000" b="1" i="1" dirty="0">
                <a:solidFill>
                  <a:srgbClr val="FFC000"/>
                </a:solidFill>
              </a:rPr>
              <a:t>เรากล่าวถึง</a:t>
            </a:r>
            <a:r>
              <a:rPr lang="th-TH" sz="4000" b="1" i="1" dirty="0" err="1">
                <a:solidFill>
                  <a:srgbClr val="FFC000"/>
                </a:solidFill>
              </a:rPr>
              <a:t>ไซรัส</a:t>
            </a:r>
            <a:r>
              <a:rPr lang="th-TH" sz="4000" b="1" i="1" dirty="0">
                <a:solidFill>
                  <a:srgbClr val="FFC000"/>
                </a:solidFill>
              </a:rPr>
              <a:t>ว่า ‘เขาเป็นผู้เลี้ยงแกะของเรา และเขาจะให้ความมุ่งหมายทั้งสิ้นของเราสำเร็จ’ กล่าวถึงเยรูซาเล็มว่า ‘จะมีคนมาสร้างขึ้น’ และกล่าวถึงพระวิหารว่า ‘จะวางรากฐานของเจ้า’” </a:t>
            </a:r>
          </a:p>
          <a:p>
            <a:r>
              <a:rPr lang="th-TH" sz="4000" b="1" dirty="0">
                <a:solidFill>
                  <a:srgbClr val="FFFF00"/>
                </a:solidFill>
              </a:rPr>
              <a:t>นี่เป็นนิมิตและคำ</a:t>
            </a:r>
            <a:r>
              <a:rPr lang="th-TH" sz="4000" b="1" dirty="0" smtClean="0">
                <a:solidFill>
                  <a:srgbClr val="FFFF00"/>
                </a:solidFill>
              </a:rPr>
              <a:t>ทำนายเกี่ยวกับสิ่งที่จะเกิดขึ้นในอนาคตของผู้ที่เป็นประกาศกที่มีชีวิตอยู่</a:t>
            </a:r>
            <a:r>
              <a:rPr lang="th-TH" sz="4000" b="1" dirty="0">
                <a:solidFill>
                  <a:srgbClr val="FFFF00"/>
                </a:solidFill>
              </a:rPr>
              <a:t>ในศตวรรษที่ </a:t>
            </a:r>
            <a:r>
              <a:rPr lang="en-GB" dirty="0">
                <a:solidFill>
                  <a:srgbClr val="FFFF00"/>
                </a:solidFill>
              </a:rPr>
              <a:t>8</a:t>
            </a:r>
            <a:r>
              <a:rPr lang="th-TH" sz="4000" b="1" dirty="0">
                <a:solidFill>
                  <a:srgbClr val="FFFF00"/>
                </a:solidFill>
              </a:rPr>
              <a:t> ก.ค.</a:t>
            </a:r>
            <a:r>
              <a:rPr lang="th-TH" sz="4000" b="1" dirty="0" smtClean="0">
                <a:solidFill>
                  <a:srgbClr val="FFFF00"/>
                </a:solidFill>
              </a:rPr>
              <a:t>ศ.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00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00600"/>
          </a:xfrm>
        </p:spPr>
        <p:txBody>
          <a:bodyPr>
            <a:noAutofit/>
          </a:bodyPr>
          <a:lstStyle/>
          <a:p>
            <a:r>
              <a:rPr lang="th-TH" sz="4400" b="1" dirty="0" smtClean="0">
                <a:solidFill>
                  <a:srgbClr val="FFFF00"/>
                </a:solidFill>
              </a:rPr>
              <a:t>เหตุเพราะ.. </a:t>
            </a:r>
            <a:r>
              <a:rPr lang="th-TH" sz="4400" b="1" dirty="0" smtClean="0">
                <a:solidFill>
                  <a:srgbClr val="FFC000"/>
                </a:solidFill>
              </a:rPr>
              <a:t>หลังการ</a:t>
            </a:r>
            <a:r>
              <a:rPr lang="th-TH" sz="4400" b="1" dirty="0">
                <a:solidFill>
                  <a:srgbClr val="FFC000"/>
                </a:solidFill>
              </a:rPr>
              <a:t>ล่ม</a:t>
            </a:r>
            <a:r>
              <a:rPr lang="th-TH" sz="4400" b="1" dirty="0" smtClean="0">
                <a:solidFill>
                  <a:srgbClr val="FFC000"/>
                </a:solidFill>
              </a:rPr>
              <a:t>สลายและ</a:t>
            </a:r>
            <a:r>
              <a:rPr lang="th-TH" sz="4400" b="1" dirty="0">
                <a:solidFill>
                  <a:srgbClr val="FFC000"/>
                </a:solidFill>
              </a:rPr>
              <a:t>การถูก</a:t>
            </a:r>
            <a:r>
              <a:rPr lang="th-TH" sz="4400" b="1" dirty="0" smtClean="0">
                <a:solidFill>
                  <a:srgbClr val="FFC000"/>
                </a:solidFill>
              </a:rPr>
              <a:t>เนรเทศ </a:t>
            </a:r>
            <a:r>
              <a:rPr lang="th-TH" sz="4000" b="1" dirty="0" smtClean="0">
                <a:solidFill>
                  <a:srgbClr val="FFC000"/>
                </a:solidFill>
              </a:rPr>
              <a:t>ประกาศกต้องเปลี่ยนเนื้อหาการเทศน์ของพวกเขา กล่าวคือ </a:t>
            </a:r>
          </a:p>
          <a:p>
            <a:pPr marL="0" indent="0">
              <a:buNone/>
            </a:pPr>
            <a:r>
              <a:rPr lang="en-US" sz="4000" b="1" dirty="0" smtClean="0">
                <a:solidFill>
                  <a:srgbClr val="FFC000"/>
                </a:solidFill>
              </a:rPr>
              <a:t>   =	</a:t>
            </a:r>
            <a:r>
              <a:rPr lang="th-TH" sz="4000" b="1" dirty="0" smtClean="0">
                <a:solidFill>
                  <a:srgbClr val="FFC000"/>
                </a:solidFill>
              </a:rPr>
              <a:t>ไม่มี </a:t>
            </a:r>
            <a:r>
              <a:rPr lang="th-TH" sz="4000" b="1" dirty="0" smtClean="0"/>
              <a:t>แนวคิดที่ว่า</a:t>
            </a:r>
            <a:r>
              <a:rPr lang="th-TH" sz="4000" b="1" dirty="0" smtClean="0">
                <a:solidFill>
                  <a:srgbClr val="FFC000"/>
                </a:solidFill>
              </a:rPr>
              <a:t>กษัตริย์</a:t>
            </a:r>
            <a:r>
              <a:rPr lang="th-TH" sz="4000" b="1" dirty="0">
                <a:solidFill>
                  <a:srgbClr val="FFC000"/>
                </a:solidFill>
              </a:rPr>
              <a:t>ต้องรับผิดชอบ</a:t>
            </a:r>
            <a:r>
              <a:rPr lang="th-TH" sz="4000" b="1" dirty="0" smtClean="0"/>
              <a:t>สำหรับ	ความ</a:t>
            </a:r>
            <a:r>
              <a:rPr lang="th-TH" sz="4000" b="1" dirty="0"/>
              <a:t>ชั่วของชาติอีก</a:t>
            </a:r>
            <a:r>
              <a:rPr lang="th-TH" sz="4000" b="1" dirty="0" smtClean="0"/>
              <a:t>ต่อไป</a:t>
            </a:r>
          </a:p>
          <a:p>
            <a:pPr marL="0" indent="0">
              <a:buNone/>
            </a:pPr>
            <a:r>
              <a:rPr lang="en-US" sz="4000" b="1" dirty="0" smtClean="0">
                <a:solidFill>
                  <a:srgbClr val="FFC000"/>
                </a:solidFill>
              </a:rPr>
              <a:t>  =	</a:t>
            </a:r>
            <a:r>
              <a:rPr lang="th-TH" sz="4000" b="1" dirty="0" smtClean="0">
                <a:solidFill>
                  <a:srgbClr val="FFC000"/>
                </a:solidFill>
              </a:rPr>
              <a:t>ไม่มี </a:t>
            </a:r>
            <a:r>
              <a:rPr lang="th-TH" sz="4000" b="1" dirty="0" smtClean="0"/>
              <a:t>การเตือน</a:t>
            </a:r>
            <a:r>
              <a:rPr lang="th-TH" sz="4000" b="1" dirty="0"/>
              <a:t>ประชาชนว่าพวกเขา</a:t>
            </a:r>
            <a:r>
              <a:rPr lang="th-TH" sz="4000" b="1" dirty="0" smtClean="0"/>
              <a:t>จะ </a:t>
            </a:r>
            <a:r>
              <a:rPr lang="th-TH" sz="4000" b="1" dirty="0" smtClean="0">
                <a:solidFill>
                  <a:srgbClr val="FFC000"/>
                </a:solidFill>
              </a:rPr>
              <a:t>สูญเสีย	อาณาจักร</a:t>
            </a:r>
            <a:r>
              <a:rPr lang="th-TH" sz="4000" b="1" dirty="0"/>
              <a:t>ของพวกเขา ถ้าพวกเขาไม่กลับ</a:t>
            </a:r>
            <a:r>
              <a:rPr lang="th-TH" sz="4000" b="1" dirty="0" smtClean="0"/>
              <a:t>ใจอีก	ต่อไป </a:t>
            </a:r>
            <a:endParaRPr lang="th-TH" sz="4000" b="1" dirty="0"/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10120"/>
            <a:ext cx="9144000" cy="8986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800" b="1" dirty="0">
                <a:solidFill>
                  <a:srgbClr val="FFFF00"/>
                </a:solidFill>
                <a:cs typeface="+mn-cs"/>
              </a:rPr>
              <a:t>3</a:t>
            </a:r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. บทบาทของประกาศกค่อยๆ หายไป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473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764704"/>
            <a:ext cx="8496944" cy="5112568"/>
          </a:xfrm>
        </p:spPr>
        <p:txBody>
          <a:bodyPr>
            <a:noAutofit/>
          </a:bodyPr>
          <a:lstStyle/>
          <a:p>
            <a:r>
              <a:rPr lang="th-TH" sz="5400" b="1" dirty="0" smtClean="0">
                <a:solidFill>
                  <a:srgbClr val="FFFF00"/>
                </a:solidFill>
              </a:rPr>
              <a:t>เรื่องที่ประกาศกยุคหลังเน้น....</a:t>
            </a:r>
          </a:p>
          <a:p>
            <a:pPr marL="0" indent="0">
              <a:buNone/>
            </a:pPr>
            <a:r>
              <a:rPr lang="th-TH" sz="4000" b="1" dirty="0" smtClean="0"/>
              <a:t>1)	เน้น</a:t>
            </a:r>
            <a:r>
              <a:rPr lang="th-TH" sz="4000" b="1" dirty="0">
                <a:solidFill>
                  <a:srgbClr val="FFC000"/>
                </a:solidFill>
              </a:rPr>
              <a:t>ความรับผิดชอบและความประพฤติที่</a:t>
            </a:r>
            <a:r>
              <a:rPr lang="th-TH" sz="4000" b="1" dirty="0" smtClean="0">
                <a:solidFill>
                  <a:srgbClr val="FFC000"/>
                </a:solidFill>
              </a:rPr>
              <a:t>ชอบ	ธรรม</a:t>
            </a:r>
            <a:r>
              <a:rPr lang="th-TH" sz="4000" b="1" dirty="0">
                <a:solidFill>
                  <a:srgbClr val="FFC000"/>
                </a:solidFill>
              </a:rPr>
              <a:t>ของ</a:t>
            </a:r>
            <a:r>
              <a:rPr lang="th-TH" sz="4000" b="1" u="sng" dirty="0">
                <a:solidFill>
                  <a:srgbClr val="FFFF00"/>
                </a:solidFill>
              </a:rPr>
              <a:t>แต่ละ</a:t>
            </a:r>
            <a:r>
              <a:rPr lang="th-TH" sz="4000" b="1" u="sng" dirty="0" smtClean="0">
                <a:solidFill>
                  <a:srgbClr val="FFFF00"/>
                </a:solidFill>
              </a:rPr>
              <a:t>บุคคล</a:t>
            </a:r>
            <a:r>
              <a:rPr lang="th-TH" sz="4000" b="1" dirty="0" smtClean="0"/>
              <a:t>มากกว่า</a:t>
            </a:r>
            <a:r>
              <a:rPr lang="th-TH" sz="4000" b="1" dirty="0"/>
              <a:t>ใน</a:t>
            </a:r>
            <a:r>
              <a:rPr lang="th-TH" sz="4000" b="1" dirty="0" smtClean="0"/>
              <a:t>อดีต (ร่วมกัน)</a:t>
            </a:r>
            <a:endParaRPr lang="en-US" sz="4000" b="1" dirty="0"/>
          </a:p>
          <a:p>
            <a:pPr marL="0" indent="0">
              <a:buNone/>
            </a:pPr>
            <a:r>
              <a:rPr lang="th-TH" sz="4000" b="1" dirty="0" smtClean="0"/>
              <a:t>2)	เน้น</a:t>
            </a:r>
            <a:r>
              <a:rPr lang="th-TH" sz="4000" b="1" dirty="0"/>
              <a:t>การ</a:t>
            </a:r>
            <a:r>
              <a:rPr lang="th-TH" sz="4000" b="1" dirty="0">
                <a:solidFill>
                  <a:srgbClr val="FFC000"/>
                </a:solidFill>
              </a:rPr>
              <a:t>นับถือพระเจ้าแต่เพียง</a:t>
            </a:r>
            <a:r>
              <a:rPr lang="th-TH" sz="4000" b="1" u="sng" dirty="0">
                <a:solidFill>
                  <a:srgbClr val="FFFF00"/>
                </a:solidFill>
              </a:rPr>
              <a:t>องค์เดียว</a:t>
            </a:r>
            <a:r>
              <a:rPr lang="th-TH" sz="4000" b="1" dirty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	(</a:t>
            </a:r>
            <a:r>
              <a:rPr lang="en-GB" dirty="0">
                <a:solidFill>
                  <a:srgbClr val="FFC000"/>
                </a:solidFill>
              </a:rPr>
              <a:t>M</a:t>
            </a:r>
            <a:r>
              <a:rPr lang="en-US" dirty="0" err="1">
                <a:solidFill>
                  <a:srgbClr val="FFC000"/>
                </a:solidFill>
              </a:rPr>
              <a:t>onotheism</a:t>
            </a:r>
            <a:r>
              <a:rPr lang="th-TH" sz="4000" b="1" dirty="0">
                <a:solidFill>
                  <a:srgbClr val="FFC000"/>
                </a:solidFill>
              </a:rPr>
              <a:t>) คือ พระ</a:t>
            </a:r>
            <a:r>
              <a:rPr lang="th-TH" sz="4000" b="1" dirty="0" err="1">
                <a:solidFill>
                  <a:srgbClr val="FFC000"/>
                </a:solidFill>
              </a:rPr>
              <a:t>ยาห์เวห์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/>
              <a:t>และ</a:t>
            </a:r>
            <a:r>
              <a:rPr lang="th-TH" sz="4000" b="1" dirty="0" smtClean="0"/>
              <a:t>เป็น	พระองค์</a:t>
            </a:r>
            <a:r>
              <a:rPr lang="th-TH" sz="4000" b="1" dirty="0"/>
              <a:t>แต่เพียงผู้เดียวที่</a:t>
            </a:r>
            <a:r>
              <a:rPr lang="th-TH" sz="4000" b="1" dirty="0">
                <a:solidFill>
                  <a:srgbClr val="FFFF00"/>
                </a:solidFill>
              </a:rPr>
              <a:t>มีอำนาจควบคุม</a:t>
            </a:r>
            <a:r>
              <a:rPr lang="th-TH" sz="4000" b="1" dirty="0" smtClean="0">
                <a:solidFill>
                  <a:srgbClr val="FFFF00"/>
                </a:solidFill>
              </a:rPr>
              <a:t>การ	กระทำทั้งหมดแม้ของ</a:t>
            </a:r>
            <a:r>
              <a:rPr lang="th-TH" sz="4000" b="1" dirty="0">
                <a:solidFill>
                  <a:srgbClr val="FFFF00"/>
                </a:solidFill>
              </a:rPr>
              <a:t>ชนต่าง</a:t>
            </a:r>
            <a:r>
              <a:rPr lang="th-TH" sz="4000" b="1" dirty="0" smtClean="0">
                <a:solidFill>
                  <a:srgbClr val="FFFF00"/>
                </a:solidFill>
              </a:rPr>
              <a:t>ศาสนาด้วย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64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404664"/>
            <a:ext cx="8291264" cy="5904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000" b="1" dirty="0" smtClean="0"/>
              <a:t>3)	มี</a:t>
            </a:r>
            <a:r>
              <a:rPr lang="th-TH" sz="4000" b="1" dirty="0"/>
              <a:t>การเน้น </a:t>
            </a:r>
            <a:r>
              <a:rPr lang="th-TH" sz="4400" b="1" dirty="0">
                <a:solidFill>
                  <a:srgbClr val="FFFF00"/>
                </a:solidFill>
              </a:rPr>
              <a:t>“</a:t>
            </a:r>
            <a:r>
              <a:rPr lang="th-TH" sz="4400" b="1" u="sng" dirty="0">
                <a:solidFill>
                  <a:srgbClr val="FFFF00"/>
                </a:solidFill>
              </a:rPr>
              <a:t>ธรรมบัญญัติ</a:t>
            </a:r>
            <a:r>
              <a:rPr lang="th-TH" sz="4400" b="1" dirty="0">
                <a:solidFill>
                  <a:srgbClr val="FFFF00"/>
                </a:solidFill>
              </a:rPr>
              <a:t>ของโมเสส”</a:t>
            </a:r>
            <a:r>
              <a:rPr lang="th-TH" sz="4400" b="1" i="1" dirty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ในฐานะ	เป็น</a:t>
            </a:r>
            <a:r>
              <a:rPr lang="th-TH" sz="4000" b="1" dirty="0"/>
              <a:t>เครื่อง</a:t>
            </a:r>
            <a:r>
              <a:rPr lang="th-TH" sz="4000" b="1" dirty="0" smtClean="0"/>
              <a:t>นำทาง</a:t>
            </a:r>
            <a:r>
              <a:rPr lang="th-TH" sz="4000" b="1" dirty="0"/>
              <a:t>ชีวิต</a:t>
            </a:r>
            <a:r>
              <a:rPr lang="th-TH" sz="4000" b="1" dirty="0" smtClean="0"/>
              <a:t>มากยิ่งขึ้น</a:t>
            </a:r>
            <a:r>
              <a:rPr lang="th-TH" sz="4000" dirty="0" smtClean="0"/>
              <a:t> </a:t>
            </a:r>
          </a:p>
          <a:p>
            <a:pPr marL="0" indent="0">
              <a:buNone/>
            </a:pPr>
            <a:r>
              <a:rPr lang="th-TH" sz="4000" b="1" dirty="0" smtClean="0"/>
              <a:t>        (เน้นเรื่อยมาจนถึงสมัย...พระเยซู / คำพูดที่ว่า	“โมเสสกล่าวไว้ว่า .....”)</a:t>
            </a:r>
          </a:p>
          <a:p>
            <a:pPr marL="0" indent="0">
              <a:buNone/>
            </a:pPr>
            <a:r>
              <a:rPr lang="th-TH" sz="4000" b="1" dirty="0" smtClean="0"/>
              <a:t>4)</a:t>
            </a:r>
            <a:r>
              <a:rPr lang="th-TH" sz="4000" b="1" dirty="0"/>
              <a:t>	เน้นความเชื่ออย่างหนักแน่นว่า </a:t>
            </a:r>
            <a:r>
              <a:rPr lang="th-TH" sz="4000" b="1" dirty="0">
                <a:solidFill>
                  <a:srgbClr val="FFC000"/>
                </a:solidFill>
              </a:rPr>
              <a:t>พระเจ้าจะทำให้	กรุง</a:t>
            </a:r>
            <a:r>
              <a:rPr lang="th-TH" sz="4000" b="1" dirty="0" smtClean="0">
                <a:solidFill>
                  <a:srgbClr val="FFC000"/>
                </a:solidFill>
              </a:rPr>
              <a:t>เยรูซาเล็มเป็น</a:t>
            </a:r>
            <a:r>
              <a:rPr lang="th-TH" sz="4000" b="1" dirty="0">
                <a:solidFill>
                  <a:srgbClr val="FFC000"/>
                </a:solidFill>
              </a:rPr>
              <a:t>ศูนย์กลาง</a:t>
            </a:r>
            <a:r>
              <a:rPr lang="th-TH" sz="4000" b="1" dirty="0" smtClean="0">
                <a:solidFill>
                  <a:srgbClr val="FFC000"/>
                </a:solidFill>
              </a:rPr>
              <a:t>ของแผ่นดิน</a:t>
            </a:r>
            <a:r>
              <a:rPr lang="th-TH" sz="4000" b="1" dirty="0">
                <a:solidFill>
                  <a:srgbClr val="FFC000"/>
                </a:solidFill>
              </a:rPr>
              <a:t>ที่</a:t>
            </a:r>
            <a:r>
              <a:rPr lang="th-TH" sz="4000" b="1" dirty="0" smtClean="0">
                <a:solidFill>
                  <a:srgbClr val="FFC000"/>
                </a:solidFill>
              </a:rPr>
              <a:t>ได้รับ	</a:t>
            </a:r>
            <a:r>
              <a:rPr lang="th-TH" sz="4000" b="1" u="sng" dirty="0" smtClean="0">
                <a:solidFill>
                  <a:srgbClr val="FFFF00"/>
                </a:solidFill>
              </a:rPr>
              <a:t>การ</a:t>
            </a:r>
            <a:r>
              <a:rPr lang="th-TH" sz="4000" b="1" u="sng" dirty="0">
                <a:solidFill>
                  <a:srgbClr val="FFFF00"/>
                </a:solidFill>
              </a:rPr>
              <a:t>ปฏิรูปขึ้นใหม่ </a:t>
            </a:r>
            <a:r>
              <a:rPr lang="th-TH" sz="4000" b="1" dirty="0"/>
              <a:t> </a:t>
            </a:r>
            <a:r>
              <a:rPr lang="th-TH" sz="4000" b="1" dirty="0">
                <a:solidFill>
                  <a:srgbClr val="FFC000"/>
                </a:solidFill>
              </a:rPr>
              <a:t>จะ</a:t>
            </a:r>
            <a:r>
              <a:rPr lang="th-TH" sz="4000" b="1" dirty="0" smtClean="0">
                <a:solidFill>
                  <a:srgbClr val="FFC000"/>
                </a:solidFill>
              </a:rPr>
              <a:t>มี </a:t>
            </a:r>
            <a:r>
              <a:rPr lang="th-TH" sz="4000" b="1" u="sng" dirty="0" smtClean="0">
                <a:solidFill>
                  <a:srgbClr val="FFFF00"/>
                </a:solidFill>
              </a:rPr>
              <a:t>การ</a:t>
            </a:r>
            <a:r>
              <a:rPr lang="th-TH" sz="4000" b="1" u="sng" dirty="0">
                <a:solidFill>
                  <a:srgbClr val="FFFF00"/>
                </a:solidFill>
              </a:rPr>
              <a:t>กลับใจ </a:t>
            </a:r>
            <a:r>
              <a:rPr lang="th-TH" sz="4000" b="1" dirty="0" smtClean="0">
                <a:solidFill>
                  <a:srgbClr val="FFC000"/>
                </a:solidFill>
              </a:rPr>
              <a:t>หรือชัยชนะ 	เหนือ</a:t>
            </a:r>
            <a:r>
              <a:rPr lang="th-TH" sz="4000" b="1" dirty="0">
                <a:solidFill>
                  <a:srgbClr val="FFC000"/>
                </a:solidFill>
              </a:rPr>
              <a:t>	</a:t>
            </a:r>
            <a:r>
              <a:rPr lang="th-TH" sz="4000" b="1" u="sng" dirty="0">
                <a:solidFill>
                  <a:srgbClr val="FFFF00"/>
                </a:solidFill>
              </a:rPr>
              <a:t>คนต่างศาสนา </a:t>
            </a:r>
            <a:r>
              <a:rPr lang="th-TH" sz="4000" b="1" dirty="0"/>
              <a:t>และพวกเขาจะยอม</a:t>
            </a:r>
            <a:r>
              <a:rPr lang="th-TH" sz="4000" b="1" dirty="0" smtClean="0"/>
              <a:t>สยบ	ต่อพระ</a:t>
            </a:r>
            <a:r>
              <a:rPr lang="th-TH" sz="4000" b="1" dirty="0"/>
              <a:t>เจ้า</a:t>
            </a:r>
            <a:r>
              <a:rPr lang="th-TH" sz="4000" b="1" dirty="0" err="1"/>
              <a:t>ในศิ</a:t>
            </a:r>
            <a:r>
              <a:rPr lang="th-TH" sz="4000" b="1" dirty="0" smtClean="0"/>
              <a:t>โยน </a:t>
            </a:r>
            <a:r>
              <a:rPr lang="th-TH" sz="4000" b="1" dirty="0" smtClean="0">
                <a:solidFill>
                  <a:srgbClr val="FFC000"/>
                </a:solidFill>
              </a:rPr>
              <a:t>อิสราเอลจะ</a:t>
            </a:r>
            <a:r>
              <a:rPr lang="th-TH" sz="4000" b="1" dirty="0">
                <a:solidFill>
                  <a:srgbClr val="FFC000"/>
                </a:solidFill>
              </a:rPr>
              <a:t>เป็นผู้นำ</a:t>
            </a:r>
            <a:r>
              <a:rPr lang="th-TH" sz="4000" b="1" dirty="0" smtClean="0">
                <a:solidFill>
                  <a:srgbClr val="FFC000"/>
                </a:solidFill>
              </a:rPr>
              <a:t>โลก</a:t>
            </a:r>
            <a:endParaRPr lang="en-US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86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08712"/>
          </a:xfrm>
        </p:spPr>
        <p:txBody>
          <a:bodyPr>
            <a:normAutofit lnSpcReduction="10000"/>
          </a:bodyPr>
          <a:lstStyle/>
          <a:p>
            <a:r>
              <a:rPr lang="th-TH" sz="4800" b="1" dirty="0" smtClean="0">
                <a:solidFill>
                  <a:srgbClr val="FFFF00"/>
                </a:solidFill>
              </a:rPr>
              <a:t>ผลที่ตามมาคือ...</a:t>
            </a:r>
          </a:p>
          <a:p>
            <a:r>
              <a:rPr lang="th-TH" sz="4400" b="1" u="sng" dirty="0" smtClean="0">
                <a:solidFill>
                  <a:srgbClr val="FFFF00"/>
                </a:solidFill>
              </a:rPr>
              <a:t>บทบาทของประกาศก </a:t>
            </a:r>
            <a:r>
              <a:rPr lang="th-TH" sz="3600" b="1" dirty="0" smtClean="0">
                <a:solidFill>
                  <a:srgbClr val="FFFF00"/>
                </a:solidFill>
              </a:rPr>
              <a:t>และ </a:t>
            </a:r>
            <a:r>
              <a:rPr lang="th-TH" sz="4400" b="1" u="sng" dirty="0" smtClean="0">
                <a:solidFill>
                  <a:srgbClr val="FFFF00"/>
                </a:solidFill>
              </a:rPr>
              <a:t>การ</a:t>
            </a:r>
            <a:r>
              <a:rPr lang="th-TH" sz="4400" b="1" u="sng" dirty="0">
                <a:solidFill>
                  <a:srgbClr val="FFFF00"/>
                </a:solidFill>
              </a:rPr>
              <a:t>ประกาศพระ</a:t>
            </a:r>
            <a:r>
              <a:rPr lang="th-TH" sz="4400" b="1" u="sng" dirty="0" smtClean="0">
                <a:solidFill>
                  <a:srgbClr val="FFFF00"/>
                </a:solidFill>
              </a:rPr>
              <a:t>วาจา</a:t>
            </a:r>
            <a:r>
              <a:rPr lang="th-TH" sz="44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>
                <a:solidFill>
                  <a:srgbClr val="FFFF00"/>
                </a:solidFill>
              </a:rPr>
              <a:t>ก็</a:t>
            </a:r>
            <a:r>
              <a:rPr lang="th-TH" sz="4000" b="1" u="sng" dirty="0">
                <a:solidFill>
                  <a:srgbClr val="FFFF00"/>
                </a:solidFill>
              </a:rPr>
              <a:t>ค่อยๆ หายไป </a:t>
            </a:r>
            <a:r>
              <a:rPr lang="th-TH" sz="4000" b="1" dirty="0" smtClean="0"/>
              <a:t>และ</a:t>
            </a:r>
            <a:r>
              <a:rPr lang="th-TH" sz="4000" b="1" dirty="0"/>
              <a:t>มีตัวเลือกใหม่เข้ามาแทนที่ นั่นคือ </a:t>
            </a:r>
            <a:r>
              <a:rPr lang="th-TH" sz="4400" b="1" dirty="0" smtClean="0">
                <a:solidFill>
                  <a:srgbClr val="FFC000"/>
                </a:solidFill>
              </a:rPr>
              <a:t>“บทบาทของ</a:t>
            </a:r>
            <a:r>
              <a:rPr lang="th-TH" sz="4400" b="1" u="sng" dirty="0" smtClean="0">
                <a:solidFill>
                  <a:srgbClr val="FF0000"/>
                </a:solidFill>
              </a:rPr>
              <a:t>สมณะ</a:t>
            </a:r>
            <a:r>
              <a:rPr lang="th-TH" sz="4400" b="1" dirty="0" smtClean="0">
                <a:solidFill>
                  <a:srgbClr val="FFC000"/>
                </a:solidFill>
              </a:rPr>
              <a:t>ที่มีหน้าที่เทศน์สอนเรื่อง</a:t>
            </a:r>
            <a:r>
              <a:rPr lang="th-TH" sz="4400" b="1" dirty="0" smtClean="0">
                <a:solidFill>
                  <a:srgbClr val="FF0000"/>
                </a:solidFill>
              </a:rPr>
              <a:t>ธรรมบัญญัติ-โต</a:t>
            </a:r>
            <a:r>
              <a:rPr lang="th-TH" sz="4400" b="1" dirty="0" err="1" smtClean="0">
                <a:solidFill>
                  <a:srgbClr val="FF0000"/>
                </a:solidFill>
              </a:rPr>
              <a:t>ราห์</a:t>
            </a:r>
            <a:r>
              <a:rPr lang="th-TH" sz="4400" b="1" dirty="0" smtClean="0">
                <a:solidFill>
                  <a:srgbClr val="FFC000"/>
                </a:solidFill>
              </a:rPr>
              <a:t>”</a:t>
            </a:r>
            <a:endParaRPr lang="th-TH" sz="4400" b="1" dirty="0" smtClean="0"/>
          </a:p>
          <a:p>
            <a:r>
              <a:rPr lang="th-TH" sz="4000" b="1" dirty="0">
                <a:solidFill>
                  <a:srgbClr val="FFC000"/>
                </a:solidFill>
              </a:rPr>
              <a:t>บทบาทของการเป็น</a:t>
            </a:r>
            <a:r>
              <a:rPr lang="th-TH" sz="4000" b="1" dirty="0" smtClean="0">
                <a:solidFill>
                  <a:srgbClr val="FFC000"/>
                </a:solidFill>
              </a:rPr>
              <a:t>ผู้นำ ถูก</a:t>
            </a:r>
            <a:r>
              <a:rPr lang="th-TH" sz="4000" b="1" dirty="0">
                <a:solidFill>
                  <a:srgbClr val="FFC000"/>
                </a:solidFill>
              </a:rPr>
              <a:t>เปลี่ยนไปเป็นของบรรดา</a:t>
            </a:r>
            <a:r>
              <a:rPr lang="th-TH" sz="4000" b="1" u="sng" dirty="0">
                <a:solidFill>
                  <a:srgbClr val="FF0000"/>
                </a:solidFill>
              </a:rPr>
              <a:t>สมณะ</a:t>
            </a:r>
            <a:r>
              <a:rPr lang="th-TH" sz="4000" b="1" dirty="0">
                <a:solidFill>
                  <a:srgbClr val="FFC000"/>
                </a:solidFill>
              </a:rPr>
              <a:t>และ</a:t>
            </a:r>
            <a:r>
              <a:rPr lang="th-TH" sz="4000" b="1" u="sng" dirty="0" err="1">
                <a:solidFill>
                  <a:srgbClr val="FF0000"/>
                </a:solidFill>
              </a:rPr>
              <a:t>พวกเล</a:t>
            </a:r>
            <a:r>
              <a:rPr lang="th-TH" sz="4000" b="1" u="sng" dirty="0">
                <a:solidFill>
                  <a:srgbClr val="FF0000"/>
                </a:solidFill>
              </a:rPr>
              <a:t>วี </a:t>
            </a:r>
            <a:r>
              <a:rPr lang="th-TH" sz="4000" b="1" dirty="0">
                <a:solidFill>
                  <a:srgbClr val="FFFF00"/>
                </a:solidFill>
              </a:rPr>
              <a:t>มีการเน้น</a:t>
            </a:r>
            <a:r>
              <a:rPr lang="th-TH" sz="4000" b="1" dirty="0" smtClean="0">
                <a:solidFill>
                  <a:srgbClr val="FFFF00"/>
                </a:solidFill>
              </a:rPr>
              <a:t>ความศรัทธา</a:t>
            </a:r>
            <a:r>
              <a:rPr lang="th-TH" sz="4000" b="1" dirty="0">
                <a:solidFill>
                  <a:srgbClr val="FFFF00"/>
                </a:solidFill>
              </a:rPr>
              <a:t>และการ</a:t>
            </a:r>
            <a:r>
              <a:rPr lang="th-TH" sz="4000" b="1" dirty="0" smtClean="0">
                <a:solidFill>
                  <a:srgbClr val="FFFF00"/>
                </a:solidFill>
              </a:rPr>
              <a:t>นมัสการ การศึกษา</a:t>
            </a:r>
            <a:r>
              <a:rPr lang="th-TH" sz="4000" b="1" dirty="0">
                <a:solidFill>
                  <a:srgbClr val="FFFF00"/>
                </a:solidFill>
              </a:rPr>
              <a:t>ธรรมบัญญัติ การจัดระบบ</a:t>
            </a:r>
            <a:r>
              <a:rPr lang="th-TH" sz="4000" b="1" dirty="0" smtClean="0">
                <a:solidFill>
                  <a:srgbClr val="FFFF00"/>
                </a:solidFill>
              </a:rPr>
              <a:t>ระเบียบและเพิ่มกฎเกณฑ์ต่างๆ สำหรับการปฏิบัติในชีวิต ประจำวันมากขึ้น </a:t>
            </a:r>
            <a:r>
              <a:rPr lang="en-GB" sz="4000" b="1" dirty="0" smtClean="0"/>
              <a:t>=</a:t>
            </a:r>
            <a:r>
              <a:rPr lang="th-TH" sz="4000" b="1" dirty="0" smtClean="0"/>
              <a:t> </a:t>
            </a:r>
            <a:r>
              <a:rPr lang="th-TH" sz="4800" b="1" dirty="0" smtClean="0">
                <a:solidFill>
                  <a:srgbClr val="FFFF00"/>
                </a:solidFill>
              </a:rPr>
              <a:t>“แนวทางในการดำเนินชีวิต”</a:t>
            </a:r>
            <a:endParaRPr lang="en-US" sz="4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63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0" y="4763"/>
            <a:ext cx="9144000" cy="615925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th-TH" sz="4400" b="1" dirty="0" smtClean="0">
                <a:solidFill>
                  <a:srgbClr val="FFFF00"/>
                </a:solidFill>
                <a:latin typeface="CordiaUPC" pitchFamily="34" charset="-34"/>
                <a:cs typeface="CordiaUPC" pitchFamily="34" charset="-34"/>
              </a:rPr>
              <a:t>ประกาศก / สถานการณ์ทางประวัติศาสตร์</a:t>
            </a:r>
          </a:p>
        </p:txBody>
      </p:sp>
      <p:sp>
        <p:nvSpPr>
          <p:cNvPr id="4" name="ตัวแทนเนื้อหา 2"/>
          <p:cNvSpPr txBox="1">
            <a:spLocks/>
          </p:cNvSpPr>
          <p:nvPr/>
        </p:nvSpPr>
        <p:spPr>
          <a:xfrm>
            <a:off x="149225" y="620688"/>
            <a:ext cx="8853488" cy="6229375"/>
          </a:xfrm>
          <a:prstGeom prst="rect">
            <a:avLst/>
          </a:prstGeom>
          <a:solidFill>
            <a:srgbClr val="002060"/>
          </a:solidFill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922-921	</a:t>
            </a:r>
            <a:r>
              <a:rPr lang="en-US" sz="3400" b="1" dirty="0" smtClean="0">
                <a:solidFill>
                  <a:srgbClr val="FFC000"/>
                </a:solidFill>
                <a:latin typeface="Cordia New" pitchFamily="34" charset="-34"/>
              </a:rPr>
              <a:t>=</a:t>
            </a: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 การแยกเป็น 2 อาณาจักร (160)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763	??	</a:t>
            </a:r>
            <a:r>
              <a:rPr lang="en-GB" sz="3400" b="1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 เริ่มยุคประกาศก</a:t>
            </a:r>
            <a:endParaRPr lang="th-TH" sz="3400" b="1" dirty="0" smtClean="0">
              <a:latin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400" b="1" dirty="0" smtClean="0">
                <a:latin typeface="Cordia New" pitchFamily="34" charset="-34"/>
              </a:rPr>
              <a:t>		</a:t>
            </a:r>
            <a:r>
              <a:rPr lang="th-TH" b="1" dirty="0" smtClean="0">
                <a:latin typeface="Cordia New" pitchFamily="34" charset="-34"/>
              </a:rPr>
              <a:t>   + อา</a:t>
            </a:r>
            <a:r>
              <a:rPr lang="th-TH" b="1" dirty="0" err="1" smtClean="0">
                <a:latin typeface="Cordia New" pitchFamily="34" charset="-34"/>
              </a:rPr>
              <a:t>โมส</a:t>
            </a:r>
            <a:r>
              <a:rPr lang="th-TH" b="1" dirty="0">
                <a:latin typeface="Cordia New" pitchFamily="34" charset="-34"/>
              </a:rPr>
              <a:t> </a:t>
            </a:r>
            <a:r>
              <a:rPr lang="th-TH" b="1" dirty="0" smtClean="0">
                <a:latin typeface="Cordia New" pitchFamily="34" charset="-34"/>
              </a:rPr>
              <a:t>+ </a:t>
            </a:r>
            <a:r>
              <a:rPr lang="th-TH" b="1" dirty="0" err="1" smtClean="0">
                <a:latin typeface="Cordia New" pitchFamily="34" charset="-34"/>
              </a:rPr>
              <a:t>โฮเช</a:t>
            </a:r>
            <a:r>
              <a:rPr lang="th-TH" b="1" dirty="0" smtClean="0">
                <a:latin typeface="Cordia New" pitchFamily="34" charset="-34"/>
              </a:rPr>
              <a:t>ยา (เหนือ)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b="1" dirty="0">
                <a:latin typeface="Cordia New" pitchFamily="34" charset="-34"/>
              </a:rPr>
              <a:t>	</a:t>
            </a:r>
            <a:r>
              <a:rPr lang="th-TH" b="1" dirty="0" smtClean="0">
                <a:latin typeface="Cordia New" pitchFamily="34" charset="-34"/>
              </a:rPr>
              <a:t>	   + มี</a:t>
            </a:r>
            <a:r>
              <a:rPr lang="th-TH" b="1" dirty="0" err="1" smtClean="0">
                <a:latin typeface="Cordia New" pitchFamily="34" charset="-34"/>
              </a:rPr>
              <a:t>คาห์</a:t>
            </a:r>
            <a:r>
              <a:rPr lang="th-TH" b="1" dirty="0" smtClean="0">
                <a:latin typeface="Cordia New" pitchFamily="34" charset="-34"/>
              </a:rPr>
              <a:t> + อิส</a:t>
            </a:r>
            <a:r>
              <a:rPr lang="th-TH" b="1" dirty="0" err="1" smtClean="0">
                <a:latin typeface="Cordia New" pitchFamily="34" charset="-34"/>
              </a:rPr>
              <a:t>ยาห์</a:t>
            </a:r>
            <a:r>
              <a:rPr lang="th-TH" b="1" dirty="0">
                <a:latin typeface="Cordia New" pitchFamily="34" charset="-34"/>
              </a:rPr>
              <a:t> </a:t>
            </a:r>
            <a:r>
              <a:rPr lang="th-TH" b="1" dirty="0" smtClean="0">
                <a:latin typeface="Cordia New" pitchFamily="34" charset="-34"/>
              </a:rPr>
              <a:t>+ โย</a:t>
            </a:r>
            <a:r>
              <a:rPr lang="th-TH" b="1" dirty="0" err="1" smtClean="0">
                <a:latin typeface="Cordia New" pitchFamily="34" charset="-34"/>
              </a:rPr>
              <a:t>นาห์</a:t>
            </a:r>
            <a:r>
              <a:rPr lang="th-TH" b="1" dirty="0" smtClean="0">
                <a:latin typeface="Cordia New" pitchFamily="34" charset="-34"/>
              </a:rPr>
              <a:t> (ยู</a:t>
            </a:r>
            <a:r>
              <a:rPr lang="th-TH" b="1" dirty="0" err="1" smtClean="0">
                <a:latin typeface="Cordia New" pitchFamily="34" charset="-34"/>
              </a:rPr>
              <a:t>ดาห์</a:t>
            </a:r>
            <a:r>
              <a:rPr lang="th-TH" b="1" dirty="0" smtClean="0">
                <a:latin typeface="Cordia New" pitchFamily="34" charset="-34"/>
              </a:rPr>
              <a:t>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th-TH" sz="1200" b="1" dirty="0" smtClean="0">
              <a:solidFill>
                <a:schemeClr val="bg1"/>
              </a:solidFill>
              <a:latin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722-721	</a:t>
            </a:r>
            <a:r>
              <a:rPr lang="en-GB" sz="3400" b="1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 อาณาจักรเหนือ + อิสราเอลล่มสลาย + บาบิโลน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400" b="1" dirty="0">
                <a:latin typeface="Cordia New" pitchFamily="34" charset="-34"/>
              </a:rPr>
              <a:t>	</a:t>
            </a:r>
            <a:r>
              <a:rPr lang="th-TH" sz="3400" b="1" dirty="0" smtClean="0">
                <a:latin typeface="Cordia New" pitchFamily="34" charset="-34"/>
              </a:rPr>
              <a:t>	</a:t>
            </a:r>
            <a:r>
              <a:rPr lang="th-TH" b="1" dirty="0" smtClean="0">
                <a:latin typeface="Cordia New" pitchFamily="34" charset="-34"/>
              </a:rPr>
              <a:t>   + </a:t>
            </a:r>
            <a:r>
              <a:rPr lang="th-TH" b="1" dirty="0" err="1" smtClean="0">
                <a:latin typeface="Cordia New" pitchFamily="34" charset="-34"/>
              </a:rPr>
              <a:t>เศ</a:t>
            </a:r>
            <a:r>
              <a:rPr lang="th-TH" b="1" dirty="0" smtClean="0">
                <a:latin typeface="Cordia New" pitchFamily="34" charset="-34"/>
              </a:rPr>
              <a:t>ฟัน</a:t>
            </a:r>
            <a:r>
              <a:rPr lang="th-TH" b="1" dirty="0" err="1" smtClean="0">
                <a:latin typeface="Cordia New" pitchFamily="34" charset="-34"/>
              </a:rPr>
              <a:t>ยาห์</a:t>
            </a:r>
            <a:r>
              <a:rPr lang="th-TH" b="1" dirty="0" smtClean="0">
                <a:latin typeface="Cordia New" pitchFamily="34" charset="-34"/>
              </a:rPr>
              <a:t> + นาฮูม + ฮาบากุก + </a:t>
            </a:r>
            <a:r>
              <a:rPr lang="th-TH" b="1" dirty="0" err="1" smtClean="0">
                <a:latin typeface="Cordia New" pitchFamily="34" charset="-34"/>
              </a:rPr>
              <a:t>เยเรมีย์</a:t>
            </a:r>
            <a:endParaRPr lang="th-TH" b="1" dirty="0" smtClean="0">
              <a:latin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th-TH" sz="1400" b="1" dirty="0" smtClean="0">
              <a:solidFill>
                <a:schemeClr val="bg1"/>
              </a:solidFill>
              <a:latin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400" b="1" dirty="0" smtClean="0">
                <a:solidFill>
                  <a:srgbClr val="FFFF00"/>
                </a:solidFill>
                <a:latin typeface="Cordia New" pitchFamily="34" charset="-34"/>
              </a:rPr>
              <a:t>587 	</a:t>
            </a:r>
            <a:r>
              <a:rPr lang="en-GB" sz="3400" b="1" dirty="0" smtClean="0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3400" b="1" dirty="0" smtClean="0">
                <a:solidFill>
                  <a:srgbClr val="FFFF00"/>
                </a:solidFill>
                <a:latin typeface="Cordia New" pitchFamily="34" charset="-34"/>
              </a:rPr>
              <a:t> อาณาจักรใต้-ยู</a:t>
            </a:r>
            <a:r>
              <a:rPr lang="th-TH" sz="3400" b="1" dirty="0" err="1" smtClean="0">
                <a:solidFill>
                  <a:srgbClr val="FFFF00"/>
                </a:solidFill>
                <a:latin typeface="Cordia New" pitchFamily="34" charset="-34"/>
              </a:rPr>
              <a:t>ดาห์</a:t>
            </a:r>
            <a:r>
              <a:rPr lang="th-TH" sz="3400" b="1" dirty="0" smtClean="0">
                <a:solidFill>
                  <a:srgbClr val="FFFF00"/>
                </a:solidFill>
                <a:latin typeface="Cordia New" pitchFamily="34" charset="-34"/>
              </a:rPr>
              <a:t>ล่มสลาย-บาบิโลน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400" b="1" dirty="0" smtClean="0">
                <a:latin typeface="Cordia New" pitchFamily="34" charset="-34"/>
              </a:rPr>
              <a:t>		</a:t>
            </a:r>
            <a:r>
              <a:rPr lang="th-TH" b="1" dirty="0">
                <a:latin typeface="Cordia New" pitchFamily="34" charset="-34"/>
              </a:rPr>
              <a:t> </a:t>
            </a:r>
            <a:r>
              <a:rPr lang="th-TH" b="1" dirty="0" smtClean="0">
                <a:latin typeface="Cordia New" pitchFamily="34" charset="-34"/>
              </a:rPr>
              <a:t>  + เอเส</a:t>
            </a:r>
            <a:r>
              <a:rPr lang="th-TH" b="1" dirty="0" err="1" smtClean="0">
                <a:latin typeface="Cordia New" pitchFamily="34" charset="-34"/>
              </a:rPr>
              <a:t>เคียล</a:t>
            </a:r>
            <a:r>
              <a:rPr lang="th-TH" b="1" dirty="0" smtClean="0">
                <a:latin typeface="Cordia New" pitchFamily="34" charset="-34"/>
              </a:rPr>
              <a:t> + </a:t>
            </a:r>
            <a:r>
              <a:rPr lang="th-TH" b="1" dirty="0" err="1" smtClean="0">
                <a:latin typeface="Cordia New" pitchFamily="34" charset="-34"/>
              </a:rPr>
              <a:t>ดาเนียล</a:t>
            </a:r>
            <a:r>
              <a:rPr lang="th-TH" b="1" dirty="0" smtClean="0">
                <a:latin typeface="Cordia New" pitchFamily="34" charset="-34"/>
              </a:rPr>
              <a:t> + โอบา</a:t>
            </a:r>
            <a:r>
              <a:rPr lang="th-TH" b="1" dirty="0" err="1" smtClean="0">
                <a:latin typeface="Cordia New" pitchFamily="34" charset="-34"/>
              </a:rPr>
              <a:t>ดีย์</a:t>
            </a:r>
            <a:endParaRPr lang="th-TH" b="1" dirty="0" smtClean="0">
              <a:latin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th-TH" sz="1200" b="1" dirty="0" smtClean="0">
              <a:solidFill>
                <a:schemeClr val="bg1"/>
              </a:solidFill>
              <a:latin typeface="Cordia New" pitchFamily="34" charset="-34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538 	</a:t>
            </a:r>
            <a:r>
              <a:rPr lang="en-GB" sz="3400" b="1" dirty="0" smtClean="0">
                <a:solidFill>
                  <a:srgbClr val="FFC00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 ยู</a:t>
            </a:r>
            <a:r>
              <a:rPr lang="th-TH" sz="3400" b="1" dirty="0" err="1" smtClean="0">
                <a:solidFill>
                  <a:srgbClr val="FFC000"/>
                </a:solidFill>
                <a:latin typeface="Cordia New" pitchFamily="34" charset="-34"/>
              </a:rPr>
              <a:t>ดาห์</a:t>
            </a: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กลับได้ + ยู</a:t>
            </a:r>
            <a:r>
              <a:rPr lang="th-TH" sz="3400" b="1" dirty="0" err="1" smtClean="0">
                <a:solidFill>
                  <a:srgbClr val="FFC000"/>
                </a:solidFill>
                <a:latin typeface="Cordia New" pitchFamily="34" charset="-34"/>
              </a:rPr>
              <a:t>ดาห์</a:t>
            </a:r>
            <a:r>
              <a:rPr lang="th-TH" sz="3400" b="1" dirty="0" smtClean="0">
                <a:solidFill>
                  <a:srgbClr val="FFC000"/>
                </a:solidFill>
                <a:latin typeface="Cordia New" pitchFamily="34" charset="-34"/>
              </a:rPr>
              <a:t> + เริ่มสร้างวิหารใหม่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400" b="1" dirty="0">
                <a:latin typeface="Cordia New" pitchFamily="34" charset="-34"/>
              </a:rPr>
              <a:t>	</a:t>
            </a:r>
            <a:r>
              <a:rPr lang="th-TH" sz="3400" b="1" dirty="0" smtClean="0">
                <a:solidFill>
                  <a:srgbClr val="FF0000"/>
                </a:solidFill>
                <a:latin typeface="Cordia New" pitchFamily="34" charset="-34"/>
              </a:rPr>
              <a:t>	</a:t>
            </a:r>
            <a:r>
              <a:rPr lang="th-TH" b="1" dirty="0" smtClean="0">
                <a:solidFill>
                  <a:srgbClr val="FF0000"/>
                </a:solidFill>
                <a:latin typeface="Cordia New" pitchFamily="34" charset="-34"/>
              </a:rPr>
              <a:t>   + </a:t>
            </a:r>
            <a:r>
              <a:rPr lang="th-TH" b="1" dirty="0" err="1" smtClean="0">
                <a:solidFill>
                  <a:srgbClr val="FF0000"/>
                </a:solidFill>
                <a:latin typeface="Cordia New" pitchFamily="34" charset="-34"/>
              </a:rPr>
              <a:t>ฮักกัย</a:t>
            </a:r>
            <a:r>
              <a:rPr lang="th-TH" b="1" dirty="0" smtClean="0">
                <a:solidFill>
                  <a:srgbClr val="FF0000"/>
                </a:solidFill>
                <a:latin typeface="Cordia New" pitchFamily="34" charset="-34"/>
              </a:rPr>
              <a:t> + </a:t>
            </a:r>
            <a:r>
              <a:rPr lang="th-TH" b="1" dirty="0" err="1" smtClean="0">
                <a:solidFill>
                  <a:srgbClr val="FF0000"/>
                </a:solidFill>
                <a:latin typeface="Cordia New" pitchFamily="34" charset="-34"/>
              </a:rPr>
              <a:t>เศ</a:t>
            </a:r>
            <a:r>
              <a:rPr lang="th-TH" b="1" dirty="0" smtClean="0">
                <a:solidFill>
                  <a:srgbClr val="FF0000"/>
                </a:solidFill>
                <a:latin typeface="Cordia New" pitchFamily="34" charset="-34"/>
              </a:rPr>
              <a:t>คาริ</a:t>
            </a:r>
            <a:r>
              <a:rPr lang="th-TH" b="1" dirty="0" err="1" smtClean="0">
                <a:solidFill>
                  <a:srgbClr val="FF0000"/>
                </a:solidFill>
                <a:latin typeface="Cordia New" pitchFamily="34" charset="-34"/>
              </a:rPr>
              <a:t>ยาห์</a:t>
            </a:r>
            <a:endParaRPr lang="th-TH" b="1" dirty="0">
              <a:solidFill>
                <a:srgbClr val="FF0000"/>
              </a:solidFill>
              <a:latin typeface="Cordia New" pitchFamily="34" charset="-34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b="1" dirty="0" smtClean="0">
                <a:latin typeface="Cordia New" pitchFamily="34" charset="-34"/>
              </a:rPr>
              <a:t>		   + โย</a:t>
            </a:r>
            <a:r>
              <a:rPr lang="th-TH" b="1" dirty="0" err="1" smtClean="0">
                <a:latin typeface="Cordia New" pitchFamily="34" charset="-34"/>
              </a:rPr>
              <a:t>เอล</a:t>
            </a:r>
            <a:r>
              <a:rPr lang="th-TH" b="1" dirty="0" smtClean="0">
                <a:latin typeface="Cordia New" pitchFamily="34" charset="-34"/>
              </a:rPr>
              <a:t> + มา</a:t>
            </a:r>
            <a:r>
              <a:rPr lang="th-TH" b="1" dirty="0" err="1" smtClean="0">
                <a:latin typeface="Cordia New" pitchFamily="34" charset="-34"/>
              </a:rPr>
              <a:t>ลาคี</a:t>
            </a:r>
            <a:r>
              <a:rPr lang="th-TH" b="1" dirty="0" smtClean="0">
                <a:latin typeface="Cordia New" pitchFamily="34" charset="-34"/>
              </a:rPr>
              <a:t> (ปี 433)</a:t>
            </a:r>
          </a:p>
        </p:txBody>
      </p:sp>
      <p:pic>
        <p:nvPicPr>
          <p:cNvPr id="2050" name="Picture 2" descr="ผลการค้นหารูปภาพสำหรับ image of kingdom of israel and Juda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259" y="637940"/>
            <a:ext cx="1784489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ลูกศรเชื่อมต่อแบบตรง 4"/>
          <p:cNvCxnSpPr/>
          <p:nvPr/>
        </p:nvCxnSpPr>
        <p:spPr>
          <a:xfrm flipV="1">
            <a:off x="1691680" y="1484784"/>
            <a:ext cx="6192688" cy="1584176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ลูกศรเชื่อมต่อแบบตรง 7"/>
          <p:cNvCxnSpPr/>
          <p:nvPr/>
        </p:nvCxnSpPr>
        <p:spPr>
          <a:xfrm flipV="1">
            <a:off x="1115616" y="2492896"/>
            <a:ext cx="6624736" cy="1800200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198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44624"/>
            <a:ext cx="8651304" cy="6741368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th-TH" sz="4800" b="1" dirty="0" smtClean="0">
                <a:solidFill>
                  <a:srgbClr val="FFFF00"/>
                </a:solidFill>
              </a:rPr>
              <a:t>สรุป มี</a:t>
            </a:r>
            <a:r>
              <a:rPr lang="th-TH" sz="4800" b="1" dirty="0">
                <a:solidFill>
                  <a:srgbClr val="FFFF00"/>
                </a:solidFill>
              </a:rPr>
              <a:t>การ</a:t>
            </a:r>
            <a:r>
              <a:rPr lang="th-TH" sz="4800" b="1" dirty="0" smtClean="0">
                <a:solidFill>
                  <a:srgbClr val="FFFF00"/>
                </a:solidFill>
              </a:rPr>
              <a:t>พัฒนาการเทศน์ของประกาศก </a:t>
            </a:r>
            <a:r>
              <a:rPr lang="th-TH" sz="4800" b="1" dirty="0">
                <a:solidFill>
                  <a:srgbClr val="FFFF00"/>
                </a:solidFill>
              </a:rPr>
              <a:t>คือ</a:t>
            </a:r>
            <a:endParaRPr lang="en-US" sz="4800" b="1" dirty="0">
              <a:solidFill>
                <a:srgbClr val="FFFF00"/>
              </a:solidFill>
            </a:endParaRPr>
          </a:p>
          <a:p>
            <a:pPr>
              <a:spcBef>
                <a:spcPts val="600"/>
              </a:spcBef>
            </a:pPr>
            <a:r>
              <a:rPr lang="th-TH" sz="4000" b="1" dirty="0" smtClean="0">
                <a:solidFill>
                  <a:srgbClr val="FFC000"/>
                </a:solidFill>
              </a:rPr>
              <a:t>ก่อนเนรเทศ</a:t>
            </a:r>
            <a:r>
              <a:rPr lang="en-GB" sz="4000" b="1" dirty="0" smtClean="0">
                <a:solidFill>
                  <a:srgbClr val="FFC000"/>
                </a:solidFill>
              </a:rPr>
              <a:t> 	=</a:t>
            </a:r>
            <a:r>
              <a:rPr lang="th-TH" sz="4000" b="1" dirty="0" smtClean="0">
                <a:solidFill>
                  <a:srgbClr val="FFC000"/>
                </a:solidFill>
              </a:rPr>
              <a:t>	</a:t>
            </a:r>
            <a:r>
              <a:rPr lang="th-TH" sz="4000" b="1" dirty="0" smtClean="0"/>
              <a:t>ประกาศก</a:t>
            </a:r>
            <a:r>
              <a:rPr lang="th-TH" sz="4000" b="1" dirty="0"/>
              <a:t>เทศน์สอน</a:t>
            </a:r>
            <a:r>
              <a:rPr lang="th-TH" sz="4000" b="1" dirty="0" smtClean="0"/>
              <a:t>เรื่อง			            	การลงโทษ</a:t>
            </a:r>
            <a:r>
              <a:rPr lang="th-TH" sz="4000" b="1" dirty="0"/>
              <a:t>ของพระเจ้า</a:t>
            </a:r>
            <a:endParaRPr lang="en-US" sz="4000" b="1" dirty="0"/>
          </a:p>
          <a:p>
            <a:pPr>
              <a:spcBef>
                <a:spcPts val="600"/>
              </a:spcBef>
            </a:pPr>
            <a:r>
              <a:rPr lang="th-TH" sz="4000" b="1" dirty="0" smtClean="0">
                <a:solidFill>
                  <a:srgbClr val="FFC000"/>
                </a:solidFill>
              </a:rPr>
              <a:t>ระหว่างเนรเทศ</a:t>
            </a:r>
            <a:r>
              <a:rPr lang="en-GB" sz="4000" b="1" dirty="0" smtClean="0">
                <a:solidFill>
                  <a:srgbClr val="FFC000"/>
                </a:solidFill>
              </a:rPr>
              <a:t> =</a:t>
            </a:r>
            <a:r>
              <a:rPr lang="th-TH" sz="4000" b="1" dirty="0" smtClean="0">
                <a:solidFill>
                  <a:srgbClr val="FFC000"/>
                </a:solidFill>
              </a:rPr>
              <a:t> 	</a:t>
            </a:r>
            <a:r>
              <a:rPr lang="th-TH" sz="4000" b="1" dirty="0" smtClean="0"/>
              <a:t>ประกาศก</a:t>
            </a:r>
            <a:r>
              <a:rPr lang="th-TH" sz="4000" b="1" dirty="0"/>
              <a:t>เทศน์สอนให้</a:t>
            </a:r>
            <a:r>
              <a:rPr lang="th-TH" sz="4000" b="1" dirty="0" smtClean="0"/>
              <a:t>กำลังใจ			    	และให้มี</a:t>
            </a:r>
            <a:r>
              <a:rPr lang="th-TH" sz="4000" b="1" dirty="0"/>
              <a:t>ความหวัง</a:t>
            </a:r>
            <a:endParaRPr lang="en-US" sz="4000" b="1" dirty="0"/>
          </a:p>
          <a:p>
            <a:pPr>
              <a:spcBef>
                <a:spcPts val="600"/>
              </a:spcBef>
            </a:pPr>
            <a:r>
              <a:rPr lang="th-TH" sz="4000" b="1" dirty="0" smtClean="0">
                <a:solidFill>
                  <a:srgbClr val="FFC000"/>
                </a:solidFill>
              </a:rPr>
              <a:t>หลังเนรเทศ	</a:t>
            </a:r>
            <a:r>
              <a:rPr lang="en-GB" sz="4000" b="1" dirty="0" smtClean="0">
                <a:solidFill>
                  <a:srgbClr val="FFC000"/>
                </a:solidFill>
              </a:rPr>
              <a:t>=</a:t>
            </a:r>
            <a:r>
              <a:rPr lang="th-TH" sz="4000" b="1" dirty="0" smtClean="0">
                <a:solidFill>
                  <a:srgbClr val="FFC000"/>
                </a:solidFill>
              </a:rPr>
              <a:t> 	</a:t>
            </a:r>
            <a:r>
              <a:rPr lang="th-TH" sz="4000" b="1" dirty="0" smtClean="0"/>
              <a:t>ประกาศก</a:t>
            </a:r>
            <a:r>
              <a:rPr lang="th-TH" sz="4000" b="1" dirty="0"/>
              <a:t>เทศน์สอน</a:t>
            </a:r>
            <a:r>
              <a:rPr lang="th-TH" sz="4000" b="1" dirty="0" smtClean="0"/>
              <a:t>เรื่องการ					ฟื้นฟูชาติ-สังคม-ชีวิตใหม่-</a:t>
            </a:r>
            <a:r>
              <a:rPr lang="th-TH" sz="4000" b="1" dirty="0" smtClean="0">
                <a:solidFill>
                  <a:srgbClr val="FFFF00"/>
                </a:solidFill>
              </a:rPr>
              <a:t>เน้น					อย่างมากเรื่องธรรมบัญญัติ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GB" sz="4000" b="1" dirty="0" smtClean="0"/>
              <a:t>			=  </a:t>
            </a:r>
            <a:r>
              <a:rPr lang="th-TH" sz="4000" b="1" dirty="0" smtClean="0"/>
              <a:t>	</a:t>
            </a:r>
            <a:r>
              <a:rPr lang="th-TH" sz="4000" b="1" dirty="0" smtClean="0">
                <a:solidFill>
                  <a:srgbClr val="FFFF00"/>
                </a:solidFill>
              </a:rPr>
              <a:t>ประกาศกจึงค่อยๆ หายไป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th-TH" sz="4000" b="1" dirty="0"/>
              <a:t>	</a:t>
            </a:r>
            <a:r>
              <a:rPr lang="th-TH" sz="4000" b="1" dirty="0" smtClean="0"/>
              <a:t>		</a:t>
            </a:r>
            <a:r>
              <a:rPr lang="en-GB" sz="4000" b="1" dirty="0" smtClean="0"/>
              <a:t>=</a:t>
            </a:r>
            <a:r>
              <a:rPr lang="th-TH" sz="4000" b="1" dirty="0" smtClean="0"/>
              <a:t>	</a:t>
            </a:r>
            <a:r>
              <a:rPr lang="th-TH" sz="4000" b="1" dirty="0" smtClean="0">
                <a:solidFill>
                  <a:srgbClr val="FFFF00"/>
                </a:solidFill>
              </a:rPr>
              <a:t>สมณะ-มีบทบาทแทน</a:t>
            </a:r>
          </a:p>
        </p:txBody>
      </p:sp>
    </p:spTree>
    <p:extLst>
      <p:ext uri="{BB962C8B-B14F-4D97-AF65-F5344CB8AC3E}">
        <p14:creationId xmlns:p14="http://schemas.microsoft.com/office/powerpoint/2010/main" val="362340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 txBox="1">
            <a:spLocks/>
          </p:cNvSpPr>
          <p:nvPr/>
        </p:nvSpPr>
        <p:spPr>
          <a:xfrm>
            <a:off x="0" y="0"/>
            <a:ext cx="9144000" cy="1556792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ประกาศกยุคสุดท้าย</a:t>
            </a:r>
          </a:p>
          <a:p>
            <a:r>
              <a:rPr lang="th-TH" b="1" dirty="0" smtClean="0">
                <a:solidFill>
                  <a:srgbClr val="FFFF00"/>
                </a:solidFill>
                <a:cs typeface="+mn-cs"/>
              </a:rPr>
              <a:t>(538-433 ? ก.ค.ศ.)</a:t>
            </a:r>
            <a:endParaRPr lang="th-TH" b="1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467544" y="1916832"/>
            <a:ext cx="8291264" cy="424847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4400" b="1" dirty="0" smtClean="0"/>
              <a:t>ประกาศกที่ประกาศพระวาจาในช่วงหลังกลับจากถิ่นเนรเทศที่บาบิโลน จึงเป็นประกาศกในยุคสุดท้าย เพราะหลังจากกลุ่มนี้แล้ว ยู</a:t>
            </a:r>
            <a:r>
              <a:rPr lang="th-TH" sz="4400" b="1" dirty="0" err="1" smtClean="0"/>
              <a:t>ดาห์</a:t>
            </a:r>
            <a:r>
              <a:rPr lang="th-TH" sz="4400" b="1" dirty="0" smtClean="0"/>
              <a:t>ไม่มีประกาศกอีกเลย</a:t>
            </a:r>
          </a:p>
          <a:p>
            <a:r>
              <a:rPr lang="th-TH" sz="4000" b="1" dirty="0" smtClean="0"/>
              <a:t>ประกาศกยุคนี้ </a:t>
            </a:r>
            <a:r>
              <a:rPr lang="th-TH" sz="4400" b="1" dirty="0" err="1" smtClean="0">
                <a:solidFill>
                  <a:srgbClr val="FFC000"/>
                </a:solidFill>
              </a:rPr>
              <a:t>ฮักกัย</a:t>
            </a:r>
            <a:r>
              <a:rPr lang="th-TH" sz="4400" b="1" dirty="0">
                <a:solidFill>
                  <a:srgbClr val="FFC000"/>
                </a:solidFill>
              </a:rPr>
              <a:t> </a:t>
            </a:r>
            <a:r>
              <a:rPr lang="th-TH" sz="4400" b="1" dirty="0" err="1" smtClean="0">
                <a:solidFill>
                  <a:srgbClr val="FFC000"/>
                </a:solidFill>
              </a:rPr>
              <a:t>เศ</a:t>
            </a:r>
            <a:r>
              <a:rPr lang="th-TH" sz="4400" b="1" dirty="0" smtClean="0">
                <a:solidFill>
                  <a:srgbClr val="FFC000"/>
                </a:solidFill>
              </a:rPr>
              <a:t>คาริ</a:t>
            </a:r>
            <a:r>
              <a:rPr lang="th-TH" sz="4400" b="1" dirty="0" err="1" smtClean="0">
                <a:solidFill>
                  <a:srgbClr val="FFC000"/>
                </a:solidFill>
              </a:rPr>
              <a:t>ยาห์</a:t>
            </a:r>
            <a:r>
              <a:rPr lang="th-TH" sz="4400" b="1" dirty="0">
                <a:solidFill>
                  <a:srgbClr val="FFC000"/>
                </a:solidFill>
              </a:rPr>
              <a:t> </a:t>
            </a:r>
            <a:r>
              <a:rPr lang="th-TH" sz="4400" b="1" dirty="0" smtClean="0">
                <a:solidFill>
                  <a:srgbClr val="FFC000"/>
                </a:solidFill>
              </a:rPr>
              <a:t>มา</a:t>
            </a:r>
            <a:r>
              <a:rPr lang="th-TH" sz="4400" b="1" dirty="0" err="1" smtClean="0">
                <a:solidFill>
                  <a:srgbClr val="FFC000"/>
                </a:solidFill>
              </a:rPr>
              <a:t>ลาคี</a:t>
            </a:r>
            <a:r>
              <a:rPr lang="th-TH" sz="4400" b="1" dirty="0">
                <a:solidFill>
                  <a:srgbClr val="FFC000"/>
                </a:solidFill>
              </a:rPr>
              <a:t> </a:t>
            </a:r>
            <a:r>
              <a:rPr lang="th-TH" sz="4400" b="1" dirty="0" smtClean="0">
                <a:solidFill>
                  <a:srgbClr val="FFC000"/>
                </a:solidFill>
              </a:rPr>
              <a:t>โย</a:t>
            </a:r>
            <a:r>
              <a:rPr lang="th-TH" sz="4400" b="1" dirty="0" err="1" smtClean="0">
                <a:solidFill>
                  <a:srgbClr val="FFC000"/>
                </a:solidFill>
              </a:rPr>
              <a:t>เอล</a:t>
            </a:r>
            <a:endParaRPr lang="th-TH" sz="4000" b="1" dirty="0" smtClean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087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ผลการค้นหารูปภาพสำหรับ image of the fall of kingdom of israel and juda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/>
          <p:cNvSpPr/>
          <p:nvPr/>
        </p:nvSpPr>
        <p:spPr>
          <a:xfrm>
            <a:off x="6156176" y="3824288"/>
            <a:ext cx="1550813" cy="1548928"/>
          </a:xfrm>
          <a:prstGeom prst="ellipse">
            <a:avLst/>
          </a:prstGeom>
          <a:noFill/>
          <a:ln w="3810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5" name="วงรี 4"/>
          <p:cNvSpPr/>
          <p:nvPr/>
        </p:nvSpPr>
        <p:spPr>
          <a:xfrm>
            <a:off x="3923928" y="1882453"/>
            <a:ext cx="1550813" cy="1548928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6" name="วงรี 5"/>
          <p:cNvSpPr/>
          <p:nvPr/>
        </p:nvSpPr>
        <p:spPr>
          <a:xfrm>
            <a:off x="4572000" y="3501008"/>
            <a:ext cx="1550813" cy="154892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3873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 txBox="1">
            <a:spLocks/>
          </p:cNvSpPr>
          <p:nvPr/>
        </p:nvSpPr>
        <p:spPr>
          <a:xfrm>
            <a:off x="0" y="10120"/>
            <a:ext cx="9144000" cy="970608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สถานการณ์ของยู</a:t>
            </a:r>
            <a:r>
              <a:rPr lang="th-TH" sz="5400" b="1" dirty="0" err="1" smtClean="0">
                <a:solidFill>
                  <a:srgbClr val="FFFF00"/>
                </a:solidFill>
                <a:cs typeface="+mn-cs"/>
              </a:rPr>
              <a:t>ดาห์</a:t>
            </a:r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ก่อนหน้านี้</a:t>
            </a:r>
            <a:endParaRPr lang="th-TH" sz="5400" b="1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251520" y="1556792"/>
            <a:ext cx="8712968" cy="439248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4000" b="1" dirty="0" smtClean="0">
                <a:solidFill>
                  <a:srgbClr val="FFFF00"/>
                </a:solidFill>
              </a:rPr>
              <a:t>ปี 597 </a:t>
            </a:r>
            <a:r>
              <a:rPr lang="en-GB" sz="4000" b="1" dirty="0" smtClean="0"/>
              <a:t>=</a:t>
            </a:r>
            <a:r>
              <a:rPr lang="th-TH" sz="4000" b="1" dirty="0" smtClean="0"/>
              <a:t> ชาวยู</a:t>
            </a:r>
            <a:r>
              <a:rPr lang="th-TH" sz="4000" b="1" dirty="0" err="1" smtClean="0"/>
              <a:t>ดาห์</a:t>
            </a:r>
            <a:r>
              <a:rPr lang="th-TH" sz="4000" b="1" dirty="0" smtClean="0"/>
              <a:t>ถูกกวาดต้อนไปเป็นเชลย</a:t>
            </a:r>
            <a:r>
              <a:rPr lang="th-TH" sz="4000" b="1" dirty="0" smtClean="0">
                <a:solidFill>
                  <a:srgbClr val="FFC000"/>
                </a:solidFill>
              </a:rPr>
              <a:t>ครั้งที่ 1</a:t>
            </a:r>
          </a:p>
          <a:p>
            <a:r>
              <a:rPr lang="th-TH" sz="4000" b="1" dirty="0" smtClean="0">
                <a:solidFill>
                  <a:srgbClr val="FFFF00"/>
                </a:solidFill>
              </a:rPr>
              <a:t>ปี 587 </a:t>
            </a:r>
            <a:r>
              <a:rPr lang="en-US" sz="4000" b="1" dirty="0" smtClean="0"/>
              <a:t>= </a:t>
            </a:r>
            <a:r>
              <a:rPr lang="th-TH" sz="4000" b="1" dirty="0" smtClean="0"/>
              <a:t>ชาว</a:t>
            </a:r>
            <a:r>
              <a:rPr lang="th-TH" sz="4000" b="1" dirty="0"/>
              <a:t>ยู</a:t>
            </a:r>
            <a:r>
              <a:rPr lang="th-TH" sz="4000" b="1" dirty="0" err="1"/>
              <a:t>ดาห์</a:t>
            </a:r>
            <a:r>
              <a:rPr lang="th-TH" sz="4000" b="1" dirty="0"/>
              <a:t>ถูกกวาดต้อนไปเป็นเชลย</a:t>
            </a:r>
            <a:r>
              <a:rPr lang="th-TH" sz="4000" b="1" dirty="0">
                <a:solidFill>
                  <a:srgbClr val="FFC000"/>
                </a:solidFill>
              </a:rPr>
              <a:t>ครั้งที่ </a:t>
            </a:r>
            <a:r>
              <a:rPr lang="th-TH" sz="4000" b="1" dirty="0" smtClean="0">
                <a:solidFill>
                  <a:srgbClr val="FFC000"/>
                </a:solidFill>
              </a:rPr>
              <a:t>2</a:t>
            </a:r>
          </a:p>
          <a:p>
            <a:pPr marL="0" indent="0">
              <a:buNone/>
            </a:pPr>
            <a:r>
              <a:rPr lang="th-TH" sz="4000" b="1" dirty="0"/>
              <a:t>	</a:t>
            </a:r>
            <a:r>
              <a:rPr lang="en-US" sz="4000" b="1" dirty="0" smtClean="0"/>
              <a:t>    =	</a:t>
            </a:r>
            <a:r>
              <a:rPr lang="th-TH" sz="4000" b="1" dirty="0" smtClean="0">
                <a:solidFill>
                  <a:srgbClr val="FFC000"/>
                </a:solidFill>
              </a:rPr>
              <a:t>กรุงเยรูซาเล็ม + พระวิหารถูกเผา ล่มสลาย</a:t>
            </a:r>
          </a:p>
          <a:p>
            <a:r>
              <a:rPr lang="th-TH" sz="4000" b="1" dirty="0">
                <a:solidFill>
                  <a:srgbClr val="FFFF00"/>
                </a:solidFill>
              </a:rPr>
              <a:t>ปี </a:t>
            </a:r>
            <a:r>
              <a:rPr lang="th-TH" sz="4000" b="1" dirty="0" smtClean="0">
                <a:solidFill>
                  <a:srgbClr val="FFFF00"/>
                </a:solidFill>
              </a:rPr>
              <a:t>582 </a:t>
            </a:r>
            <a:r>
              <a:rPr lang="en-US" sz="4000" b="1" dirty="0"/>
              <a:t>= </a:t>
            </a:r>
            <a:r>
              <a:rPr lang="th-TH" sz="4000" b="1" dirty="0"/>
              <a:t>ชาวยู</a:t>
            </a:r>
            <a:r>
              <a:rPr lang="th-TH" sz="4000" b="1" dirty="0" err="1"/>
              <a:t>ดาห์</a:t>
            </a:r>
            <a:r>
              <a:rPr lang="th-TH" sz="4000" b="1" dirty="0"/>
              <a:t>ถูกกวาดต้อนไปเป็นเชลย</a:t>
            </a:r>
            <a:r>
              <a:rPr lang="th-TH" sz="4000" b="1" dirty="0">
                <a:solidFill>
                  <a:srgbClr val="FFC000"/>
                </a:solidFill>
              </a:rPr>
              <a:t>ครั้ง</a:t>
            </a:r>
            <a:r>
              <a:rPr lang="th-TH" sz="4000" b="1" dirty="0" smtClean="0">
                <a:solidFill>
                  <a:srgbClr val="FFC000"/>
                </a:solidFill>
              </a:rPr>
              <a:t>ที่ 3</a:t>
            </a:r>
          </a:p>
          <a:p>
            <a:pPr marL="0" indent="0">
              <a:buNone/>
            </a:pPr>
            <a:r>
              <a:rPr lang="th-TH" sz="4800" b="1" dirty="0" smtClean="0">
                <a:solidFill>
                  <a:srgbClr val="FFC000"/>
                </a:solidFill>
              </a:rPr>
              <a:t>		เป็นเชลย 50-60</a:t>
            </a:r>
            <a:endParaRPr lang="th-TH" sz="48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75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 txBox="1">
            <a:spLocks/>
          </p:cNvSpPr>
          <p:nvPr/>
        </p:nvSpPr>
        <p:spPr>
          <a:xfrm>
            <a:off x="0" y="10120"/>
            <a:ext cx="9144000" cy="826592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กษัตริย์เปอร์เซียในช่วงเวลานี้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107504" y="1196752"/>
            <a:ext cx="8892480" cy="532859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h-TH" sz="4000" b="1" dirty="0" smtClean="0">
                <a:solidFill>
                  <a:srgbClr val="FFFF00"/>
                </a:solidFill>
              </a:rPr>
              <a:t>ปี 539 </a:t>
            </a:r>
            <a:r>
              <a:rPr lang="en-US" sz="4000" b="1" dirty="0" smtClean="0">
                <a:solidFill>
                  <a:srgbClr val="FFFF00"/>
                </a:solidFill>
              </a:rPr>
              <a:t>=</a:t>
            </a:r>
            <a:r>
              <a:rPr lang="en-US" sz="4000" b="1" dirty="0" smtClean="0"/>
              <a:t>	</a:t>
            </a:r>
            <a:r>
              <a:rPr lang="th-TH" sz="4000" b="1" dirty="0" smtClean="0">
                <a:solidFill>
                  <a:srgbClr val="FFC000"/>
                </a:solidFill>
              </a:rPr>
              <a:t>พระเจ้า</a:t>
            </a:r>
            <a:r>
              <a:rPr lang="th-TH" sz="4000" b="1" dirty="0" err="1" smtClean="0">
                <a:solidFill>
                  <a:srgbClr val="FFC000"/>
                </a:solidFill>
              </a:rPr>
              <a:t>ไซรัส</a:t>
            </a:r>
            <a:r>
              <a:rPr lang="th-TH" sz="4000" b="1" dirty="0" smtClean="0">
                <a:solidFill>
                  <a:srgbClr val="FFC000"/>
                </a:solidFill>
              </a:rPr>
              <a:t>แห่งเปอร์เซีย</a:t>
            </a:r>
            <a:r>
              <a:rPr lang="th-TH" sz="4000" b="1" dirty="0" smtClean="0"/>
              <a:t>ให้ชาวยู</a:t>
            </a:r>
            <a:r>
              <a:rPr lang="th-TH" sz="4000" b="1" dirty="0" err="1" smtClean="0"/>
              <a:t>ดาห์</a:t>
            </a:r>
            <a:r>
              <a:rPr lang="th-TH" sz="4000" b="1" dirty="0" smtClean="0"/>
              <a:t>อพยพ		กลับได้ แต่ท่านได้สิ้นพระชนม์</a:t>
            </a:r>
            <a:r>
              <a:rPr lang="th-TH" sz="4000" b="1" dirty="0" smtClean="0">
                <a:solidFill>
                  <a:srgbClr val="FFFF00"/>
                </a:solidFill>
              </a:rPr>
              <a:t>ปี 530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h-TH" sz="4000" b="1" dirty="0" smtClean="0">
                <a:solidFill>
                  <a:srgbClr val="FFFF00"/>
                </a:solidFill>
              </a:rPr>
              <a:t>ปี 530 </a:t>
            </a:r>
            <a:r>
              <a:rPr lang="en-US" sz="4000" b="1" dirty="0" smtClean="0">
                <a:solidFill>
                  <a:srgbClr val="FFFF00"/>
                </a:solidFill>
              </a:rPr>
              <a:t>= </a:t>
            </a:r>
            <a:r>
              <a:rPr lang="th-TH" sz="4000" b="1" dirty="0" smtClean="0">
                <a:solidFill>
                  <a:srgbClr val="FFFF00"/>
                </a:solidFill>
              </a:rPr>
              <a:t>	</a:t>
            </a:r>
            <a:r>
              <a:rPr lang="th-TH" sz="4000" b="1" dirty="0" err="1" smtClean="0">
                <a:solidFill>
                  <a:srgbClr val="FFFF00"/>
                </a:solidFill>
              </a:rPr>
              <a:t>ปีคัม</a:t>
            </a:r>
            <a:r>
              <a:rPr lang="th-TH" sz="4000" b="1" dirty="0" smtClean="0">
                <a:solidFill>
                  <a:srgbClr val="FFFF00"/>
                </a:solidFill>
              </a:rPr>
              <a:t>บี</a:t>
            </a:r>
            <a:r>
              <a:rPr lang="th-TH" sz="4000" b="1" dirty="0" err="1" smtClean="0">
                <a:solidFill>
                  <a:srgbClr val="FFFF00"/>
                </a:solidFill>
              </a:rPr>
              <a:t>เซส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พระโอรสขึ้นครองราชย์แทน และ		</a:t>
            </a:r>
            <a:r>
              <a:rPr lang="th-TH" sz="4000" b="1" dirty="0" smtClean="0">
                <a:solidFill>
                  <a:srgbClr val="FFC000"/>
                </a:solidFill>
              </a:rPr>
              <a:t>ได้สิ้นพระชนม์</a:t>
            </a:r>
            <a:r>
              <a:rPr lang="th-TH" sz="4000" b="1" dirty="0" smtClean="0"/>
              <a:t>อย่างกะทันหันใน</a:t>
            </a:r>
            <a:r>
              <a:rPr lang="th-TH" sz="4000" b="1" dirty="0" smtClean="0">
                <a:solidFill>
                  <a:srgbClr val="FFFF00"/>
                </a:solidFill>
              </a:rPr>
              <a:t>ปี 522       </a:t>
            </a:r>
            <a:r>
              <a:rPr lang="th-TH" sz="4000" b="1" dirty="0" smtClean="0"/>
              <a:t>		</a:t>
            </a:r>
            <a:r>
              <a:rPr lang="th-TH" sz="4000" b="1" dirty="0" smtClean="0">
                <a:solidFill>
                  <a:srgbClr val="FFC000"/>
                </a:solidFill>
              </a:rPr>
              <a:t>เกิดการแย่งชิงอำนาจกันขึ้นในเปอร์เซีย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h-TH" sz="4000" b="1" dirty="0" smtClean="0">
                <a:solidFill>
                  <a:srgbClr val="FFFF00"/>
                </a:solidFill>
              </a:rPr>
              <a:t>ปี 520 </a:t>
            </a:r>
            <a:r>
              <a:rPr lang="en-GB" sz="4000" b="1" dirty="0" smtClean="0">
                <a:solidFill>
                  <a:srgbClr val="FFFF00"/>
                </a:solidFill>
              </a:rPr>
              <a:t>= </a:t>
            </a:r>
            <a:r>
              <a:rPr lang="th-TH" sz="4000" b="1" dirty="0" smtClean="0">
                <a:solidFill>
                  <a:srgbClr val="FFFF00"/>
                </a:solidFill>
              </a:rPr>
              <a:t>	ดา</a:t>
            </a:r>
            <a:r>
              <a:rPr lang="th-TH" sz="4000" b="1" dirty="0" err="1" smtClean="0">
                <a:solidFill>
                  <a:srgbClr val="FFFF00"/>
                </a:solidFill>
              </a:rPr>
              <a:t>ริอัส</a:t>
            </a:r>
            <a:r>
              <a:rPr lang="th-TH" sz="4000" b="1" dirty="0" smtClean="0">
                <a:solidFill>
                  <a:srgbClr val="FFFF00"/>
                </a:solidFill>
              </a:rPr>
              <a:t> </a:t>
            </a:r>
            <a:r>
              <a:rPr lang="th-TH" sz="4000" b="1" dirty="0" smtClean="0"/>
              <a:t>(แม่ทัพและเชื้อพระวงศ์</a:t>
            </a:r>
            <a:r>
              <a:rPr lang="th-TH" sz="4000" b="1" dirty="0" err="1" smtClean="0"/>
              <a:t>ของคัม</a:t>
            </a:r>
            <a:r>
              <a:rPr lang="th-TH" sz="4000" b="1" dirty="0" smtClean="0"/>
              <a:t>บี</a:t>
            </a:r>
            <a:r>
              <a:rPr lang="th-TH" sz="4000" b="1" dirty="0" err="1" smtClean="0"/>
              <a:t>เซส</a:t>
            </a:r>
            <a:r>
              <a:rPr lang="th-TH" sz="4000" b="1" dirty="0" smtClean="0"/>
              <a:t>) 		</a:t>
            </a:r>
            <a:r>
              <a:rPr lang="th-TH" sz="4000" b="1" dirty="0" smtClean="0">
                <a:solidFill>
                  <a:srgbClr val="FFC000"/>
                </a:solidFill>
              </a:rPr>
              <a:t>ควบคุมอำนาจได้หมด + </a:t>
            </a:r>
            <a:r>
              <a:rPr lang="th-TH" sz="4000" b="1" dirty="0" smtClean="0"/>
              <a:t>ครองราชย์ได้นานถึง </a:t>
            </a:r>
            <a:r>
              <a:rPr lang="en-GB" sz="4000" b="1" dirty="0" smtClean="0"/>
              <a:t>		</a:t>
            </a:r>
            <a:r>
              <a:rPr lang="en-GB" sz="3600" dirty="0" smtClean="0">
                <a:solidFill>
                  <a:srgbClr val="FFC000"/>
                </a:solidFill>
              </a:rPr>
              <a:t>36</a:t>
            </a:r>
            <a:r>
              <a:rPr lang="en-GB" sz="4000" b="1" dirty="0" smtClean="0">
                <a:solidFill>
                  <a:srgbClr val="FFC000"/>
                </a:solidFill>
              </a:rPr>
              <a:t> </a:t>
            </a:r>
            <a:r>
              <a:rPr lang="th-TH" sz="4000" b="1" dirty="0" smtClean="0">
                <a:solidFill>
                  <a:srgbClr val="FFC000"/>
                </a:solidFill>
              </a:rPr>
              <a:t>ปี</a:t>
            </a:r>
            <a:endParaRPr lang="th-TH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66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Cyrus King of Persia c. 600 – 530 BC. Painting by: Shakiba | Cyrus the  great, King of persia, Cyrus king of pers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98" y="5312"/>
            <a:ext cx="3995936" cy="619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ผลการค้นหารูปภาพสำหรับ kingdom of Pers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727" y="22564"/>
            <a:ext cx="4580737" cy="682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-1" y="6198956"/>
            <a:ext cx="9144001" cy="648072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000" b="1" dirty="0" smtClean="0">
                <a:solidFill>
                  <a:srgbClr val="FFFF00"/>
                </a:solidFill>
                <a:cs typeface="+mn-cs"/>
              </a:rPr>
              <a:t>กษัตริย์</a:t>
            </a:r>
            <a:r>
              <a:rPr lang="th-TH" sz="4000" b="1" dirty="0" err="1" smtClean="0">
                <a:solidFill>
                  <a:srgbClr val="FFFF00"/>
                </a:solidFill>
                <a:cs typeface="+mn-cs"/>
              </a:rPr>
              <a:t>ไซรัส</a:t>
            </a:r>
            <a:r>
              <a:rPr lang="th-TH" sz="4000" b="1" dirty="0" smtClean="0">
                <a:solidFill>
                  <a:srgbClr val="FFFF00"/>
                </a:solidFill>
                <a:cs typeface="+mn-cs"/>
              </a:rPr>
              <a:t> </a:t>
            </a:r>
            <a:r>
              <a:rPr lang="th-TH" sz="3200" b="1" dirty="0" smtClean="0">
                <a:solidFill>
                  <a:srgbClr val="FFFF00"/>
                </a:solidFill>
                <a:cs typeface="+mn-cs"/>
              </a:rPr>
              <a:t>(600-530 ก.ค.ศ.)</a:t>
            </a:r>
            <a:endParaRPr lang="th-TH" sz="32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492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ผลการค้นหารูปภาพสำหรับ map of persian empire 500 b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243" y="934597"/>
            <a:ext cx="7336791" cy="5888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4800" b="1" dirty="0" smtClean="0">
                <a:solidFill>
                  <a:srgbClr val="FFFF00"/>
                </a:solidFill>
                <a:cs typeface="+mn-cs"/>
              </a:rPr>
              <a:t>อิทธิพลอาณาจักรเปอร์เซียตอนนั้น</a:t>
            </a:r>
            <a:endParaRPr lang="th-TH" sz="4800" b="1" dirty="0">
              <a:solidFill>
                <a:srgbClr val="FFFF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392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 txBox="1">
            <a:spLocks/>
          </p:cNvSpPr>
          <p:nvPr/>
        </p:nvSpPr>
        <p:spPr>
          <a:xfrm>
            <a:off x="0" y="0"/>
            <a:ext cx="9144000" cy="1556792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>
                <a:solidFill>
                  <a:srgbClr val="FFFF00"/>
                </a:solidFill>
                <a:cs typeface="+mn-cs"/>
              </a:rPr>
              <a:t>ประกาศกยุคสุดท้าย</a:t>
            </a:r>
          </a:p>
          <a:p>
            <a:r>
              <a:rPr lang="th-TH" b="1" dirty="0" smtClean="0">
                <a:solidFill>
                  <a:srgbClr val="FFFF00"/>
                </a:solidFill>
                <a:cs typeface="+mn-cs"/>
              </a:rPr>
              <a:t>(538-433 ? ก.ค.ศ.)</a:t>
            </a:r>
            <a:endParaRPr lang="th-TH" b="1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3" name="ตัวแทนเนื้อหา 2"/>
          <p:cNvSpPr txBox="1">
            <a:spLocks/>
          </p:cNvSpPr>
          <p:nvPr/>
        </p:nvSpPr>
        <p:spPr>
          <a:xfrm>
            <a:off x="467544" y="2060848"/>
            <a:ext cx="8291264" cy="410445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4000" b="1" dirty="0" smtClean="0"/>
              <a:t>ช่วงนี้มีประกาศกจำนวนหนึ่ง ที่ประกาศพระวาจาในช่วงเวลาหลังจากกลับจากการเนรเทศที่กรุงบาบิโลนแล้ว คือ </a:t>
            </a:r>
            <a:r>
              <a:rPr lang="th-TH" sz="4000" b="1" dirty="0" err="1" smtClean="0">
                <a:solidFill>
                  <a:srgbClr val="FFC000"/>
                </a:solidFill>
              </a:rPr>
              <a:t>ฮักกัย</a:t>
            </a:r>
            <a:r>
              <a:rPr lang="th-TH" sz="4000" b="1" dirty="0" smtClean="0">
                <a:solidFill>
                  <a:srgbClr val="FFC000"/>
                </a:solidFill>
              </a:rPr>
              <a:t> / </a:t>
            </a:r>
            <a:r>
              <a:rPr lang="th-TH" sz="4000" b="1" dirty="0" err="1" smtClean="0">
                <a:solidFill>
                  <a:srgbClr val="FFC000"/>
                </a:solidFill>
              </a:rPr>
              <a:t>เศ</a:t>
            </a:r>
            <a:r>
              <a:rPr lang="th-TH" sz="4000" b="1" dirty="0" smtClean="0">
                <a:solidFill>
                  <a:srgbClr val="FFC000"/>
                </a:solidFill>
              </a:rPr>
              <a:t>คาริ</a:t>
            </a:r>
            <a:r>
              <a:rPr lang="th-TH" sz="4000" b="1" dirty="0" err="1" smtClean="0">
                <a:solidFill>
                  <a:srgbClr val="FFC000"/>
                </a:solidFill>
              </a:rPr>
              <a:t>ยาห์</a:t>
            </a:r>
            <a:r>
              <a:rPr lang="th-TH" sz="4000" b="1" dirty="0" smtClean="0">
                <a:solidFill>
                  <a:srgbClr val="FFC000"/>
                </a:solidFill>
              </a:rPr>
              <a:t> / มา</a:t>
            </a:r>
            <a:r>
              <a:rPr lang="th-TH" sz="4000" b="1" dirty="0" err="1" smtClean="0">
                <a:solidFill>
                  <a:srgbClr val="FFC000"/>
                </a:solidFill>
              </a:rPr>
              <a:t>ลาคี</a:t>
            </a:r>
            <a:r>
              <a:rPr lang="th-TH" sz="4000" b="1" dirty="0" smtClean="0">
                <a:solidFill>
                  <a:srgbClr val="FFC000"/>
                </a:solidFill>
              </a:rPr>
              <a:t> / โย</a:t>
            </a:r>
            <a:r>
              <a:rPr lang="th-TH" sz="4000" b="1" dirty="0" err="1" smtClean="0">
                <a:solidFill>
                  <a:srgbClr val="FFC000"/>
                </a:solidFill>
              </a:rPr>
              <a:t>เอล</a:t>
            </a:r>
            <a:endParaRPr lang="th-TH" sz="4000" b="1" dirty="0" smtClean="0">
              <a:solidFill>
                <a:srgbClr val="FFC000"/>
              </a:solidFill>
            </a:endParaRPr>
          </a:p>
          <a:p>
            <a:r>
              <a:rPr lang="th-TH" sz="4000" b="1" dirty="0"/>
              <a:t>เรารู้เรื่องต่างๆ เหล่านี้ได้บ้าง </a:t>
            </a:r>
            <a:r>
              <a:rPr lang="th-TH" sz="4000" b="1" dirty="0">
                <a:solidFill>
                  <a:srgbClr val="FFC000"/>
                </a:solidFill>
              </a:rPr>
              <a:t>จากหนังสือของประกาศก</a:t>
            </a:r>
            <a:r>
              <a:rPr lang="th-TH" sz="4000" b="1" dirty="0" err="1">
                <a:solidFill>
                  <a:srgbClr val="FFC000"/>
                </a:solidFill>
              </a:rPr>
              <a:t>ฮักกัย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 err="1">
                <a:solidFill>
                  <a:srgbClr val="FFC000"/>
                </a:solidFill>
              </a:rPr>
              <a:t>เศ</a:t>
            </a:r>
            <a:r>
              <a:rPr lang="th-TH" sz="4000" b="1" dirty="0">
                <a:solidFill>
                  <a:srgbClr val="FFC000"/>
                </a:solidFill>
              </a:rPr>
              <a:t>คาริ</a:t>
            </a:r>
            <a:r>
              <a:rPr lang="th-TH" sz="4000" b="1" dirty="0" err="1">
                <a:solidFill>
                  <a:srgbClr val="FFC000"/>
                </a:solidFill>
              </a:rPr>
              <a:t>ยาห์</a:t>
            </a:r>
            <a:r>
              <a:rPr lang="th-TH" sz="4000" b="1" dirty="0">
                <a:solidFill>
                  <a:srgbClr val="FFC000"/>
                </a:solidFill>
              </a:rPr>
              <a:t> มา</a:t>
            </a:r>
            <a:r>
              <a:rPr lang="th-TH" sz="4000" b="1" dirty="0" err="1">
                <a:solidFill>
                  <a:srgbClr val="FFC000"/>
                </a:solidFill>
              </a:rPr>
              <a:t>ลาคี</a:t>
            </a:r>
            <a:r>
              <a:rPr lang="th-TH" sz="4000" b="1" dirty="0">
                <a:solidFill>
                  <a:srgbClr val="FFC000"/>
                </a:solidFill>
              </a:rPr>
              <a:t> หนังสือ</a:t>
            </a:r>
            <a:r>
              <a:rPr lang="th-TH" sz="4000" b="1" dirty="0" err="1">
                <a:solidFill>
                  <a:srgbClr val="FFC000"/>
                </a:solidFill>
              </a:rPr>
              <a:t>เอสรา</a:t>
            </a:r>
            <a:r>
              <a:rPr lang="th-TH" sz="4000" b="1" dirty="0">
                <a:solidFill>
                  <a:srgbClr val="FFC000"/>
                </a:solidFill>
              </a:rPr>
              <a:t> </a:t>
            </a:r>
            <a:r>
              <a:rPr lang="th-TH" sz="4000" b="1" dirty="0"/>
              <a:t>และ </a:t>
            </a:r>
            <a:r>
              <a:rPr lang="th-TH" sz="4000" b="1" dirty="0" err="1">
                <a:solidFill>
                  <a:srgbClr val="FFC000"/>
                </a:solidFill>
              </a:rPr>
              <a:t>เน</a:t>
            </a:r>
            <a:r>
              <a:rPr lang="th-TH" sz="4000" b="1" dirty="0">
                <a:solidFill>
                  <a:srgbClr val="FFC000"/>
                </a:solidFill>
              </a:rPr>
              <a:t>หะ</a:t>
            </a:r>
            <a:r>
              <a:rPr lang="th-TH" sz="4000" b="1" dirty="0" err="1" smtClean="0">
                <a:solidFill>
                  <a:srgbClr val="FFC000"/>
                </a:solidFill>
              </a:rPr>
              <a:t>มีย์</a:t>
            </a:r>
            <a:endParaRPr lang="th-TH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39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</TotalTime>
  <Words>1224</Words>
  <Application>Microsoft Office PowerPoint</Application>
  <PresentationFormat>นำเสนอทางหน้าจอ (4:3)</PresentationFormat>
  <Paragraphs>131</Paragraphs>
  <Slides>31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31</vt:i4>
      </vt:variant>
    </vt:vector>
  </HeadingPairs>
  <TitlesOfParts>
    <vt:vector size="32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ปัญหาสำคัญในการเดินทางกลับเยรูซาเล็ม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Admin</dc:creator>
  <cp:lastModifiedBy>Admin</cp:lastModifiedBy>
  <cp:revision>98</cp:revision>
  <dcterms:created xsi:type="dcterms:W3CDTF">2020-11-28T05:25:41Z</dcterms:created>
  <dcterms:modified xsi:type="dcterms:W3CDTF">2021-02-26T02:22:34Z</dcterms:modified>
</cp:coreProperties>
</file>