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84" r:id="rId5"/>
    <p:sldId id="283" r:id="rId6"/>
    <p:sldId id="285" r:id="rId7"/>
    <p:sldId id="261" r:id="rId8"/>
    <p:sldId id="262" r:id="rId9"/>
    <p:sldId id="287" r:id="rId10"/>
    <p:sldId id="288" r:id="rId11"/>
    <p:sldId id="289" r:id="rId12"/>
    <p:sldId id="290" r:id="rId13"/>
    <p:sldId id="291" r:id="rId14"/>
    <p:sldId id="263" r:id="rId15"/>
    <p:sldId id="264" r:id="rId16"/>
    <p:sldId id="265" r:id="rId17"/>
    <p:sldId id="266" r:id="rId18"/>
    <p:sldId id="267" r:id="rId19"/>
    <p:sldId id="268" r:id="rId20"/>
    <p:sldId id="292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22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98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717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14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987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921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112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90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376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80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1130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ทำความรู้จัก...หนังสือ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ประกาศกเศ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คาริ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ยาห์</a:t>
            </a:r>
            <a:endParaRPr lang="th-TH" sz="60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940152" y="1268761"/>
            <a:ext cx="3024336" cy="5400599"/>
          </a:xfrm>
          <a:solidFill>
            <a:srgbClr val="002060"/>
          </a:solidFill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h-TH" sz="4800" b="1" dirty="0" err="1" smtClean="0">
                <a:solidFill>
                  <a:srgbClr val="FFFF00"/>
                </a:solidFill>
              </a:rPr>
              <a:t>เศ</a:t>
            </a:r>
            <a:r>
              <a:rPr lang="th-TH" sz="4800" b="1" dirty="0">
                <a:solidFill>
                  <a:srgbClr val="FFFF00"/>
                </a:solidFill>
              </a:rPr>
              <a:t>คาริ</a:t>
            </a:r>
            <a:r>
              <a:rPr lang="th-TH" sz="48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/>
              <a:t>ประกาศวาจา   </a:t>
            </a:r>
            <a:r>
              <a:rPr lang="th-TH" sz="4000" b="1" dirty="0" smtClean="0">
                <a:solidFill>
                  <a:srgbClr val="FFC000"/>
                </a:solidFill>
              </a:rPr>
              <a:t>เรื่องเดียวกัน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และ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ช่วงเวลาเดียวกัน </a:t>
            </a:r>
            <a:r>
              <a:rPr lang="th-TH" sz="4000" b="1" dirty="0" smtClean="0"/>
              <a:t>กับ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th-TH" sz="4800" b="1" dirty="0" err="1" smtClean="0">
                <a:solidFill>
                  <a:srgbClr val="FFFF00"/>
                </a:solidFill>
              </a:rPr>
              <a:t>ฮักกัย</a:t>
            </a:r>
            <a:endParaRPr lang="en-US" sz="4800" b="1" dirty="0">
              <a:solidFill>
                <a:srgbClr val="FFFF00"/>
              </a:solidFill>
            </a:endParaRPr>
          </a:p>
        </p:txBody>
      </p:sp>
      <p:pic>
        <p:nvPicPr>
          <p:cNvPr id="6" name="Picture 10" descr="อาจเป็นรูปภาพของ 1 ค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68761"/>
            <a:ext cx="5617711" cy="557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87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457200" y="620688"/>
            <a:ext cx="8229600" cy="55446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err="1" smtClean="0">
                <a:solidFill>
                  <a:srgbClr val="FFFF00"/>
                </a:solidFill>
              </a:rPr>
              <a:t>ไซรัส</a:t>
            </a:r>
            <a:r>
              <a:rPr lang="th-TH" sz="4000" b="1" dirty="0" smtClean="0">
                <a:solidFill>
                  <a:srgbClr val="FFC000"/>
                </a:solidFill>
              </a:rPr>
              <a:t> ยังได้มอบเครื่องใช้ในพระวิหาร </a:t>
            </a:r>
            <a:r>
              <a:rPr lang="th-TH" sz="4000" b="1" dirty="0" smtClean="0"/>
              <a:t>ซึ่งบาบิโลน ยึดเอามาจากพระวิหาร</a:t>
            </a:r>
            <a:r>
              <a:rPr lang="th-TH" sz="4000" b="1" dirty="0" smtClean="0">
                <a:solidFill>
                  <a:srgbClr val="FFC000"/>
                </a:solidFill>
              </a:rPr>
              <a:t>คืนแก่</a:t>
            </a:r>
            <a:r>
              <a:rPr lang="th-TH" sz="40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000" b="1" dirty="0" smtClean="0">
                <a:solidFill>
                  <a:srgbClr val="FFC000"/>
                </a:solidFill>
              </a:rPr>
              <a:t>บัส</a:t>
            </a:r>
            <a:r>
              <a:rPr lang="th-TH" sz="4000" b="1" dirty="0" err="1" smtClean="0">
                <a:solidFill>
                  <a:srgbClr val="FFC000"/>
                </a:solidFill>
              </a:rPr>
              <a:t>ซาร์</a:t>
            </a:r>
            <a:r>
              <a:rPr lang="th-TH" sz="4000" b="1" dirty="0" smtClean="0">
                <a:solidFill>
                  <a:srgbClr val="FFC000"/>
                </a:solidFill>
              </a:rPr>
              <a:t> พร้อมกับคำสั่งให้สร้างพระวิหารในที่เดิมขึ้นใหม่ </a:t>
            </a:r>
            <a:r>
              <a:rPr lang="th-TH" sz="4000" b="1" dirty="0" smtClean="0"/>
              <a:t>(</a:t>
            </a:r>
            <a:r>
              <a:rPr lang="th-TH" sz="4000" b="1" dirty="0" err="1" smtClean="0"/>
              <a:t>อสร</a:t>
            </a:r>
            <a:r>
              <a:rPr lang="th-TH" sz="4000" b="1" dirty="0" smtClean="0"/>
              <a:t>)</a:t>
            </a:r>
          </a:p>
          <a:p>
            <a:r>
              <a:rPr lang="th-TH" sz="4000" b="1" dirty="0" smtClean="0"/>
              <a:t>เมื่อเดินทางถึงกรุงเยรูซาเล็มงานก็ได้</a:t>
            </a:r>
            <a:r>
              <a:rPr lang="th-TH" sz="4000" b="1" dirty="0" smtClean="0">
                <a:solidFill>
                  <a:srgbClr val="FFC000"/>
                </a:solidFill>
              </a:rPr>
              <a:t>เริ่มขึ้นทันที 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อันดับแรก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พวกเขาสร้าง</a:t>
            </a:r>
            <a:r>
              <a:rPr lang="th-TH" sz="4000" b="1" dirty="0" smtClean="0">
                <a:solidFill>
                  <a:srgbClr val="FFC000"/>
                </a:solidFill>
              </a:rPr>
              <a:t>แท่นบูชาและรื้อฟื้นการถวายเครื่องเผาบูชาแด่พระ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ยาห์เวห์</a:t>
            </a:r>
            <a:r>
              <a:rPr lang="th-TH" sz="4000" b="1" dirty="0" smtClean="0"/>
              <a:t>ขึ้นอีกครั้งหนึ่ง 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ต่อมาภายในปีนั้นเอง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พวกเขาก็ได้</a:t>
            </a:r>
            <a:r>
              <a:rPr lang="th-TH" sz="4000" b="1" dirty="0" smtClean="0">
                <a:solidFill>
                  <a:srgbClr val="FFC000"/>
                </a:solidFill>
              </a:rPr>
              <a:t>เริ่มสร้างฐานของพระวิหาร </a:t>
            </a:r>
            <a:r>
              <a:rPr lang="th-TH" sz="4000" b="1" dirty="0" smtClean="0"/>
              <a:t>(</a:t>
            </a:r>
            <a:r>
              <a:rPr lang="th-TH" sz="4000" b="1" dirty="0" err="1" smtClean="0"/>
              <a:t>อสร</a:t>
            </a:r>
            <a:r>
              <a:rPr lang="en-GB" dirty="0" smtClean="0"/>
              <a:t> 3</a:t>
            </a:r>
            <a:r>
              <a:rPr lang="th-TH" dirty="0" smtClean="0"/>
              <a:t>:</a:t>
            </a:r>
            <a:r>
              <a:rPr lang="en-US" dirty="0" smtClean="0"/>
              <a:t>1</a:t>
            </a:r>
            <a:r>
              <a:rPr lang="th-TH" dirty="0" smtClean="0"/>
              <a:t>-</a:t>
            </a:r>
            <a:r>
              <a:rPr lang="en-US" dirty="0" smtClean="0"/>
              <a:t>11</a:t>
            </a:r>
            <a:r>
              <a:rPr lang="th-TH" sz="4000" b="1" dirty="0" smtClean="0"/>
              <a:t>) </a:t>
            </a:r>
            <a:r>
              <a:rPr lang="th-TH" sz="4000" b="1" dirty="0" smtClean="0">
                <a:solidFill>
                  <a:srgbClr val="FFFF00"/>
                </a:solidFill>
              </a:rPr>
              <a:t>(ดูรูป)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7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image of new temple of jerusalem in time of ez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" y="0"/>
            <a:ext cx="9124663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-16162" y="5949280"/>
            <a:ext cx="9144000" cy="908720"/>
          </a:xfrm>
          <a:prstGeom prst="rect">
            <a:avLst/>
          </a:prstGeom>
          <a:solidFill>
            <a:srgbClr val="002060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เริ่มด้วยการสร้างแท่นบูชา และ วางฐานราก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572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251520" y="260648"/>
            <a:ext cx="8686800" cy="61926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>
                <a:solidFill>
                  <a:srgbClr val="FFFF00"/>
                </a:solidFill>
              </a:rPr>
              <a:t>แต่หลังเริ่มต้นได้ไม่นานก็ถูกต่อต้าน </a:t>
            </a:r>
            <a:r>
              <a:rPr lang="th-TH" sz="4000" b="1" dirty="0" smtClean="0"/>
              <a:t>ทั้งจากเพื่อนบ้าน + คนต่างด้าวที่เข้ามาอาศัยในยู</a:t>
            </a:r>
            <a:r>
              <a:rPr lang="th-TH" sz="4000" b="1" dirty="0" err="1" smtClean="0"/>
              <a:t>ดาห์</a:t>
            </a:r>
            <a:endParaRPr lang="th-TH" sz="4000" b="1" dirty="0" smtClean="0"/>
          </a:p>
          <a:p>
            <a:r>
              <a:rPr lang="th-TH" sz="4000" b="1" dirty="0" err="1" smtClean="0">
                <a:solidFill>
                  <a:srgbClr val="FFFF00"/>
                </a:solidFill>
              </a:rPr>
              <a:t>อสร</a:t>
            </a:r>
            <a:r>
              <a:rPr lang="en-GB" dirty="0" smtClean="0">
                <a:solidFill>
                  <a:srgbClr val="FFFF00"/>
                </a:solidFill>
              </a:rPr>
              <a:t>.4</a:t>
            </a:r>
            <a:r>
              <a:rPr lang="th-TH" dirty="0" smtClean="0">
                <a:solidFill>
                  <a:srgbClr val="FFFF00"/>
                </a:solidFill>
              </a:rPr>
              <a:t>:</a:t>
            </a:r>
            <a:r>
              <a:rPr lang="en-US" dirty="0" smtClean="0">
                <a:solidFill>
                  <a:srgbClr val="FFFF00"/>
                </a:solidFill>
              </a:rPr>
              <a:t>1</a:t>
            </a:r>
            <a:r>
              <a:rPr lang="th-TH" dirty="0" smtClean="0">
                <a:solidFill>
                  <a:srgbClr val="FFFF00"/>
                </a:solidFill>
              </a:rPr>
              <a:t>-</a:t>
            </a:r>
            <a:r>
              <a:rPr lang="en-US" dirty="0" smtClean="0">
                <a:solidFill>
                  <a:srgbClr val="FFFF00"/>
                </a:solidFill>
              </a:rPr>
              <a:t>24</a:t>
            </a:r>
            <a:r>
              <a:rPr lang="th-TH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เล่าว่า </a:t>
            </a:r>
            <a:r>
              <a:rPr lang="th-TH" sz="4000" b="1" dirty="0" smtClean="0">
                <a:solidFill>
                  <a:srgbClr val="FFC000"/>
                </a:solidFill>
              </a:rPr>
              <a:t>ชาว</a:t>
            </a:r>
            <a:r>
              <a:rPr lang="th-TH" sz="4000" b="1" dirty="0" err="1" smtClean="0">
                <a:solidFill>
                  <a:srgbClr val="FFC000"/>
                </a:solidFill>
              </a:rPr>
              <a:t>สะมาเรีย</a:t>
            </a:r>
            <a:r>
              <a:rPr lang="th-TH" sz="4000" b="1" dirty="0" smtClean="0"/>
              <a:t>เขียนจดหมายถึงเปอร์เซียและ </a:t>
            </a:r>
            <a:r>
              <a:rPr lang="th-TH" sz="4000" b="1" dirty="0" smtClean="0">
                <a:solidFill>
                  <a:srgbClr val="FFC000"/>
                </a:solidFill>
              </a:rPr>
              <a:t>ใส่ร้ายว่า การสร้างพระวิหารขึ้นใหม่เป็นแผนการก่อกบฏรูปแบบหนึ่ง 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เปอร์เซีย </a:t>
            </a:r>
            <a:r>
              <a:rPr lang="th-TH" sz="4000" b="1" dirty="0" smtClean="0"/>
              <a:t>จึงสั่งให้</a:t>
            </a:r>
            <a:r>
              <a:rPr lang="th-TH" sz="4000" b="1" dirty="0" smtClean="0">
                <a:solidFill>
                  <a:srgbClr val="FFC000"/>
                </a:solidFill>
              </a:rPr>
              <a:t>หยุดการสร้าง</a:t>
            </a:r>
            <a:r>
              <a:rPr lang="th-TH" sz="4000" b="1" dirty="0" smtClean="0"/>
              <a:t>เพื่อสอบสวนเป็น</a:t>
            </a:r>
            <a:r>
              <a:rPr lang="th-TH" sz="4000" b="1" dirty="0" smtClean="0">
                <a:solidFill>
                  <a:srgbClr val="FFC000"/>
                </a:solidFill>
              </a:rPr>
              <a:t>เวลานานถึง 18 ปี</a:t>
            </a:r>
          </a:p>
          <a:p>
            <a:r>
              <a:rPr lang="th-TH" sz="4400" b="1" dirty="0" smtClean="0"/>
              <a:t>ช่วงเวลานี้เองที่ </a:t>
            </a:r>
            <a:r>
              <a:rPr lang="th-TH" sz="4400" b="1" u="sng" dirty="0" err="1" smtClean="0">
                <a:solidFill>
                  <a:srgbClr val="FFFF00"/>
                </a:solidFill>
              </a:rPr>
              <a:t>ฮักกัย</a:t>
            </a:r>
            <a:r>
              <a:rPr lang="th-TH" sz="4400" b="1" dirty="0" smtClean="0"/>
              <a:t> และ </a:t>
            </a:r>
            <a:r>
              <a:rPr lang="th-TH" sz="4400" b="1" u="sng" dirty="0" err="1" smtClean="0">
                <a:solidFill>
                  <a:srgbClr val="FFFF00"/>
                </a:solidFill>
              </a:rPr>
              <a:t>เศ</a:t>
            </a:r>
            <a:r>
              <a:rPr lang="th-TH" sz="4400" b="1" u="sng" dirty="0" smtClean="0">
                <a:solidFill>
                  <a:srgbClr val="FFFF00"/>
                </a:solidFill>
              </a:rPr>
              <a:t>คาริ</a:t>
            </a:r>
            <a:r>
              <a:rPr lang="th-TH" sz="4400" b="1" u="sng" dirty="0" err="1" smtClean="0">
                <a:solidFill>
                  <a:srgbClr val="FFFF00"/>
                </a:solidFill>
              </a:rPr>
              <a:t>ยาห์</a:t>
            </a:r>
            <a:r>
              <a:rPr lang="th-TH" sz="4400" b="1" u="sng" dirty="0" smtClean="0">
                <a:solidFill>
                  <a:srgbClr val="FFFF00"/>
                </a:solidFill>
              </a:rPr>
              <a:t> </a:t>
            </a:r>
            <a:r>
              <a:rPr lang="th-TH" sz="4400" b="1" dirty="0" smtClean="0"/>
              <a:t>ปรากฏตัวขึ้น และ เริ่มงานประกาศพระวาจา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8896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ผลการค้นหารูปภาพสำหรับ image of New Temple of Jerusalem in time of Ez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559" y="0"/>
            <a:ext cx="53746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47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472608"/>
          </a:xfrm>
        </p:spPr>
        <p:txBody>
          <a:bodyPr>
            <a:noAutofit/>
          </a:bodyPr>
          <a:lstStyle/>
          <a:p>
            <a:r>
              <a:rPr lang="th-TH" sz="4400" b="1" dirty="0" err="1" smtClean="0">
                <a:solidFill>
                  <a:srgbClr val="FFFF00"/>
                </a:solidFill>
              </a:rPr>
              <a:t>เศ</a:t>
            </a:r>
            <a:r>
              <a:rPr lang="th-TH" sz="4400" b="1" dirty="0">
                <a:solidFill>
                  <a:srgbClr val="FFFF00"/>
                </a:solidFill>
              </a:rPr>
              <a:t>คาริ</a:t>
            </a:r>
            <a:r>
              <a:rPr lang="th-TH" sz="44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ถูก</a:t>
            </a:r>
            <a:r>
              <a:rPr lang="th-TH" sz="4000" b="1" dirty="0"/>
              <a:t>กล่าวถึงว่าเป็น </a:t>
            </a:r>
            <a:r>
              <a:rPr lang="th-TH" sz="4000" b="1" dirty="0">
                <a:solidFill>
                  <a:srgbClr val="FFC000"/>
                </a:solidFill>
              </a:rPr>
              <a:t>“บุตร</a:t>
            </a:r>
            <a:r>
              <a:rPr lang="th-TH" sz="4000" b="1" dirty="0" err="1">
                <a:solidFill>
                  <a:srgbClr val="FFC000"/>
                </a:solidFill>
              </a:rPr>
              <a:t>เบเรคิยาห์</a:t>
            </a:r>
            <a:r>
              <a:rPr lang="th-TH" sz="4000" b="1" dirty="0">
                <a:solidFill>
                  <a:srgbClr val="FFC000"/>
                </a:solidFill>
              </a:rPr>
              <a:t> บุตร</a:t>
            </a:r>
            <a:r>
              <a:rPr lang="th-TH" sz="4000" b="1" dirty="0">
                <a:solidFill>
                  <a:srgbClr val="FFFF00"/>
                </a:solidFill>
              </a:rPr>
              <a:t>อิดโด</a:t>
            </a:r>
            <a:r>
              <a:rPr lang="th-TH" sz="4000" b="1" dirty="0">
                <a:solidFill>
                  <a:srgbClr val="FFC000"/>
                </a:solidFill>
              </a:rPr>
              <a:t>”</a:t>
            </a:r>
            <a:r>
              <a:rPr lang="th-TH" sz="4000" b="1" i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(</a:t>
            </a:r>
            <a:r>
              <a:rPr lang="th-TH" sz="4000" b="1" dirty="0" err="1"/>
              <a:t>ศคย</a:t>
            </a:r>
            <a:r>
              <a:rPr lang="th-TH" sz="4000" b="1" dirty="0"/>
              <a:t> </a:t>
            </a:r>
            <a:r>
              <a:rPr lang="en-GB" sz="2800" dirty="0"/>
              <a:t>1</a:t>
            </a:r>
            <a:r>
              <a:rPr lang="th-TH" sz="2800" dirty="0"/>
              <a:t>:</a:t>
            </a:r>
            <a:r>
              <a:rPr lang="en-US" sz="2800" dirty="0"/>
              <a:t>1</a:t>
            </a:r>
            <a:r>
              <a:rPr lang="th-TH" sz="4000" b="1" dirty="0"/>
              <a:t>) แต่ในบางครั้งท่านได้รับการอ้างถึงเพียงในฐานะ </a:t>
            </a:r>
            <a:r>
              <a:rPr lang="th-TH" sz="4000" b="1" dirty="0">
                <a:solidFill>
                  <a:srgbClr val="FFC000"/>
                </a:solidFill>
              </a:rPr>
              <a:t>“บุตรของ</a:t>
            </a:r>
            <a:r>
              <a:rPr lang="th-TH" sz="4000" b="1" dirty="0">
                <a:solidFill>
                  <a:srgbClr val="FFFF00"/>
                </a:solidFill>
              </a:rPr>
              <a:t>อิดโด</a:t>
            </a:r>
            <a:r>
              <a:rPr lang="th-TH" sz="4000" b="1" dirty="0">
                <a:solidFill>
                  <a:srgbClr val="FFC000"/>
                </a:solidFill>
              </a:rPr>
              <a:t>”</a:t>
            </a:r>
            <a:r>
              <a:rPr lang="th-TH" sz="4000" b="1" i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(</a:t>
            </a:r>
            <a:r>
              <a:rPr lang="th-TH" sz="4000" b="1" dirty="0" err="1"/>
              <a:t>อสร</a:t>
            </a:r>
            <a:r>
              <a:rPr lang="th-TH" sz="4000" b="1" dirty="0"/>
              <a:t> </a:t>
            </a:r>
            <a:r>
              <a:rPr lang="en-GB" dirty="0"/>
              <a:t>5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sz="4000" b="1" dirty="0"/>
              <a:t>) </a:t>
            </a:r>
            <a:endParaRPr lang="th-TH" sz="4000" b="1" dirty="0" smtClean="0"/>
          </a:p>
          <a:p>
            <a:r>
              <a:rPr lang="th-TH" sz="4800" b="1" dirty="0">
                <a:solidFill>
                  <a:srgbClr val="FFFF00"/>
                </a:solidFill>
              </a:rPr>
              <a:t>“อิดโด”</a:t>
            </a:r>
            <a:r>
              <a:rPr lang="th-TH" sz="4800" b="1" i="1" dirty="0">
                <a:solidFill>
                  <a:srgbClr val="FFFF00"/>
                </a:solidFill>
              </a:rPr>
              <a:t> </a:t>
            </a:r>
            <a:r>
              <a:rPr lang="th-TH" sz="4800" b="1" dirty="0">
                <a:solidFill>
                  <a:srgbClr val="FFFF00"/>
                </a:solidFill>
              </a:rPr>
              <a:t>(</a:t>
            </a:r>
            <a:r>
              <a:rPr lang="en-US" sz="4000" dirty="0" err="1">
                <a:solidFill>
                  <a:srgbClr val="FFFF00"/>
                </a:solidFill>
              </a:rPr>
              <a:t>Iddo</a:t>
            </a:r>
            <a:r>
              <a:rPr lang="th-TH" sz="4800" b="1" dirty="0">
                <a:solidFill>
                  <a:srgbClr val="FFFF00"/>
                </a:solidFill>
              </a:rPr>
              <a:t>) </a:t>
            </a:r>
            <a:r>
              <a:rPr lang="th-TH" sz="4800" b="1" dirty="0" smtClean="0">
                <a:solidFill>
                  <a:srgbClr val="FFFF00"/>
                </a:solidFill>
              </a:rPr>
              <a:t>เป็นใคร? </a:t>
            </a:r>
          </a:p>
          <a:p>
            <a:r>
              <a:rPr lang="th-TH" sz="4000" b="1" dirty="0" smtClean="0"/>
              <a:t>เป็น</a:t>
            </a:r>
            <a:r>
              <a:rPr lang="th-TH" sz="4000" b="1" dirty="0"/>
              <a:t>คนใน</a:t>
            </a:r>
            <a:r>
              <a:rPr lang="th-TH" sz="4000" b="1" dirty="0">
                <a:solidFill>
                  <a:srgbClr val="FFC000"/>
                </a:solidFill>
              </a:rPr>
              <a:t>ตระกูล</a:t>
            </a:r>
            <a:r>
              <a:rPr lang="th-TH" sz="4000" b="1" dirty="0" smtClean="0">
                <a:solidFill>
                  <a:srgbClr val="FFC000"/>
                </a:solidFill>
              </a:rPr>
              <a:t>สมณะ เพื่อนร่วมเดินทางกลับจากบาบิโลน</a:t>
            </a:r>
            <a:r>
              <a:rPr lang="th-TH" sz="4000" b="1" dirty="0" err="1" smtClean="0">
                <a:solidFill>
                  <a:srgbClr val="FFC000"/>
                </a:solidFill>
              </a:rPr>
              <a:t>ของเศ</a:t>
            </a:r>
            <a:r>
              <a:rPr lang="th-TH" sz="4000" b="1" dirty="0" err="1">
                <a:solidFill>
                  <a:srgbClr val="FFC000"/>
                </a:solidFill>
              </a:rPr>
              <a:t>รุบบาเบล</a:t>
            </a:r>
            <a:r>
              <a:rPr lang="th-TH" sz="4000" b="1" dirty="0">
                <a:solidFill>
                  <a:srgbClr val="FFC000"/>
                </a:solidFill>
              </a:rPr>
              <a:t>และโยชู</a:t>
            </a:r>
            <a:r>
              <a:rPr lang="th-TH" sz="4000" b="1" dirty="0" smtClean="0">
                <a:solidFill>
                  <a:srgbClr val="FFC000"/>
                </a:solidFill>
              </a:rPr>
              <a:t>วา </a:t>
            </a:r>
            <a:r>
              <a:rPr lang="th-TH" sz="4000" b="1" dirty="0" smtClean="0"/>
              <a:t>(</a:t>
            </a:r>
            <a:r>
              <a:rPr lang="th-TH" sz="4000" b="1" dirty="0" err="1"/>
              <a:t>นหม</a:t>
            </a:r>
            <a:r>
              <a:rPr lang="th-TH" sz="4000" b="1" dirty="0"/>
              <a:t> </a:t>
            </a:r>
            <a:r>
              <a:rPr lang="en-GB" dirty="0"/>
              <a:t>12</a:t>
            </a:r>
            <a:r>
              <a:rPr lang="th-TH" dirty="0"/>
              <a:t>:</a:t>
            </a:r>
            <a:r>
              <a:rPr lang="en-US" dirty="0"/>
              <a:t>4</a:t>
            </a:r>
            <a:r>
              <a:rPr lang="en-US" dirty="0" smtClean="0"/>
              <a:t>, 16</a:t>
            </a:r>
            <a:r>
              <a:rPr lang="th-TH" sz="4000" b="1" dirty="0"/>
              <a:t>) ถ้า </a:t>
            </a:r>
            <a:r>
              <a:rPr lang="th-TH" sz="4000" b="1" dirty="0">
                <a:solidFill>
                  <a:srgbClr val="FFC000"/>
                </a:solidFill>
              </a:rPr>
              <a:t>“อิดโด” </a:t>
            </a:r>
            <a:r>
              <a:rPr lang="th-TH" sz="4000" b="1" dirty="0" smtClean="0"/>
              <a:t>เป็นปู่</a:t>
            </a:r>
            <a:r>
              <a:rPr lang="th-TH" sz="4000" b="1" dirty="0" err="1"/>
              <a:t>ของเศ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 ก็แสดง</a:t>
            </a:r>
            <a:r>
              <a:rPr lang="th-TH" sz="4000" b="1" dirty="0" smtClean="0"/>
              <a:t>ว่า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err="1" smtClean="0">
                <a:solidFill>
                  <a:srgbClr val="FFFF00"/>
                </a:solidFill>
              </a:rPr>
              <a:t>เศ</a:t>
            </a:r>
            <a:r>
              <a:rPr lang="th-TH" sz="4000" b="1" dirty="0" smtClean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มี</a:t>
            </a:r>
            <a:r>
              <a:rPr lang="th-TH" sz="4000" b="1" dirty="0">
                <a:solidFill>
                  <a:srgbClr val="FFFF00"/>
                </a:solidFill>
              </a:rPr>
              <a:t>ภูมิหลัง</a:t>
            </a:r>
            <a:r>
              <a:rPr lang="th-TH" sz="4000" b="1" dirty="0" smtClean="0">
                <a:solidFill>
                  <a:srgbClr val="FFFF00"/>
                </a:solidFill>
              </a:rPr>
              <a:t>เป็น </a:t>
            </a:r>
            <a:r>
              <a:rPr lang="th-TH" sz="4800" b="1" dirty="0" smtClean="0">
                <a:solidFill>
                  <a:srgbClr val="FF0000"/>
                </a:solidFill>
              </a:rPr>
              <a:t>สมณะ</a:t>
            </a:r>
            <a:endParaRPr lang="th-TH" sz="4800" b="1" dirty="0">
              <a:solidFill>
                <a:srgbClr val="FF0000"/>
              </a:solidFill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98072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1. 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เศ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คาริ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ยาห์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ที่หนึ่ง เป็นใคร?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19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5832648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และ</a:t>
            </a:r>
            <a:r>
              <a:rPr lang="th-TH" sz="4000" b="1" dirty="0" err="1" smtClean="0">
                <a:solidFill>
                  <a:srgbClr val="FFC000"/>
                </a:solidFill>
              </a:rPr>
              <a:t>ถ้าเศ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ที่หนึ่งเป็นสมณะจริง </a:t>
            </a:r>
            <a:r>
              <a:rPr lang="th-TH" sz="4000" b="1" dirty="0" smtClean="0"/>
              <a:t>นี่ทำ</a:t>
            </a:r>
            <a:r>
              <a:rPr lang="th-TH" sz="4000" b="1" dirty="0"/>
              <a:t>ให้เรา</a:t>
            </a:r>
            <a:r>
              <a:rPr lang="th-TH" sz="4000" b="1" dirty="0" smtClean="0"/>
              <a:t>เข้าใจเหตุผลว่า </a:t>
            </a:r>
            <a:r>
              <a:rPr lang="th-TH" sz="4400" b="1" dirty="0">
                <a:solidFill>
                  <a:srgbClr val="FFFF00"/>
                </a:solidFill>
              </a:rPr>
              <a:t>“</a:t>
            </a:r>
            <a:r>
              <a:rPr lang="th-TH" sz="4400" b="1" dirty="0" err="1">
                <a:solidFill>
                  <a:srgbClr val="FFFF00"/>
                </a:solidFill>
              </a:rPr>
              <a:t>ทำไมเศ</a:t>
            </a:r>
            <a:r>
              <a:rPr lang="th-TH" sz="4400" b="1" dirty="0">
                <a:solidFill>
                  <a:srgbClr val="FFFF00"/>
                </a:solidFill>
              </a:rPr>
              <a:t>คาริ</a:t>
            </a:r>
            <a:r>
              <a:rPr lang="th-TH" sz="4400" b="1" dirty="0" err="1">
                <a:solidFill>
                  <a:srgbClr val="FFFF00"/>
                </a:solidFill>
              </a:rPr>
              <a:t>ยาห์</a:t>
            </a:r>
            <a:r>
              <a:rPr lang="th-TH" sz="4400" b="1" dirty="0">
                <a:solidFill>
                  <a:srgbClr val="FFFF00"/>
                </a:solidFill>
              </a:rPr>
              <a:t>จึงย้ำถึงพระวิหาร สมณะ </a:t>
            </a:r>
            <a:r>
              <a:rPr lang="th-TH" sz="4400" b="1" dirty="0" smtClean="0">
                <a:solidFill>
                  <a:srgbClr val="FFFF00"/>
                </a:solidFill>
              </a:rPr>
              <a:t>และ </a:t>
            </a:r>
            <a:r>
              <a:rPr lang="th-TH" sz="4400" b="1" dirty="0" err="1" smtClean="0">
                <a:solidFill>
                  <a:srgbClr val="FFFF00"/>
                </a:solidFill>
              </a:rPr>
              <a:t>ศาสน</a:t>
            </a:r>
            <a:r>
              <a:rPr lang="th-TH" sz="4400" b="1" dirty="0">
                <a:solidFill>
                  <a:srgbClr val="FFFF00"/>
                </a:solidFill>
              </a:rPr>
              <a:t>พิธีอยู่บ่อยๆ” </a:t>
            </a:r>
            <a:r>
              <a:rPr lang="th-TH" sz="4000" b="1" dirty="0"/>
              <a:t>(</a:t>
            </a:r>
            <a:r>
              <a:rPr lang="th-TH" sz="4000" b="1" dirty="0" err="1"/>
              <a:t>ศคย</a:t>
            </a:r>
            <a:r>
              <a:rPr lang="th-TH" sz="4000" b="1" dirty="0"/>
              <a:t> </a:t>
            </a:r>
            <a:r>
              <a:rPr lang="en-GB" dirty="0"/>
              <a:t>3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dirty="0"/>
              <a:t>-</a:t>
            </a:r>
            <a:r>
              <a:rPr lang="en-US" dirty="0"/>
              <a:t>10; 4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dirty="0"/>
              <a:t>-</a:t>
            </a:r>
            <a:r>
              <a:rPr lang="en-US" dirty="0"/>
              <a:t>14; 6</a:t>
            </a:r>
            <a:r>
              <a:rPr lang="th-TH" dirty="0"/>
              <a:t>:</a:t>
            </a:r>
            <a:r>
              <a:rPr lang="en-US" dirty="0"/>
              <a:t>9</a:t>
            </a:r>
            <a:r>
              <a:rPr lang="th-TH" dirty="0"/>
              <a:t>-</a:t>
            </a:r>
            <a:r>
              <a:rPr lang="en-US" dirty="0"/>
              <a:t>15; 7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dirty="0"/>
              <a:t>-</a:t>
            </a:r>
            <a:r>
              <a:rPr lang="en-US" dirty="0"/>
              <a:t>3; 8</a:t>
            </a:r>
            <a:r>
              <a:rPr lang="th-TH" dirty="0"/>
              <a:t>:</a:t>
            </a:r>
            <a:r>
              <a:rPr lang="en-US" dirty="0"/>
              <a:t>18</a:t>
            </a:r>
            <a:r>
              <a:rPr lang="th-TH" dirty="0"/>
              <a:t>-</a:t>
            </a:r>
            <a:r>
              <a:rPr lang="en-US" dirty="0"/>
              <a:t>19</a:t>
            </a:r>
            <a:r>
              <a:rPr lang="th-TH" sz="4000" b="1" dirty="0" smtClean="0"/>
              <a:t>)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อย่างไร</a:t>
            </a:r>
            <a:r>
              <a:rPr lang="th-TH" sz="4000" b="1" dirty="0">
                <a:solidFill>
                  <a:srgbClr val="FFC000"/>
                </a:solidFill>
              </a:rPr>
              <a:t>ก็ตาม เรื่อง</a:t>
            </a:r>
            <a:r>
              <a:rPr lang="th-TH" sz="4000" b="1" dirty="0" smtClean="0">
                <a:solidFill>
                  <a:srgbClr val="FFC000"/>
                </a:solidFill>
              </a:rPr>
              <a:t>นี้เป็นแค่ </a:t>
            </a:r>
            <a:r>
              <a:rPr lang="th-TH" sz="4800" b="1" dirty="0" smtClean="0">
                <a:solidFill>
                  <a:srgbClr val="FFFF00"/>
                </a:solidFill>
              </a:rPr>
              <a:t>สันนิษฐาน</a:t>
            </a:r>
          </a:p>
          <a:p>
            <a:r>
              <a:rPr lang="th-TH" sz="4000" b="1" dirty="0" smtClean="0"/>
              <a:t>สิ่ง</a:t>
            </a:r>
            <a:r>
              <a:rPr lang="th-TH" sz="4000" b="1" dirty="0"/>
              <a:t>ที่เราพอสรุปได้ก็</a:t>
            </a:r>
            <a:r>
              <a:rPr lang="th-TH" sz="4000" b="1" dirty="0" smtClean="0"/>
              <a:t>คือ </a:t>
            </a:r>
            <a:r>
              <a:rPr lang="th-TH" sz="4000" b="1" dirty="0" smtClean="0">
                <a:solidFill>
                  <a:srgbClr val="FFC000"/>
                </a:solidFill>
              </a:rPr>
              <a:t>เรา</a:t>
            </a:r>
            <a:r>
              <a:rPr lang="th-TH" sz="4000" b="1" dirty="0">
                <a:solidFill>
                  <a:srgbClr val="FFC000"/>
                </a:solidFill>
              </a:rPr>
              <a:t>ทราบเรื่องราวของท่าน</a:t>
            </a:r>
            <a:r>
              <a:rPr lang="th-TH" sz="4000" b="1" u="sng" dirty="0">
                <a:solidFill>
                  <a:srgbClr val="FFC000"/>
                </a:solidFill>
              </a:rPr>
              <a:t>น้อยมาก </a:t>
            </a:r>
            <a:r>
              <a:rPr lang="th-TH" sz="4000" b="1" dirty="0"/>
              <a:t>คือ </a:t>
            </a:r>
            <a:r>
              <a:rPr lang="th-TH" sz="4000" b="1" dirty="0">
                <a:solidFill>
                  <a:srgbClr val="FFC000"/>
                </a:solidFill>
              </a:rPr>
              <a:t>ทราบจากข้อมูลที่มีอยู่ในหนังสือที่ถือว่าเป็นของท่าน</a:t>
            </a:r>
            <a:r>
              <a:rPr lang="th-TH" sz="4000" b="1" dirty="0" smtClean="0">
                <a:solidFill>
                  <a:srgbClr val="FFC000"/>
                </a:solidFill>
              </a:rPr>
              <a:t>เท่านั้น ดังนี้...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6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6632"/>
            <a:ext cx="8640960" cy="6696744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เริ่มประกาศพระวาจาเมื่อไร?</a:t>
            </a:r>
            <a:endParaRPr lang="en-GB" sz="4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FF00"/>
                </a:solidFill>
              </a:rPr>
              <a:t>   </a:t>
            </a:r>
            <a:r>
              <a:rPr lang="en-GB" sz="4000" b="1" dirty="0" smtClean="0"/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	</a:t>
            </a:r>
            <a:r>
              <a:rPr lang="th-TH" sz="4000" b="1" dirty="0" smtClean="0"/>
              <a:t>หลักฐานจาก</a:t>
            </a:r>
            <a:r>
              <a:rPr lang="th-TH" sz="4000" b="1" dirty="0"/>
              <a:t> </a:t>
            </a:r>
            <a:r>
              <a:rPr lang="th-TH" sz="4000" b="1" dirty="0" err="1" smtClean="0"/>
              <a:t>ศคย</a:t>
            </a:r>
            <a:r>
              <a:rPr lang="th-TH" sz="4000" b="1" dirty="0" smtClean="0"/>
              <a:t>.</a:t>
            </a:r>
            <a:r>
              <a:rPr lang="en-GB" dirty="0" smtClean="0"/>
              <a:t>1:1</a:t>
            </a:r>
            <a:r>
              <a:rPr lang="en-GB" sz="4000" b="1" dirty="0" smtClean="0"/>
              <a:t> </a:t>
            </a:r>
            <a:r>
              <a:rPr lang="th-TH" sz="4000" b="1" dirty="0" smtClean="0"/>
              <a:t>ระบุว่าเริ่ม </a:t>
            </a:r>
            <a:r>
              <a:rPr lang="th-TH" sz="4000" b="1" dirty="0" smtClean="0">
                <a:solidFill>
                  <a:srgbClr val="FFC000"/>
                </a:solidFill>
              </a:rPr>
              <a:t>“</a:t>
            </a:r>
            <a:r>
              <a:rPr lang="th-TH" sz="4000" b="1" dirty="0">
                <a:solidFill>
                  <a:srgbClr val="FFC000"/>
                </a:solidFill>
              </a:rPr>
              <a:t>เดือนที่ </a:t>
            </a:r>
            <a:r>
              <a:rPr lang="en-GB" dirty="0">
                <a:solidFill>
                  <a:srgbClr val="FFC000"/>
                </a:solidFill>
              </a:rPr>
              <a:t>8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ปี	ที่ </a:t>
            </a:r>
            <a:r>
              <a:rPr lang="en-GB" dirty="0">
                <a:solidFill>
                  <a:srgbClr val="FFC000"/>
                </a:solidFill>
              </a:rPr>
              <a:t>2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ใน</a:t>
            </a:r>
            <a:r>
              <a:rPr lang="th-TH" sz="4000" b="1" dirty="0" smtClean="0">
                <a:solidFill>
                  <a:srgbClr val="FFFF00"/>
                </a:solidFill>
              </a:rPr>
              <a:t>สมัย</a:t>
            </a:r>
            <a:r>
              <a:rPr lang="th-TH" sz="4000" b="1" dirty="0">
                <a:solidFill>
                  <a:srgbClr val="FFFF00"/>
                </a:solidFill>
              </a:rPr>
              <a:t>กษัตริย์ดา</a:t>
            </a:r>
            <a:r>
              <a:rPr lang="th-TH" sz="4000" b="1" dirty="0" err="1">
                <a:solidFill>
                  <a:srgbClr val="FFFF00"/>
                </a:solidFill>
              </a:rPr>
              <a:t>ริอัส</a:t>
            </a:r>
            <a:r>
              <a:rPr lang="th-TH" sz="4000" b="1" dirty="0">
                <a:solidFill>
                  <a:srgbClr val="FFC000"/>
                </a:solidFill>
              </a:rPr>
              <a:t>”</a:t>
            </a:r>
            <a:r>
              <a:rPr lang="th-TH" sz="4000" b="1" i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(ตุลาคม-	พฤศจิกายน 	</a:t>
            </a:r>
            <a:r>
              <a:rPr lang="th-TH" sz="4000" b="1" dirty="0" smtClean="0">
                <a:solidFill>
                  <a:srgbClr val="FFC000"/>
                </a:solidFill>
              </a:rPr>
              <a:t>ปี </a:t>
            </a:r>
            <a:r>
              <a:rPr lang="en-GB" dirty="0">
                <a:solidFill>
                  <a:srgbClr val="FFC000"/>
                </a:solidFill>
              </a:rPr>
              <a:t>520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ก.ค.</a:t>
            </a:r>
            <a:r>
              <a:rPr lang="th-TH" sz="4000" b="1" dirty="0" smtClean="0">
                <a:solidFill>
                  <a:srgbClr val="FFC000"/>
                </a:solidFill>
              </a:rPr>
              <a:t>ศ.</a:t>
            </a:r>
            <a:r>
              <a:rPr lang="th-TH" sz="4000" b="1" dirty="0" smtClean="0"/>
              <a:t>) </a:t>
            </a:r>
            <a:r>
              <a:rPr lang="en-GB" sz="4000" b="1" dirty="0" smtClean="0"/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ราว 2 เดือนหลัง </a:t>
            </a:r>
            <a:r>
              <a:rPr lang="th-TH" sz="4000" b="1" dirty="0" err="1" smtClean="0">
                <a:solidFill>
                  <a:srgbClr val="FFFF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เริ่ม	ประกาศพระ</a:t>
            </a:r>
            <a:r>
              <a:rPr lang="th-TH" sz="4000" b="1" dirty="0">
                <a:solidFill>
                  <a:srgbClr val="FFC000"/>
                </a:solidFill>
              </a:rPr>
              <a:t>วาจาครั้ง</a:t>
            </a:r>
            <a:r>
              <a:rPr lang="th-TH" sz="4000" b="1" dirty="0" smtClean="0">
                <a:solidFill>
                  <a:srgbClr val="FFC000"/>
                </a:solidFill>
              </a:rPr>
              <a:t>แรก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dirty="0" smtClean="0"/>
              <a:t>เริ่มด้วยพระเจ้าสั่งให้ไปบอกชาวยู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ว่า </a:t>
            </a:r>
            <a:r>
              <a:rPr lang="th-TH" sz="4000" b="1" dirty="0" smtClean="0">
                <a:solidFill>
                  <a:srgbClr val="FFFF00"/>
                </a:solidFill>
              </a:rPr>
              <a:t>ให้กลับ	ใจ อย่าทำชั่ว-ทำบาปเหมือน</a:t>
            </a:r>
            <a:r>
              <a:rPr lang="th-TH" sz="4000" b="1" dirty="0" err="1" smtClean="0">
                <a:solidFill>
                  <a:srgbClr val="FFFF00"/>
                </a:solidFill>
              </a:rPr>
              <a:t>บรรพบุรุษ</a:t>
            </a:r>
            <a:r>
              <a:rPr lang="th-TH" sz="4000" b="1" dirty="0" smtClean="0">
                <a:solidFill>
                  <a:srgbClr val="FFFF00"/>
                </a:solidFill>
              </a:rPr>
              <a:t>ที่เคยทำ</a:t>
            </a:r>
          </a:p>
          <a:p>
            <a:r>
              <a:rPr lang="th-TH" sz="4400" b="1" dirty="0" smtClean="0">
                <a:solidFill>
                  <a:srgbClr val="FFC000"/>
                </a:solidFill>
              </a:rPr>
              <a:t>ปีต่อมา</a:t>
            </a:r>
            <a:r>
              <a:rPr lang="en-GB" sz="4400" b="1" dirty="0" smtClean="0">
                <a:solidFill>
                  <a:srgbClr val="FFC000"/>
                </a:solidFill>
              </a:rPr>
              <a:t> =</a:t>
            </a:r>
            <a:r>
              <a:rPr lang="th-TH" sz="4400" b="1" dirty="0" smtClean="0">
                <a:solidFill>
                  <a:srgbClr val="FFC000"/>
                </a:solidFill>
              </a:rPr>
              <a:t> </a:t>
            </a:r>
            <a:r>
              <a:rPr lang="th-TH" sz="4400" b="1" dirty="0" err="1" smtClean="0">
                <a:solidFill>
                  <a:srgbClr val="FFFF00"/>
                </a:solidFill>
              </a:rPr>
              <a:t>เศ</a:t>
            </a:r>
            <a:r>
              <a:rPr lang="th-TH" sz="4400" b="1" dirty="0" smtClean="0">
                <a:solidFill>
                  <a:srgbClr val="FFFF00"/>
                </a:solidFill>
              </a:rPr>
              <a:t>คาริ</a:t>
            </a:r>
            <a:r>
              <a:rPr lang="th-TH" sz="44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400" b="1" dirty="0" smtClean="0">
                <a:solidFill>
                  <a:srgbClr val="FFFF00"/>
                </a:solidFill>
              </a:rPr>
              <a:t>เห็นนิมิต 8 ครั้ง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มีการระบุ</a:t>
            </a:r>
            <a:r>
              <a:rPr lang="th-TH" sz="4000" b="1" dirty="0"/>
              <a:t>เวลาที่</a:t>
            </a:r>
            <a:r>
              <a:rPr lang="th-TH" sz="4000" b="1" dirty="0" smtClean="0"/>
              <a:t>เกิดขึ้น</a:t>
            </a:r>
            <a:r>
              <a:rPr lang="th-TH" sz="4000" b="1" dirty="0" smtClean="0">
                <a:solidFill>
                  <a:srgbClr val="FFC000"/>
                </a:solidFill>
              </a:rPr>
              <a:t>ใน</a:t>
            </a:r>
            <a:r>
              <a:rPr lang="th-TH" sz="4000" b="1" dirty="0" smtClean="0">
                <a:solidFill>
                  <a:srgbClr val="FFFF00"/>
                </a:solidFill>
              </a:rPr>
              <a:t>สมัย</a:t>
            </a:r>
            <a:r>
              <a:rPr lang="th-TH" sz="4000" b="1" dirty="0">
                <a:solidFill>
                  <a:srgbClr val="FFFF00"/>
                </a:solidFill>
              </a:rPr>
              <a:t>กษัตริย์ดา</a:t>
            </a:r>
            <a:r>
              <a:rPr lang="th-TH" sz="4000" b="1" dirty="0" err="1">
                <a:solidFill>
                  <a:srgbClr val="FFFF00"/>
                </a:solidFill>
              </a:rPr>
              <a:t>ริอัส</a:t>
            </a:r>
            <a:r>
              <a:rPr lang="th-TH" sz="4000" b="1" dirty="0">
                <a:solidFill>
                  <a:srgbClr val="FFC000"/>
                </a:solidFill>
              </a:rPr>
              <a:t>” </a:t>
            </a:r>
            <a:r>
              <a:rPr lang="th-TH" sz="4000" b="1" dirty="0" smtClean="0"/>
              <a:t>(มกราคม</a:t>
            </a:r>
            <a:r>
              <a:rPr lang="th-TH" sz="4000" b="1" dirty="0"/>
              <a:t>-กุมภาพันธ์ </a:t>
            </a:r>
            <a:r>
              <a:rPr lang="th-TH" sz="4000" b="1" dirty="0">
                <a:solidFill>
                  <a:srgbClr val="FFC000"/>
                </a:solidFill>
              </a:rPr>
              <a:t>ปี </a:t>
            </a:r>
            <a:r>
              <a:rPr lang="en-GB" dirty="0">
                <a:solidFill>
                  <a:srgbClr val="FFC000"/>
                </a:solidFill>
              </a:rPr>
              <a:t>519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ก.ค.ศ. </a:t>
            </a:r>
            <a:r>
              <a:rPr lang="th-TH" sz="4000" b="1" dirty="0"/>
              <a:t>(</a:t>
            </a:r>
            <a:r>
              <a:rPr lang="th-TH" sz="4000" b="1" dirty="0" err="1"/>
              <a:t>ศคย</a:t>
            </a:r>
            <a:r>
              <a:rPr lang="th-TH" sz="4000" b="1" dirty="0"/>
              <a:t> </a:t>
            </a:r>
            <a:r>
              <a:rPr lang="en-GB" dirty="0"/>
              <a:t>1</a:t>
            </a:r>
            <a:r>
              <a:rPr lang="th-TH" dirty="0"/>
              <a:t>:</a:t>
            </a:r>
            <a:r>
              <a:rPr lang="en-US" dirty="0"/>
              <a:t>7</a:t>
            </a:r>
            <a:r>
              <a:rPr lang="th-TH" sz="40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62199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60648"/>
            <a:ext cx="8686800" cy="640871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400" b="1" dirty="0" smtClean="0">
                <a:solidFill>
                  <a:srgbClr val="FFFF00"/>
                </a:solidFill>
              </a:rPr>
              <a:t>ประกาศ</a:t>
            </a:r>
            <a:r>
              <a:rPr lang="th-TH" sz="4400" b="1" dirty="0">
                <a:solidFill>
                  <a:srgbClr val="FFFF00"/>
                </a:solidFill>
              </a:rPr>
              <a:t>พระวาจาครั้ง</a:t>
            </a:r>
            <a:r>
              <a:rPr lang="th-TH" sz="4400" b="1" dirty="0" smtClean="0">
                <a:solidFill>
                  <a:srgbClr val="FFFF00"/>
                </a:solidFill>
              </a:rPr>
              <a:t>สุดท้ายเมื่อไร?</a:t>
            </a:r>
            <a:endParaRPr lang="en-GB" sz="4400" b="1" dirty="0" smtClean="0">
              <a:solidFill>
                <a:srgbClr val="FFFF00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4000" b="1" dirty="0" smtClean="0">
                <a:solidFill>
                  <a:srgbClr val="FFFF00"/>
                </a:solidFill>
              </a:rPr>
              <a:t>   </a:t>
            </a:r>
            <a:r>
              <a:rPr lang="en-GB" sz="4000" b="1" dirty="0" smtClean="0"/>
              <a:t>= </a:t>
            </a:r>
            <a:r>
              <a:rPr lang="th-TH" sz="4000" b="1" dirty="0" smtClean="0"/>
              <a:t>	ระบุว่าเดือน</a:t>
            </a:r>
            <a:r>
              <a:rPr lang="th-TH" sz="4000" b="1" dirty="0"/>
              <a:t>พฤศจิกายน-ธันวาคม </a:t>
            </a:r>
            <a:r>
              <a:rPr lang="th-TH" sz="4000" b="1" dirty="0">
                <a:solidFill>
                  <a:srgbClr val="FFC000"/>
                </a:solidFill>
              </a:rPr>
              <a:t>ปี </a:t>
            </a:r>
            <a:r>
              <a:rPr lang="en-GB" sz="4000" dirty="0">
                <a:solidFill>
                  <a:srgbClr val="FFC000"/>
                </a:solidFill>
              </a:rPr>
              <a:t>518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ก.ค.ศ.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	ใน</a:t>
            </a:r>
            <a:r>
              <a:rPr lang="th-TH" sz="4000" b="1" dirty="0">
                <a:solidFill>
                  <a:srgbClr val="FFC000"/>
                </a:solidFill>
              </a:rPr>
              <a:t>รัช</a:t>
            </a:r>
            <a:r>
              <a:rPr lang="th-TH" sz="4000" b="1" dirty="0">
                <a:solidFill>
                  <a:srgbClr val="FFFF00"/>
                </a:solidFill>
              </a:rPr>
              <a:t>สมัยกษัตริย์ดา</a:t>
            </a:r>
            <a:r>
              <a:rPr lang="th-TH" sz="4000" b="1" dirty="0" err="1">
                <a:solidFill>
                  <a:srgbClr val="FFFF00"/>
                </a:solidFill>
              </a:rPr>
              <a:t>ริอัส</a:t>
            </a:r>
            <a:r>
              <a:rPr lang="th-TH" sz="4000" b="1" dirty="0">
                <a:solidFill>
                  <a:srgbClr val="FFC000"/>
                </a:solidFill>
              </a:rPr>
              <a:t>”</a:t>
            </a:r>
            <a:r>
              <a:rPr lang="th-TH" sz="4000" b="1" dirty="0"/>
              <a:t> (</a:t>
            </a:r>
            <a:r>
              <a:rPr lang="th-TH" sz="4000" b="1" dirty="0" err="1"/>
              <a:t>ศคย</a:t>
            </a:r>
            <a:r>
              <a:rPr lang="th-TH" sz="4000" b="1" dirty="0"/>
              <a:t> </a:t>
            </a:r>
            <a:r>
              <a:rPr lang="en-GB" dirty="0"/>
              <a:t>7</a:t>
            </a:r>
            <a:r>
              <a:rPr lang="th-TH" dirty="0"/>
              <a:t>:</a:t>
            </a:r>
            <a:r>
              <a:rPr lang="en-US" dirty="0"/>
              <a:t>1</a:t>
            </a:r>
            <a:r>
              <a:rPr lang="th-TH" sz="4000" b="1" dirty="0" smtClean="0"/>
              <a:t>)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4000" b="1" dirty="0" smtClean="0"/>
              <a:t>  =	</a:t>
            </a:r>
            <a:r>
              <a:rPr lang="th-TH" sz="4000" b="1" dirty="0" smtClean="0"/>
              <a:t>รวมประกาศพระวาจานาน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400" b="1" dirty="0" smtClean="0">
                <a:solidFill>
                  <a:srgbClr val="FFFF00"/>
                </a:solidFill>
              </a:rPr>
              <a:t>ราว 2 ปี              </a:t>
            </a:r>
            <a:r>
              <a:rPr lang="th-TH" sz="4400" b="1" dirty="0" smtClean="0">
                <a:solidFill>
                  <a:srgbClr val="FFC000"/>
                </a:solidFill>
              </a:rPr>
              <a:t>	(พระวิหารสร้างเสร็จปี 515 ก.ค.ศ.)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FF00"/>
                </a:solidFill>
              </a:rPr>
              <a:t>สรุปว่า </a:t>
            </a:r>
            <a:r>
              <a:rPr lang="th-TH" sz="4000" b="1" dirty="0" smtClean="0">
                <a:solidFill>
                  <a:srgbClr val="FFC000"/>
                </a:solidFill>
              </a:rPr>
              <a:t>“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ประกาศ</a:t>
            </a:r>
            <a:r>
              <a:rPr lang="th-TH" sz="4000" b="1" dirty="0">
                <a:solidFill>
                  <a:srgbClr val="FFC000"/>
                </a:solidFill>
              </a:rPr>
              <a:t>พระวาจาควบคู่ไปกับ</a:t>
            </a:r>
            <a:r>
              <a:rPr lang="th-TH" sz="4000" b="1" dirty="0" smtClean="0">
                <a:solidFill>
                  <a:srgbClr val="FFC000"/>
                </a:solidFill>
              </a:rPr>
              <a:t>การ ที่</a:t>
            </a:r>
            <a:r>
              <a:rPr lang="th-TH" sz="4000" b="1" dirty="0" err="1">
                <a:solidFill>
                  <a:srgbClr val="FFC000"/>
                </a:solidFill>
              </a:rPr>
              <a:t>ชาวยิว</a:t>
            </a:r>
            <a:r>
              <a:rPr lang="th-TH" sz="4000" b="1" dirty="0">
                <a:solidFill>
                  <a:srgbClr val="FFC000"/>
                </a:solidFill>
              </a:rPr>
              <a:t>กำลังสร้างพระวิหารขึ้นใหม่นั่นเอง”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/>
              <a:t>แต่</a:t>
            </a:r>
            <a:r>
              <a:rPr lang="th-TH" sz="4000" b="1" dirty="0"/>
              <a:t>เราไม่ทราบ</a:t>
            </a:r>
            <a:r>
              <a:rPr lang="th-TH" sz="4000" b="1" dirty="0" smtClean="0"/>
              <a:t>ว่า ท่าน</a:t>
            </a:r>
            <a:r>
              <a:rPr lang="th-TH" sz="4000" b="1" dirty="0"/>
              <a:t>มีชีวิตอยู่จนการสร้างพระวิหารเสร็จ</a:t>
            </a:r>
            <a:r>
              <a:rPr lang="th-TH" sz="4000" b="1" dirty="0" smtClean="0"/>
              <a:t>สิ้นหรือไม่ ????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3295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736638" y="260648"/>
            <a:ext cx="3299858" cy="6336704"/>
          </a:xfrm>
        </p:spPr>
        <p:txBody>
          <a:bodyPr>
            <a:normAutofit/>
          </a:bodyPr>
          <a:lstStyle/>
          <a:p>
            <a:r>
              <a:rPr lang="th-TH" sz="4000" b="1" dirty="0">
                <a:solidFill>
                  <a:srgbClr val="FFC000"/>
                </a:solidFill>
              </a:rPr>
              <a:t>ธรรม</a:t>
            </a:r>
            <a:r>
              <a:rPr lang="th-TH" sz="4000" b="1" dirty="0" smtClean="0">
                <a:solidFill>
                  <a:srgbClr val="FFC000"/>
                </a:solidFill>
              </a:rPr>
              <a:t>ประเพณีเก่าแก่บอกว่า </a:t>
            </a:r>
            <a:r>
              <a:rPr lang="th-TH" sz="4000" b="1" dirty="0"/>
              <a:t>ท่านอายุมากแล้วเมื่อท่านเดินทางกลับมาจาก</a:t>
            </a:r>
            <a:r>
              <a:rPr lang="th-TH" sz="4000" b="1" dirty="0" smtClean="0"/>
              <a:t>กรุง บา</a:t>
            </a:r>
            <a:r>
              <a:rPr lang="th-TH" sz="4000" b="1" dirty="0"/>
              <a:t>บิโลน </a:t>
            </a:r>
            <a:r>
              <a:rPr lang="th-TH" sz="4000" b="1" dirty="0" smtClean="0"/>
              <a:t>และได้</a:t>
            </a:r>
            <a:r>
              <a:rPr lang="th-TH" sz="4000" b="1" dirty="0"/>
              <a:t>เสียชีวิตเมื่อท่านชรามาก และถูกฝังไว้ใกล้ๆ ที่ฝังศพ</a:t>
            </a:r>
            <a:r>
              <a:rPr lang="th-TH" sz="4000" b="1" dirty="0" smtClean="0"/>
              <a:t>ของ</a:t>
            </a:r>
            <a:r>
              <a:rPr lang="th-TH" sz="4000" b="1" dirty="0" err="1" smtClean="0"/>
              <a:t>ฮักกัย</a:t>
            </a:r>
            <a:endParaRPr lang="en-US" sz="4000" b="1" dirty="0"/>
          </a:p>
          <a:p>
            <a:endParaRPr lang="th-TH" dirty="0"/>
          </a:p>
        </p:txBody>
      </p:sp>
      <p:pic>
        <p:nvPicPr>
          <p:cNvPr id="1028" name="Picture 4" descr="Archaeological Artifacts with Names | Israel Tou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" y="1412776"/>
            <a:ext cx="566462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95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124744"/>
            <a:ext cx="8507288" cy="5328592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หนังสือ</a:t>
            </a:r>
            <a:r>
              <a:rPr lang="th-TH" sz="4000" b="1" dirty="0" err="1" smtClean="0">
                <a:solidFill>
                  <a:srgbClr val="FFC000"/>
                </a:solidFill>
              </a:rPr>
              <a:t>ของเศ</a:t>
            </a:r>
            <a:r>
              <a:rPr lang="th-TH" sz="4000" b="1" dirty="0" smtClean="0">
                <a:solidFill>
                  <a:srgbClr val="FFC000"/>
                </a:solidFill>
              </a:rPr>
              <a:t>คา</a:t>
            </a:r>
            <a:r>
              <a:rPr lang="th-TH" sz="4000" b="1" dirty="0">
                <a:solidFill>
                  <a:srgbClr val="FFC000"/>
                </a:solidFill>
              </a:rPr>
              <a:t>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ที่ 1 </a:t>
            </a:r>
            <a:r>
              <a:rPr lang="en-GB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คล้าย</a:t>
            </a:r>
            <a:r>
              <a:rPr lang="th-TH" sz="4000" b="1" dirty="0">
                <a:solidFill>
                  <a:srgbClr val="FFFF00"/>
                </a:solidFill>
              </a:rPr>
              <a:t>กับหนังสือ</a:t>
            </a:r>
            <a:r>
              <a:rPr lang="th-TH" sz="4000" b="1" dirty="0" smtClean="0">
                <a:solidFill>
                  <a:srgbClr val="FFFF00"/>
                </a:solidFill>
              </a:rPr>
              <a:t>ของ   เอเส</a:t>
            </a:r>
            <a:r>
              <a:rPr lang="th-TH" sz="4000" b="1" dirty="0" err="1" smtClean="0">
                <a:solidFill>
                  <a:srgbClr val="FFFF00"/>
                </a:solidFill>
              </a:rPr>
              <a:t>เคียลอย่าง</a:t>
            </a:r>
            <a:r>
              <a:rPr lang="th-TH" sz="4000" b="1" dirty="0" smtClean="0">
                <a:solidFill>
                  <a:srgbClr val="FFFF00"/>
                </a:solidFill>
              </a:rPr>
              <a:t>มากคือ มีการ</a:t>
            </a:r>
            <a:r>
              <a:rPr lang="th-TH" sz="4000" b="1" dirty="0">
                <a:solidFill>
                  <a:srgbClr val="FFFF00"/>
                </a:solidFill>
              </a:rPr>
              <a:t>ใช้นิมิตในรูปต่างๆ” </a:t>
            </a:r>
            <a:r>
              <a:rPr lang="th-TH" sz="4000" b="1" dirty="0"/>
              <a:t>เช่น คน สัตว์ ทูตสวรรค์ เป็นผู้นำสารจากพระเจ้า ซึ่งเป็นการเน้นถึง </a:t>
            </a:r>
            <a:r>
              <a:rPr lang="th-TH" sz="4000" b="1" dirty="0" smtClean="0">
                <a:solidFill>
                  <a:srgbClr val="FFFF00"/>
                </a:solidFill>
              </a:rPr>
              <a:t>“</a:t>
            </a:r>
            <a:r>
              <a:rPr lang="th-TH" sz="4000" b="1" dirty="0" err="1" smtClean="0">
                <a:solidFill>
                  <a:srgbClr val="FFFF00"/>
                </a:solidFill>
              </a:rPr>
              <a:t>อุตร</a:t>
            </a:r>
            <a:r>
              <a:rPr lang="th-TH" sz="4000" b="1" dirty="0">
                <a:solidFill>
                  <a:srgbClr val="FFFF00"/>
                </a:solidFill>
              </a:rPr>
              <a:t>ภาพ” </a:t>
            </a:r>
            <a:r>
              <a:rPr lang="th-TH" sz="4000" b="1" dirty="0" smtClean="0"/>
              <a:t>(</a:t>
            </a:r>
            <a:r>
              <a:rPr lang="en-US" dirty="0"/>
              <a:t>T</a:t>
            </a:r>
            <a:r>
              <a:rPr lang="en-US" dirty="0" smtClean="0"/>
              <a:t>ranscendence</a:t>
            </a:r>
            <a:r>
              <a:rPr lang="th-TH" sz="4000" b="1" dirty="0"/>
              <a:t>) ของพระ</a:t>
            </a:r>
            <a:r>
              <a:rPr lang="th-TH" sz="4000" b="1" dirty="0" smtClean="0"/>
              <a:t>เจ้า</a:t>
            </a:r>
          </a:p>
          <a:p>
            <a:r>
              <a:rPr lang="th-TH" sz="4000" b="1" dirty="0" smtClean="0"/>
              <a:t>ยังมีการใช้ภาษาสัญลักษณ์ด้วย ซึ่งจะ</a:t>
            </a:r>
            <a:r>
              <a:rPr lang="th-TH" sz="4000" b="1" dirty="0"/>
              <a:t>พัฒนายิ่งขึ้นในวรรณกรรม</a:t>
            </a:r>
            <a:r>
              <a:rPr lang="th-TH" sz="4000" b="1" dirty="0" smtClean="0"/>
              <a:t>ประเภท </a:t>
            </a:r>
            <a:r>
              <a:rPr lang="th-TH" sz="4000" b="1" dirty="0" smtClean="0">
                <a:solidFill>
                  <a:srgbClr val="FFFF00"/>
                </a:solidFill>
              </a:rPr>
              <a:t>“วิวรณ์” </a:t>
            </a:r>
            <a:r>
              <a:rPr lang="th-TH" sz="4000" b="1" dirty="0" smtClean="0"/>
              <a:t>เช่น</a:t>
            </a:r>
          </a:p>
          <a:p>
            <a:pPr marL="0" indent="0">
              <a:buNone/>
            </a:pPr>
            <a:r>
              <a:rPr lang="en-GB" sz="4000" b="1" dirty="0" smtClean="0"/>
              <a:t>   	=	</a:t>
            </a:r>
            <a:r>
              <a:rPr lang="th-TH" sz="4000" b="1" dirty="0" smtClean="0"/>
              <a:t>หนังสือ</a:t>
            </a:r>
            <a:r>
              <a:rPr lang="th-TH" sz="4000" b="1" dirty="0" err="1" smtClean="0"/>
              <a:t>ดาเนียล</a:t>
            </a:r>
            <a:endParaRPr lang="en-GB" sz="4000" b="1" dirty="0" smtClean="0"/>
          </a:p>
          <a:p>
            <a:pPr marL="0" indent="0">
              <a:buNone/>
            </a:pPr>
            <a:r>
              <a:rPr lang="en-GB" sz="4000" b="1" dirty="0" smtClean="0"/>
              <a:t>   	=	</a:t>
            </a:r>
            <a:r>
              <a:rPr lang="th-TH" sz="4000" b="1" dirty="0" smtClean="0"/>
              <a:t>หนังสือวิวรณ์</a:t>
            </a:r>
            <a:endParaRPr lang="th-TH" sz="4000" b="1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โครงสร้างและเนื้อหา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375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49396"/>
            <a:ext cx="8686800" cy="6192688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4400" b="1" dirty="0" err="1" smtClean="0">
                <a:solidFill>
                  <a:srgbClr val="FFFF00"/>
                </a:solidFill>
              </a:rPr>
              <a:t>ของเศ</a:t>
            </a:r>
            <a:r>
              <a:rPr lang="th-TH" sz="4400" b="1" dirty="0" smtClean="0">
                <a:solidFill>
                  <a:srgbClr val="FFFF00"/>
                </a:solidFill>
              </a:rPr>
              <a:t>คาริ</a:t>
            </a:r>
            <a:r>
              <a:rPr lang="th-TH" sz="44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400" b="1" dirty="0" smtClean="0">
                <a:solidFill>
                  <a:srgbClr val="FFFF00"/>
                </a:solidFill>
              </a:rPr>
              <a:t> มี </a:t>
            </a:r>
            <a:r>
              <a:rPr lang="en-GB" sz="3600" dirty="0">
                <a:solidFill>
                  <a:srgbClr val="FFFF00"/>
                </a:solidFill>
              </a:rPr>
              <a:t>14</a:t>
            </a:r>
            <a:r>
              <a:rPr lang="en-GB" sz="4400" b="1" dirty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บท แบ่งเป็</a:t>
            </a:r>
            <a:r>
              <a:rPr lang="th-TH" sz="4400" b="1" dirty="0">
                <a:solidFill>
                  <a:srgbClr val="FFFF00"/>
                </a:solidFill>
              </a:rPr>
              <a:t>น</a:t>
            </a:r>
            <a:r>
              <a:rPr lang="th-TH" sz="4400" b="1" dirty="0" smtClean="0">
                <a:solidFill>
                  <a:srgbClr val="FFFF00"/>
                </a:solidFill>
              </a:rPr>
              <a:t> 2 ภาค</a:t>
            </a:r>
          </a:p>
          <a:p>
            <a:pPr marL="0" indent="0">
              <a:buNone/>
            </a:pPr>
            <a:endParaRPr lang="th-TH" sz="1600" b="1" dirty="0" smtClean="0">
              <a:solidFill>
                <a:srgbClr val="FFFF00"/>
              </a:solidFill>
            </a:endParaRPr>
          </a:p>
          <a:p>
            <a:pPr>
              <a:spcBef>
                <a:spcPts val="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บทที่ </a:t>
            </a:r>
            <a:r>
              <a:rPr lang="en-GB" dirty="0" smtClean="0">
                <a:solidFill>
                  <a:srgbClr val="FFC000"/>
                </a:solidFill>
              </a:rPr>
              <a:t>1-8</a:t>
            </a:r>
            <a:r>
              <a:rPr lang="th-TH" dirty="0" smtClean="0">
                <a:solidFill>
                  <a:srgbClr val="FFC000"/>
                </a:solidFill>
              </a:rPr>
              <a:t> </a:t>
            </a:r>
            <a:r>
              <a:rPr lang="en-GB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เป็นถ้อยคำ</a:t>
            </a:r>
            <a:r>
              <a:rPr lang="th-TH" sz="4000" b="1" dirty="0">
                <a:solidFill>
                  <a:srgbClr val="FFC000"/>
                </a:solidFill>
              </a:rPr>
              <a:t>ของ</a:t>
            </a:r>
            <a:r>
              <a:rPr lang="th-TH" sz="4000" b="1" dirty="0" err="1" smtClean="0">
                <a:solidFill>
                  <a:srgbClr val="FFC000"/>
                </a:solidFill>
              </a:rPr>
              <a:t>ประกาศกเศ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เอง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4000" b="1" dirty="0">
                <a:solidFill>
                  <a:srgbClr val="FFC000"/>
                </a:solidFill>
              </a:rPr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th-TH" b="1" dirty="0" smtClean="0">
                <a:solidFill>
                  <a:srgbClr val="FFFF00"/>
                </a:solidFill>
              </a:rPr>
              <a:t>    (ดูพระคัมภีร์)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บท</a:t>
            </a:r>
            <a:r>
              <a:rPr lang="th-TH" sz="4000" b="1" dirty="0">
                <a:solidFill>
                  <a:srgbClr val="FFC000"/>
                </a:solidFill>
              </a:rPr>
              <a:t>ที่ </a:t>
            </a:r>
            <a:r>
              <a:rPr lang="en-GB" dirty="0" smtClean="0">
                <a:solidFill>
                  <a:srgbClr val="FFC000"/>
                </a:solidFill>
              </a:rPr>
              <a:t>9-14 = </a:t>
            </a:r>
            <a:r>
              <a:rPr lang="th-TH" sz="4000" b="1" dirty="0" smtClean="0">
                <a:solidFill>
                  <a:srgbClr val="FFC000"/>
                </a:solidFill>
              </a:rPr>
              <a:t>เป็นคำ</a:t>
            </a:r>
            <a:r>
              <a:rPr lang="th-TH" sz="4000" b="1" dirty="0">
                <a:solidFill>
                  <a:srgbClr val="FFC000"/>
                </a:solidFill>
              </a:rPr>
              <a:t>เตือนในสมัย</a:t>
            </a:r>
            <a:r>
              <a:rPr lang="th-TH" sz="4000" b="1" dirty="0" smtClean="0">
                <a:solidFill>
                  <a:srgbClr val="FFC000"/>
                </a:solidFill>
              </a:rPr>
              <a:t>ต่อมา </a:t>
            </a:r>
            <a:r>
              <a:rPr lang="th-TH" sz="4000" b="1" dirty="0" smtClean="0"/>
              <a:t>เรา</a:t>
            </a:r>
            <a:r>
              <a:rPr lang="th-TH" sz="4000" b="1" dirty="0"/>
              <a:t>ไม่ทราบว่าเป็นใครเขียน เราอาจเรียกว่าเป็น </a:t>
            </a:r>
            <a:r>
              <a:rPr lang="th-TH" sz="4000" b="1" dirty="0">
                <a:solidFill>
                  <a:srgbClr val="FFC000"/>
                </a:solidFill>
              </a:rPr>
              <a:t>“ประกาศกนิรนาม” </a:t>
            </a:r>
            <a:r>
              <a:rPr lang="th-TH" sz="4000" b="1" dirty="0"/>
              <a:t>ก็ได้ </a:t>
            </a:r>
            <a:r>
              <a:rPr lang="th-TH" sz="4000" b="1" dirty="0" smtClean="0"/>
              <a:t>ซึ่งเนื้อหาเป็นการกล่าวโทษ </a:t>
            </a:r>
            <a:r>
              <a:rPr lang="th-TH" sz="4000" b="1" dirty="0">
                <a:solidFill>
                  <a:srgbClr val="FFC000"/>
                </a:solidFill>
              </a:rPr>
              <a:t>“ชาว</a:t>
            </a:r>
            <a:r>
              <a:rPr lang="th-TH" sz="4000" b="1" dirty="0" err="1">
                <a:solidFill>
                  <a:srgbClr val="FFC000"/>
                </a:solidFill>
              </a:rPr>
              <a:t>กรีก</a:t>
            </a:r>
            <a:r>
              <a:rPr lang="th-TH" sz="4000" b="1" dirty="0">
                <a:solidFill>
                  <a:srgbClr val="FFC000"/>
                </a:solidFill>
              </a:rPr>
              <a:t>” ซึ่งเข้ามารุกรานในอีกราว </a:t>
            </a:r>
            <a:r>
              <a:rPr lang="en-GB" dirty="0">
                <a:solidFill>
                  <a:srgbClr val="FFC000"/>
                </a:solidFill>
              </a:rPr>
              <a:t>150</a:t>
            </a:r>
            <a:r>
              <a:rPr lang="en-GB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ปี</a:t>
            </a:r>
            <a:r>
              <a:rPr lang="th-TH" sz="4000" b="1" dirty="0" smtClean="0">
                <a:solidFill>
                  <a:srgbClr val="FFC000"/>
                </a:solidFill>
              </a:rPr>
              <a:t>ต่อมา</a:t>
            </a:r>
          </a:p>
          <a:p>
            <a:r>
              <a:rPr lang="th-TH" sz="4000" b="1" dirty="0" smtClean="0"/>
              <a:t>(</a:t>
            </a:r>
            <a:r>
              <a:rPr lang="th-TH" sz="4000" b="1" dirty="0"/>
              <a:t>เหมือนหนังสือประกาศกอิส</a:t>
            </a:r>
            <a:r>
              <a:rPr lang="th-TH" sz="4000" b="1" dirty="0" err="1"/>
              <a:t>ยาห์</a:t>
            </a:r>
            <a:r>
              <a:rPr lang="th-TH" sz="4000" b="1" dirty="0"/>
              <a:t>ที่เป็นผลงานของประกาศก </a:t>
            </a:r>
            <a:r>
              <a:rPr lang="en-GB" dirty="0"/>
              <a:t>3</a:t>
            </a:r>
            <a:r>
              <a:rPr lang="th-TH" sz="4000" b="1" dirty="0"/>
              <a:t> คนที่มีชีวิตอยู่คนละสมัยกัน)</a:t>
            </a:r>
          </a:p>
        </p:txBody>
      </p:sp>
    </p:spTree>
    <p:extLst>
      <p:ext uri="{BB962C8B-B14F-4D97-AF65-F5344CB8AC3E}">
        <p14:creationId xmlns:p14="http://schemas.microsoft.com/office/powerpoint/2010/main" val="377503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0"/>
            <a:ext cx="9144000" cy="681337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6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6600" b="1" dirty="0" smtClean="0">
                <a:solidFill>
                  <a:srgbClr val="FFFF00"/>
                </a:solidFill>
                <a:cs typeface="+mn-cs"/>
              </a:rPr>
              <a:t>. โครงสร้างและเนื้อหา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(ดูในเอกสาร หน้า 23)</a:t>
            </a:r>
          </a:p>
          <a:p>
            <a:endParaRPr lang="th-TH" sz="4800" b="1" dirty="0">
              <a:solidFill>
                <a:srgbClr val="FFFF00"/>
              </a:solidFill>
              <a:cs typeface="+mn-cs"/>
            </a:endParaRPr>
          </a:p>
          <a:p>
            <a:r>
              <a:rPr lang="th-TH" sz="4800" b="1" dirty="0" smtClean="0">
                <a:solidFill>
                  <a:srgbClr val="FFC000"/>
                </a:solidFill>
                <a:cs typeface="+mn-cs"/>
              </a:rPr>
              <a:t>สูตรการเล่านิมิต คือ</a:t>
            </a:r>
          </a:p>
          <a:p>
            <a:endParaRPr lang="th-TH" sz="1800" b="1" dirty="0" smtClean="0">
              <a:solidFill>
                <a:srgbClr val="FFFF00"/>
              </a:solidFill>
              <a:cs typeface="+mn-cs"/>
            </a:endParaRPr>
          </a:p>
          <a:p>
            <a:pPr algn="l"/>
            <a:r>
              <a:rPr lang="en-GB" sz="4000" b="1" dirty="0" smtClean="0">
                <a:cs typeface="+mn-cs"/>
              </a:rPr>
              <a:t>	=</a:t>
            </a:r>
            <a:r>
              <a:rPr lang="th-TH" sz="4000" b="1" dirty="0" smtClean="0">
                <a:cs typeface="+mn-cs"/>
              </a:rPr>
              <a:t>	พระเจ้าทรงบันดาล</a:t>
            </a:r>
            <a:r>
              <a:rPr lang="th-TH" sz="4000" b="1" dirty="0" err="1" smtClean="0">
                <a:cs typeface="+mn-cs"/>
              </a:rPr>
              <a:t>ให้เศ</a:t>
            </a:r>
            <a:r>
              <a:rPr lang="th-TH" sz="4000" b="1" dirty="0" smtClean="0">
                <a:cs typeface="+mn-cs"/>
              </a:rPr>
              <a:t>คาริ</a:t>
            </a:r>
            <a:r>
              <a:rPr lang="th-TH" sz="4000" b="1" dirty="0" err="1" smtClean="0">
                <a:cs typeface="+mn-cs"/>
              </a:rPr>
              <a:t>ยาห์</a:t>
            </a:r>
            <a:r>
              <a:rPr lang="th-TH" sz="4000" b="1" dirty="0" smtClean="0">
                <a:cs typeface="+mn-cs"/>
              </a:rPr>
              <a:t>เห็นนิมิต </a:t>
            </a:r>
            <a:endParaRPr lang="en-GB" sz="4000" b="1" dirty="0">
              <a:cs typeface="+mn-cs"/>
            </a:endParaRPr>
          </a:p>
          <a:p>
            <a:pPr algn="l"/>
            <a:r>
              <a:rPr lang="en-GB" sz="4000" b="1" dirty="0" smtClean="0">
                <a:cs typeface="+mn-cs"/>
              </a:rPr>
              <a:t>	=</a:t>
            </a:r>
            <a:r>
              <a:rPr lang="th-TH" sz="4000" b="1" dirty="0" smtClean="0">
                <a:cs typeface="+mn-cs"/>
              </a:rPr>
              <a:t>	</a:t>
            </a:r>
            <a:r>
              <a:rPr lang="th-TH" sz="4000" b="1" dirty="0" err="1" smtClean="0">
                <a:cs typeface="+mn-cs"/>
              </a:rPr>
              <a:t>แต่เศ</a:t>
            </a:r>
            <a:r>
              <a:rPr lang="th-TH" sz="4000" b="1" dirty="0" smtClean="0">
                <a:cs typeface="+mn-cs"/>
              </a:rPr>
              <a:t>คาริ</a:t>
            </a:r>
            <a:r>
              <a:rPr lang="th-TH" sz="4000" b="1" dirty="0" err="1" smtClean="0">
                <a:cs typeface="+mn-cs"/>
              </a:rPr>
              <a:t>ยาห์</a:t>
            </a:r>
            <a:r>
              <a:rPr lang="th-TH" sz="4000" b="1" dirty="0" smtClean="0">
                <a:cs typeface="+mn-cs"/>
              </a:rPr>
              <a:t>ไม่เข้าใจสิ่งที่เห็น จึงถามว่า			หมายความว่าอะไร</a:t>
            </a:r>
          </a:p>
          <a:p>
            <a:pPr algn="l"/>
            <a:r>
              <a:rPr lang="th-TH" sz="4000" b="1" dirty="0" smtClean="0">
                <a:cs typeface="+mn-cs"/>
              </a:rPr>
              <a:t>	</a:t>
            </a:r>
            <a:r>
              <a:rPr lang="en-GB" sz="4000" b="1" dirty="0" smtClean="0">
                <a:cs typeface="+mn-cs"/>
              </a:rPr>
              <a:t>=	</a:t>
            </a:r>
            <a:r>
              <a:rPr lang="th-TH" sz="4000" b="1" dirty="0" smtClean="0">
                <a:cs typeface="+mn-cs"/>
              </a:rPr>
              <a:t>มีทูตสวรรค์มาตอบ-อธิบายความหมาย</a:t>
            </a:r>
            <a:endParaRPr lang="th-TH" sz="4000" b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110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61926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สรุป สาระสำคัญ 8 บท / มี 4 </a:t>
            </a:r>
            <a:r>
              <a:rPr lang="th-TH" sz="4800" b="1" dirty="0" smtClean="0">
                <a:solidFill>
                  <a:srgbClr val="FFFF00"/>
                </a:solidFill>
              </a:rPr>
              <a:t>เรื่อง</a:t>
            </a:r>
            <a:endParaRPr lang="th-TH" sz="48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1)   </a:t>
            </a:r>
            <a:r>
              <a:rPr lang="th-TH" sz="4400" b="1" dirty="0" err="1" smtClean="0">
                <a:solidFill>
                  <a:srgbClr val="FFFF00"/>
                </a:solidFill>
              </a:rPr>
              <a:t>เศ</a:t>
            </a:r>
            <a:r>
              <a:rPr lang="th-TH" sz="4400" b="1" dirty="0" smtClean="0">
                <a:solidFill>
                  <a:srgbClr val="FFFF00"/>
                </a:solidFill>
              </a:rPr>
              <a:t>คาริ</a:t>
            </a:r>
            <a:r>
              <a:rPr lang="th-TH" sz="44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400" b="1" dirty="0" smtClean="0">
                <a:solidFill>
                  <a:srgbClr val="FFFF00"/>
                </a:solidFill>
              </a:rPr>
              <a:t>เรียกร้อง</a:t>
            </a:r>
            <a:r>
              <a:rPr lang="th-TH" sz="4400" b="1" dirty="0">
                <a:solidFill>
                  <a:srgbClr val="FFFF00"/>
                </a:solidFill>
              </a:rPr>
              <a:t>ให้กลับใจ (</a:t>
            </a:r>
            <a:r>
              <a:rPr lang="en-GB" sz="3600" dirty="0">
                <a:solidFill>
                  <a:srgbClr val="FFFF00"/>
                </a:solidFill>
              </a:rPr>
              <a:t>1:1-6</a:t>
            </a:r>
            <a:r>
              <a:rPr lang="th-TH" sz="4400" b="1" dirty="0">
                <a:solidFill>
                  <a:srgbClr val="FFFF00"/>
                </a:solidFill>
              </a:rPr>
              <a:t>)</a:t>
            </a:r>
            <a:endParaRPr lang="en-US" sz="4400" b="1" dirty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มีระบุว่า... พระ</a:t>
            </a:r>
            <a:r>
              <a:rPr lang="th-TH" sz="4000" b="1" dirty="0" err="1"/>
              <a:t>ยาห์เวห์</a:t>
            </a:r>
            <a:r>
              <a:rPr lang="th-TH" sz="4000" b="1" dirty="0"/>
              <a:t>ตรัสกับ</a:t>
            </a:r>
            <a:r>
              <a:rPr lang="th-TH" sz="4000" b="1" dirty="0" err="1"/>
              <a:t>ประกาศกเศ</a:t>
            </a:r>
            <a:r>
              <a:rPr lang="th-TH" sz="4000" b="1" dirty="0"/>
              <a:t>คาริ</a:t>
            </a:r>
            <a:r>
              <a:rPr lang="th-TH" sz="4000" b="1" dirty="0" err="1" smtClean="0"/>
              <a:t>ยาห์</a:t>
            </a:r>
            <a:r>
              <a:rPr lang="th-TH" sz="4000" b="1" dirty="0" smtClean="0"/>
              <a:t>...ให้</a:t>
            </a:r>
            <a:r>
              <a:rPr lang="th-TH" sz="4000" b="1" dirty="0"/>
              <a:t>ไปบอกประชาชนทั้งหลายว่า </a:t>
            </a:r>
            <a:r>
              <a:rPr lang="th-TH" sz="4000" b="1" dirty="0">
                <a:solidFill>
                  <a:srgbClr val="FFC000"/>
                </a:solidFill>
              </a:rPr>
              <a:t>พระเจ้าทรงกริ้ว</a:t>
            </a:r>
            <a:r>
              <a:rPr lang="th-TH" sz="4000" b="1" dirty="0" err="1">
                <a:solidFill>
                  <a:srgbClr val="FFC000"/>
                </a:solidFill>
              </a:rPr>
              <a:t>บรรพบุรุษ</a:t>
            </a:r>
            <a:r>
              <a:rPr lang="th-TH" sz="4000" b="1" dirty="0">
                <a:solidFill>
                  <a:srgbClr val="FFC000"/>
                </a:solidFill>
              </a:rPr>
              <a:t>ของพวกเขา เหตุเพราะทรงตักเตือนและเรียกร้องให้พวกเขากลับมาพระองค์ผ่านทางประกาศกในอดีตแล้ว แต่พวกเขา</a:t>
            </a:r>
            <a:r>
              <a:rPr lang="th-TH" sz="4000" b="1" u="sng" dirty="0">
                <a:solidFill>
                  <a:srgbClr val="FFFF00"/>
                </a:solidFill>
              </a:rPr>
              <a:t>ไม่ยอม</a:t>
            </a:r>
            <a:r>
              <a:rPr lang="th-TH" sz="4000" b="1" dirty="0">
                <a:solidFill>
                  <a:srgbClr val="FFC000"/>
                </a:solidFill>
              </a:rPr>
              <a:t>กลับใจจากการประพฤติชั่ว </a:t>
            </a:r>
            <a:r>
              <a:rPr lang="th-TH" sz="4000" b="1" dirty="0">
                <a:solidFill>
                  <a:srgbClr val="FFFF00"/>
                </a:solidFill>
              </a:rPr>
              <a:t>ดังนั้น พวกเขา</a:t>
            </a:r>
            <a:r>
              <a:rPr lang="th-TH" sz="4000" b="1" u="sng" dirty="0">
                <a:solidFill>
                  <a:srgbClr val="FFFF00"/>
                </a:solidFill>
              </a:rPr>
              <a:t>จะต้องไม่ทำตัวเหมือน</a:t>
            </a:r>
            <a:r>
              <a:rPr lang="th-TH" sz="4000" b="1" u="sng" dirty="0" err="1">
                <a:solidFill>
                  <a:srgbClr val="FFFF00"/>
                </a:solidFill>
              </a:rPr>
              <a:t>บรรพบุรุษ</a:t>
            </a:r>
            <a:r>
              <a:rPr lang="th-TH" sz="4000" b="1" dirty="0" smtClean="0">
                <a:solidFill>
                  <a:srgbClr val="FFFF00"/>
                </a:solidFill>
              </a:rPr>
              <a:t>เหล่านั้น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157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24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2)  </a:t>
            </a:r>
            <a:r>
              <a:rPr lang="th-TH" sz="4000" b="1" dirty="0" smtClean="0">
                <a:solidFill>
                  <a:srgbClr val="FFFF00"/>
                </a:solidFill>
              </a:rPr>
              <a:t>	นิมิต </a:t>
            </a:r>
            <a:r>
              <a:rPr lang="en-GB" dirty="0">
                <a:solidFill>
                  <a:srgbClr val="FFFF00"/>
                </a:solidFill>
              </a:rPr>
              <a:t>8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ครั้งเกี่ยวกับการ</a:t>
            </a:r>
            <a:r>
              <a:rPr lang="th-TH" sz="4000" b="1" dirty="0">
                <a:solidFill>
                  <a:srgbClr val="FFFF00"/>
                </a:solidFill>
              </a:rPr>
              <a:t>สร้างพระวิหารใหม่ </a:t>
            </a:r>
            <a:r>
              <a:rPr lang="th-TH" sz="4000" b="1" dirty="0" smtClean="0">
                <a:solidFill>
                  <a:srgbClr val="FFFF00"/>
                </a:solidFill>
              </a:rPr>
              <a:t>การ	กลับจาก</a:t>
            </a:r>
            <a:r>
              <a:rPr lang="th-TH" sz="4000" b="1" dirty="0">
                <a:solidFill>
                  <a:srgbClr val="FFFF00"/>
                </a:solidFill>
              </a:rPr>
              <a:t>ถิ่นเนรเทศ การชำระให้บริสุทธิ์ </a:t>
            </a:r>
            <a:r>
              <a:rPr lang="th-TH" sz="4000" b="1" dirty="0" smtClean="0">
                <a:solidFill>
                  <a:srgbClr val="FFFF00"/>
                </a:solidFill>
              </a:rPr>
              <a:t>และ 	ความรุ่งเรือง</a:t>
            </a:r>
            <a:r>
              <a:rPr lang="th-TH" sz="4000" b="1" dirty="0">
                <a:solidFill>
                  <a:srgbClr val="FFFF00"/>
                </a:solidFill>
              </a:rPr>
              <a:t>ของประชาคม (</a:t>
            </a:r>
            <a:r>
              <a:rPr lang="en-GB" dirty="0">
                <a:solidFill>
                  <a:srgbClr val="FFFF00"/>
                </a:solidFill>
              </a:rPr>
              <a:t>1:7-6:8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r>
              <a:rPr lang="th-TH" sz="4400" b="1" u="sng" dirty="0" smtClean="0">
                <a:solidFill>
                  <a:srgbClr val="FFFF00"/>
                </a:solidFill>
              </a:rPr>
              <a:t>นิมิต</a:t>
            </a:r>
            <a:r>
              <a:rPr lang="th-TH" sz="4400" b="1" u="sng" dirty="0">
                <a:solidFill>
                  <a:srgbClr val="FFFF00"/>
                </a:solidFill>
              </a:rPr>
              <a:t>แรก</a:t>
            </a:r>
            <a:r>
              <a:rPr lang="th-TH" sz="4400" b="1" dirty="0">
                <a:solidFill>
                  <a:srgbClr val="FFFF00"/>
                </a:solidFill>
              </a:rPr>
              <a:t>-คนขี่ม้า</a:t>
            </a:r>
            <a:r>
              <a:rPr lang="en-GB" sz="4400" b="1" dirty="0">
                <a:solidFill>
                  <a:srgbClr val="FFFF00"/>
                </a:solidFill>
              </a:rPr>
              <a:t> </a:t>
            </a:r>
            <a:r>
              <a:rPr lang="en-GB" sz="4000" b="1" dirty="0" smtClean="0"/>
              <a:t>= </a:t>
            </a:r>
            <a:r>
              <a:rPr lang="th-TH" sz="4000" b="1" dirty="0" smtClean="0"/>
              <a:t>เห็นนิมิต</a:t>
            </a:r>
            <a:r>
              <a:rPr lang="th-TH" sz="4000" b="1" dirty="0" smtClean="0">
                <a:solidFill>
                  <a:srgbClr val="FFC000"/>
                </a:solidFill>
              </a:rPr>
              <a:t>ชาย</a:t>
            </a:r>
            <a:r>
              <a:rPr lang="th-TH" sz="4000" b="1" dirty="0">
                <a:solidFill>
                  <a:srgbClr val="FFC000"/>
                </a:solidFill>
              </a:rPr>
              <a:t>ขี่ม้าสีแดงและม้าสีต่างๆ จึงถามทูตสวรรค์ว่าม้าเหล่านี้หมายถึงอะไร</a:t>
            </a:r>
            <a:r>
              <a:rPr lang="th-TH" sz="4000" b="1" dirty="0" smtClean="0">
                <a:solidFill>
                  <a:srgbClr val="FFC000"/>
                </a:solidFill>
              </a:rPr>
              <a:t>?</a:t>
            </a:r>
            <a:endParaRPr lang="en-GB" sz="4000" b="1" dirty="0" smtClean="0">
              <a:solidFill>
                <a:srgbClr val="FFC000"/>
              </a:solidFill>
            </a:endParaRPr>
          </a:p>
          <a:p>
            <a:r>
              <a:rPr lang="th-TH" sz="4000" b="1" dirty="0" smtClean="0">
                <a:solidFill>
                  <a:srgbClr val="FFFF00"/>
                </a:solidFill>
              </a:rPr>
              <a:t>ได้รับ</a:t>
            </a:r>
            <a:r>
              <a:rPr lang="th-TH" sz="4000" b="1" dirty="0">
                <a:solidFill>
                  <a:srgbClr val="FFFF00"/>
                </a:solidFill>
              </a:rPr>
              <a:t>คำตอบว่า </a:t>
            </a:r>
            <a:r>
              <a:rPr lang="en-GB" sz="4000" b="1" dirty="0" smtClean="0"/>
              <a:t>= </a:t>
            </a:r>
            <a:r>
              <a:rPr lang="th-TH" sz="4000" b="1" dirty="0" smtClean="0"/>
              <a:t>ม้า</a:t>
            </a:r>
            <a:r>
              <a:rPr lang="th-TH" sz="4000" b="1" dirty="0"/>
              <a:t>เหล่านี้หมายถึงผู้ที่พระเจ้าส่งมาตรวจตราแผ่นดิน และพระเจ้าตรัสว่า พระ</a:t>
            </a:r>
            <a:r>
              <a:rPr lang="th-TH" sz="4000" b="1" dirty="0" smtClean="0"/>
              <a:t>พิโรธ</a:t>
            </a:r>
            <a:r>
              <a:rPr lang="th-TH" sz="4000" b="1" dirty="0"/>
              <a:t>ของพระองค์จบแล้ว พระองค์จะลงโทษนานาชาติที่ทำกับประชากรของ</a:t>
            </a:r>
            <a:r>
              <a:rPr lang="th-TH" sz="4000" b="1" dirty="0" smtClean="0"/>
              <a:t>พระองค์ และ</a:t>
            </a:r>
            <a:r>
              <a:rPr lang="th-TH" sz="4000" b="1" dirty="0"/>
              <a:t>พระองค์จะทำให้เมืองต่างๆ ของเยรูซาเล็มและยู</a:t>
            </a:r>
            <a:r>
              <a:rPr lang="th-TH" sz="4000" b="1" dirty="0" err="1"/>
              <a:t>ดาห์</a:t>
            </a:r>
            <a:r>
              <a:rPr lang="th-TH" sz="4000" b="1" dirty="0"/>
              <a:t>เจริญรุ่งเรือง</a:t>
            </a:r>
            <a:r>
              <a:rPr lang="th-TH" sz="4000" b="1" dirty="0" smtClean="0"/>
              <a:t>ขึ้นมาใหม่   </a:t>
            </a:r>
            <a:r>
              <a:rPr lang="th-TH" sz="4000" b="1" dirty="0" smtClean="0">
                <a:solidFill>
                  <a:srgbClr val="FFC000"/>
                </a:solidFill>
              </a:rPr>
              <a:t>(</a:t>
            </a:r>
            <a:r>
              <a:rPr lang="th-TH" sz="4000" b="1" dirty="0">
                <a:solidFill>
                  <a:srgbClr val="FFC000"/>
                </a:solidFill>
              </a:rPr>
              <a:t>อ่าน </a:t>
            </a:r>
            <a:r>
              <a:rPr lang="en-GB" dirty="0">
                <a:solidFill>
                  <a:srgbClr val="FFC000"/>
                </a:solidFill>
              </a:rPr>
              <a:t>1:7-17</a:t>
            </a:r>
            <a:r>
              <a:rPr lang="th-TH" sz="4000" b="1" dirty="0" smtClean="0">
                <a:solidFill>
                  <a:srgbClr val="FFC000"/>
                </a:solidFill>
              </a:rPr>
              <a:t>)</a:t>
            </a:r>
            <a:endParaRPr lang="en-US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374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435280" cy="6408712"/>
          </a:xfrm>
        </p:spPr>
        <p:txBody>
          <a:bodyPr>
            <a:normAutofit lnSpcReduction="10000"/>
          </a:bodyPr>
          <a:lstStyle/>
          <a:p>
            <a:r>
              <a:rPr lang="th-TH" sz="4000" b="1" u="sng" dirty="0" smtClean="0">
                <a:solidFill>
                  <a:srgbClr val="FFFF00"/>
                </a:solidFill>
              </a:rPr>
              <a:t>นิมิต</a:t>
            </a:r>
            <a:r>
              <a:rPr lang="th-TH" sz="4000" b="1" u="sng" dirty="0">
                <a:solidFill>
                  <a:srgbClr val="FFFF00"/>
                </a:solidFill>
              </a:rPr>
              <a:t>ที่สอง</a:t>
            </a:r>
            <a:r>
              <a:rPr lang="th-TH" sz="4000" b="1" dirty="0">
                <a:solidFill>
                  <a:srgbClr val="FFFF00"/>
                </a:solidFill>
              </a:rPr>
              <a:t>-เขาสัตว์และช่างเหล็ก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</a:rPr>
              <a:t>=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err="1" smtClean="0"/>
              <a:t>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เห็นเขา</a:t>
            </a:r>
            <a:r>
              <a:rPr lang="th-TH" sz="4000" b="1" dirty="0" smtClean="0"/>
              <a:t>สัตว์ 4 เขา </a:t>
            </a:r>
            <a:r>
              <a:rPr lang="th-TH" sz="4000" b="1" dirty="0"/>
              <a:t>จึงถามทูตสวรรค์ว่าหมายถึงอะไร? </a:t>
            </a:r>
            <a:r>
              <a:rPr lang="th-TH" sz="4000" b="1" dirty="0">
                <a:solidFill>
                  <a:srgbClr val="FFC000"/>
                </a:solidFill>
              </a:rPr>
              <a:t>ทูตสวรรค์ตอบ</a:t>
            </a:r>
            <a:r>
              <a:rPr lang="th-TH" sz="4000" b="1" dirty="0" smtClean="0">
                <a:solidFill>
                  <a:srgbClr val="FFC000"/>
                </a:solidFill>
              </a:rPr>
              <a:t>ว่า หมายถึง ผู้</a:t>
            </a:r>
            <a:r>
              <a:rPr lang="th-TH" sz="4000" b="1" dirty="0">
                <a:solidFill>
                  <a:srgbClr val="FFC000"/>
                </a:solidFill>
              </a:rPr>
              <a:t>ที่ขวิดชาวยู</a:t>
            </a:r>
            <a:r>
              <a:rPr lang="th-TH" sz="4000" b="1" dirty="0" err="1">
                <a:solidFill>
                  <a:srgbClr val="FFC000"/>
                </a:solidFill>
              </a:rPr>
              <a:t>ดาห์</a:t>
            </a:r>
            <a:r>
              <a:rPr lang="th-TH" sz="4000" b="1" dirty="0">
                <a:solidFill>
                  <a:srgbClr val="FFC000"/>
                </a:solidFill>
              </a:rPr>
              <a:t> อิสราเอลและกรุงเยรูซาเล็มให้กระจัดกระจายไป </a:t>
            </a:r>
            <a:r>
              <a:rPr lang="th-TH" sz="4000" b="1" dirty="0"/>
              <a:t>(เลข </a:t>
            </a:r>
            <a:r>
              <a:rPr lang="en-GB" dirty="0"/>
              <a:t>4</a:t>
            </a:r>
            <a:r>
              <a:rPr lang="th-TH" dirty="0"/>
              <a:t> </a:t>
            </a:r>
            <a:r>
              <a:rPr lang="th-TH" sz="4000" b="1" dirty="0"/>
              <a:t>หมายถึง ความสมบูรณ์ จึงหมายถึง ชนทุกชาติที่เป็นศัตรูกับอิสราเอล)</a:t>
            </a:r>
            <a:endParaRPr lang="en-US" sz="4000" b="1" dirty="0"/>
          </a:p>
          <a:p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>
                <a:solidFill>
                  <a:srgbClr val="FFC000"/>
                </a:solidFill>
              </a:rPr>
              <a:t>ยังเห็น</a:t>
            </a:r>
            <a:r>
              <a:rPr lang="th-TH" sz="4000" b="1" dirty="0" smtClean="0">
                <a:solidFill>
                  <a:srgbClr val="FFC000"/>
                </a:solidFill>
              </a:rPr>
              <a:t>ช่างเหล็ก 4 คน </a:t>
            </a:r>
            <a:r>
              <a:rPr lang="th-TH" sz="4000" b="1" dirty="0"/>
              <a:t>จึงถามทูตสวรรค์ว่าพวกนั้นมาทำอะไร? </a:t>
            </a:r>
            <a:r>
              <a:rPr lang="th-TH" sz="4000" b="1" dirty="0">
                <a:solidFill>
                  <a:srgbClr val="FFC000"/>
                </a:solidFill>
              </a:rPr>
              <a:t>ได้คำตอบว่า เขาสัตว์มาขวิดทำให้ไม่มีผู้ใดกล้าเงยศีรษะขึ้น ช่างเหล็กจึงมาทำให้เขาสัตว์หวาดกลัวและทำลายเขาสัตว์ของนานาชาติ</a:t>
            </a:r>
            <a:r>
              <a:rPr lang="th-TH" sz="4000" b="1" dirty="0"/>
              <a:t>ที่มาขวิดแผ่นดินยู</a:t>
            </a:r>
            <a:r>
              <a:rPr lang="th-TH" sz="4000" b="1" dirty="0" err="1"/>
              <a:t>ดาห์</a:t>
            </a:r>
            <a:r>
              <a:rPr lang="th-TH" sz="4000" b="1" dirty="0"/>
              <a:t>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2:1-4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91870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90754"/>
            <a:ext cx="8784976" cy="6741368"/>
          </a:xfrm>
        </p:spPr>
        <p:txBody>
          <a:bodyPr>
            <a:noAutofit/>
          </a:bodyPr>
          <a:lstStyle/>
          <a:p>
            <a:r>
              <a:rPr lang="th-TH" sz="4000" b="1" u="sng" dirty="0">
                <a:solidFill>
                  <a:srgbClr val="FFFF00"/>
                </a:solidFill>
              </a:rPr>
              <a:t>นิมิตที่สาม</a:t>
            </a:r>
            <a:r>
              <a:rPr lang="th-TH" sz="4000" b="1" dirty="0">
                <a:solidFill>
                  <a:srgbClr val="FFFF00"/>
                </a:solidFill>
              </a:rPr>
              <a:t>-ผู้ถือเชือกรังวัด </a:t>
            </a:r>
            <a:r>
              <a:rPr lang="en-US" sz="4000" b="1" dirty="0"/>
              <a:t>=</a:t>
            </a:r>
            <a:r>
              <a:rPr lang="en-GB" sz="4000" b="1" dirty="0" smtClean="0"/>
              <a:t> </a:t>
            </a:r>
            <a:r>
              <a:rPr lang="th-TH" sz="4000" b="1" dirty="0" err="1" smtClean="0"/>
              <a:t>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เห็นชายคนหนึ่งถือเชือกรังวัด จึงถามว่าจะไปไหน </a:t>
            </a:r>
            <a:r>
              <a:rPr lang="th-TH" sz="4000" b="1" dirty="0">
                <a:solidFill>
                  <a:srgbClr val="FFC000"/>
                </a:solidFill>
              </a:rPr>
              <a:t>ได้คำตอบว่าจะไปรังวัดกรุงเยรูซาเล็มว่ากว้าง-ยาวเท่าใด แล้วทูตสวรรค์ก็พูดต่อไปว่า กรุงเยรูซาเล็มจะไม่มีกำแพง เพราะจะต้อนรับคนจำนวนมากเข้ามาอาศัยอยู่ พระเจ้าเองจะเป็นกำแพงเพลิงล้อมกรุงนี้ไว้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sz="3600" dirty="0">
                <a:solidFill>
                  <a:srgbClr val="FFFF00"/>
                </a:solidFill>
              </a:rPr>
              <a:t>2:5-9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  <a:endParaRPr lang="en-US" sz="4000" b="1" dirty="0">
              <a:solidFill>
                <a:srgbClr val="FFFF00"/>
              </a:solidFill>
            </a:endParaRPr>
          </a:p>
          <a:p>
            <a:r>
              <a:rPr lang="th-TH" sz="4000" b="1" dirty="0" smtClean="0">
                <a:solidFill>
                  <a:srgbClr val="FFFF00"/>
                </a:solidFill>
              </a:rPr>
              <a:t>ยัง</a:t>
            </a:r>
            <a:r>
              <a:rPr lang="th-TH" sz="4000" b="1" dirty="0">
                <a:solidFill>
                  <a:srgbClr val="FFFF00"/>
                </a:solidFill>
              </a:rPr>
              <a:t>มีคำตักเตือนผู้กลับมาจากถิ่นเนรเทศว่า </a:t>
            </a:r>
            <a:r>
              <a:rPr lang="th-TH" sz="4000" b="1" dirty="0">
                <a:solidFill>
                  <a:srgbClr val="FFC000"/>
                </a:solidFill>
              </a:rPr>
              <a:t>พระเจ้าได้ทำให้พวกเขากระจัดกระจายไป บัดนี้ จงยินดีเถิด เพราะพระองค์จะนำกลับจากถิ่นเนรเทศแล้ว </a:t>
            </a:r>
            <a:r>
              <a:rPr lang="th-TH" sz="4000" b="1" dirty="0"/>
              <a:t>และจะทำให้พวกเขาเป็นกรรมสิทธิ์ของพระองค์อีก</a:t>
            </a:r>
            <a:r>
              <a:rPr lang="th-TH" sz="4000" b="1" dirty="0" smtClean="0"/>
              <a:t>ครั้งหนึ่ง   </a:t>
            </a:r>
            <a:r>
              <a:rPr lang="th-TH" sz="3600" b="1" dirty="0" smtClean="0"/>
              <a:t>(</a:t>
            </a:r>
            <a:r>
              <a:rPr lang="th-TH" sz="3600" b="1" dirty="0"/>
              <a:t>อ่าน </a:t>
            </a:r>
            <a:r>
              <a:rPr lang="en-GB" sz="2800" dirty="0"/>
              <a:t>2:14-17</a:t>
            </a:r>
            <a:r>
              <a:rPr lang="th-TH" b="1" dirty="0" smtClean="0"/>
              <a:t>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65020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472608"/>
          </a:xfrm>
        </p:spPr>
        <p:txBody>
          <a:bodyPr>
            <a:normAutofit/>
          </a:bodyPr>
          <a:lstStyle/>
          <a:p>
            <a:r>
              <a:rPr lang="th-TH" sz="4000" b="1" u="sng" dirty="0">
                <a:solidFill>
                  <a:srgbClr val="FFFF00"/>
                </a:solidFill>
              </a:rPr>
              <a:t>นิมิตที่สี่</a:t>
            </a:r>
            <a:r>
              <a:rPr lang="th-TH" sz="4000" b="1" dirty="0">
                <a:solidFill>
                  <a:srgbClr val="FFFF00"/>
                </a:solidFill>
              </a:rPr>
              <a:t>-การแต่งตั้งโยชูวาเป็นมหา</a:t>
            </a:r>
            <a:r>
              <a:rPr lang="th-TH" sz="4000" b="1" dirty="0" smtClean="0">
                <a:solidFill>
                  <a:srgbClr val="FFFF00"/>
                </a:solidFill>
              </a:rPr>
              <a:t>สมณะ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endParaRPr lang="th-TH" sz="4000" b="1" dirty="0" smtClean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พระ</a:t>
            </a:r>
            <a:r>
              <a:rPr lang="th-TH" sz="4000" b="1" dirty="0"/>
              <a:t>เจ้าแสดง</a:t>
            </a:r>
            <a:r>
              <a:rPr lang="th-TH" sz="4000" b="1" dirty="0" err="1"/>
              <a:t>ให้เศ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เห็นมหาสมณะโยชูวายืนอยู่ต่อหน้าทูตสวรรค์ มีซาตานอยู่ด้วยคอยกล่าวหาเขา โยชูวาเปลี่ยนอาภรณ์จากชุดที่สกปรกเป็นชุดวันฉลองและมีผ้าโพกศีรษะ แล้วพระเจ้าก็มอบหมายให้โยชูวาดูแลบ้านเมืองและประชากรของพระองค์ให้ถูกต้องตามกฎเกณฑ์ของพระเจ้า และยังมีคำเตือนแก่โยชูวาด้วย </a:t>
            </a:r>
            <a:r>
              <a:rPr lang="th-TH" sz="4000" b="1" dirty="0">
                <a:solidFill>
                  <a:srgbClr val="FFFF00"/>
                </a:solidFill>
              </a:rPr>
              <a:t>(อ่าน </a:t>
            </a:r>
            <a:r>
              <a:rPr lang="en-GB" sz="3600" dirty="0">
                <a:solidFill>
                  <a:srgbClr val="FFFF00"/>
                </a:solidFill>
              </a:rPr>
              <a:t>3:5-</a:t>
            </a:r>
            <a:r>
              <a:rPr lang="en-US" sz="3600" dirty="0">
                <a:solidFill>
                  <a:srgbClr val="FFFF00"/>
                </a:solidFill>
              </a:rPr>
              <a:t>10</a:t>
            </a:r>
            <a:r>
              <a:rPr lang="th-TH" sz="4000" b="1" dirty="0">
                <a:solidFill>
                  <a:srgbClr val="FFFF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64702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6408712"/>
          </a:xfrm>
        </p:spPr>
        <p:txBody>
          <a:bodyPr>
            <a:noAutofit/>
          </a:bodyPr>
          <a:lstStyle/>
          <a:p>
            <a:r>
              <a:rPr lang="th-TH" sz="4000" b="1" u="sng" dirty="0">
                <a:solidFill>
                  <a:srgbClr val="FFFF00"/>
                </a:solidFill>
              </a:rPr>
              <a:t>นิมิตที่ห้า</a:t>
            </a:r>
            <a:r>
              <a:rPr lang="th-TH" sz="4000" b="1" dirty="0">
                <a:solidFill>
                  <a:srgbClr val="FFFF00"/>
                </a:solidFill>
              </a:rPr>
              <a:t>-เชิงประทีปและต้นมะกอกเทศสอง</a:t>
            </a:r>
            <a:r>
              <a:rPr lang="th-TH" sz="4000" b="1" dirty="0" smtClean="0">
                <a:solidFill>
                  <a:srgbClr val="FFFF00"/>
                </a:solidFill>
              </a:rPr>
              <a:t>ต้น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endParaRPr lang="th-TH" sz="4000" b="1" dirty="0" smtClean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ทูต</a:t>
            </a:r>
            <a:r>
              <a:rPr lang="th-TH" sz="4000" b="1" dirty="0"/>
              <a:t>สวรรค์อธิบายว่า ตะเกียง</a:t>
            </a:r>
            <a:r>
              <a:rPr lang="th-TH" sz="4000" b="1" dirty="0" smtClean="0"/>
              <a:t>ทั้ง</a:t>
            </a:r>
            <a:r>
              <a:rPr lang="th-TH" sz="4000" b="1" dirty="0"/>
              <a:t> </a:t>
            </a:r>
            <a:r>
              <a:rPr lang="th-TH" sz="4000" b="1" dirty="0" smtClean="0"/>
              <a:t>7 ดวง</a:t>
            </a:r>
            <a:r>
              <a:rPr lang="th-TH" sz="4000" b="1" dirty="0"/>
              <a:t>นั้นหมายถึงพระเนตรของพระเจ้าซึ่งตรวจตราแผ่นดิน ส่วนต้นมะกอกเทศสองต้นหมายถึงผู้ที่ได้รับเจิมด้วยน้ำมันมะกอกเทศ คอยเฝ้ารับใช้พระเจ้าทั่วแผ่นดิน </a:t>
            </a:r>
            <a:r>
              <a:rPr lang="th-TH" sz="4000" b="1" dirty="0">
                <a:solidFill>
                  <a:srgbClr val="FFC000"/>
                </a:solidFill>
              </a:rPr>
              <a:t>(อ่าน </a:t>
            </a:r>
            <a:r>
              <a:rPr lang="en-GB" dirty="0">
                <a:solidFill>
                  <a:srgbClr val="FFC000"/>
                </a:solidFill>
              </a:rPr>
              <a:t>4:1-14</a:t>
            </a:r>
            <a:r>
              <a:rPr lang="th-TH" sz="4000" b="1" dirty="0">
                <a:solidFill>
                  <a:srgbClr val="FFC000"/>
                </a:solidFill>
              </a:rPr>
              <a:t>)</a:t>
            </a:r>
            <a:endParaRPr lang="en-US" sz="4000" b="1" dirty="0">
              <a:solidFill>
                <a:srgbClr val="FFC000"/>
              </a:solidFill>
            </a:endParaRPr>
          </a:p>
          <a:p>
            <a:r>
              <a:rPr lang="th-TH" sz="4000" b="1" dirty="0" smtClean="0">
                <a:solidFill>
                  <a:srgbClr val="FFC000"/>
                </a:solidFill>
              </a:rPr>
              <a:t>ยัง</a:t>
            </a:r>
            <a:r>
              <a:rPr lang="th-TH" sz="4000" b="1" dirty="0">
                <a:solidFill>
                  <a:srgbClr val="FFC000"/>
                </a:solidFill>
              </a:rPr>
              <a:t>มีพระสัญญาของพระเจ้า</a:t>
            </a:r>
            <a:r>
              <a:rPr lang="th-TH" sz="4000" b="1" dirty="0" err="1">
                <a:solidFill>
                  <a:srgbClr val="FFC000"/>
                </a:solidFill>
              </a:rPr>
              <a:t>แก่เศรุบ</a:t>
            </a:r>
            <a:r>
              <a:rPr lang="th-TH" sz="4000" b="1" dirty="0">
                <a:solidFill>
                  <a:srgbClr val="FFC000"/>
                </a:solidFill>
              </a:rPr>
              <a:t>บา</a:t>
            </a:r>
            <a:r>
              <a:rPr lang="th-TH" sz="4000" b="1" dirty="0" err="1">
                <a:solidFill>
                  <a:srgbClr val="FFC000"/>
                </a:solidFill>
              </a:rPr>
              <a:t>เบล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ว่าเขาจะประสบผลสำเร็จมากมายในหน้าที่ที่ได้รับมอบหมาย คือ การก่อสร้างพระวิหาร แต่ไม่ใช่ด้วยอำนาจของเขาเอง แต่ด้วยพระจิตของพระเจ้าที่ประทับอยู่กับเขา (อ่าน </a:t>
            </a:r>
            <a:r>
              <a:rPr lang="en-GB" dirty="0"/>
              <a:t>4:6</a:t>
            </a:r>
            <a:r>
              <a:rPr lang="th-TH" dirty="0"/>
              <a:t>ข</a:t>
            </a:r>
            <a:r>
              <a:rPr lang="en-GB" dirty="0"/>
              <a:t>-10</a:t>
            </a:r>
            <a:r>
              <a:rPr lang="th-TH" sz="4000" b="1" dirty="0"/>
              <a:t>ก</a:t>
            </a:r>
            <a:r>
              <a:rPr lang="th-TH" sz="4000" b="1" dirty="0" smtClean="0"/>
              <a:t>)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5979178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552728"/>
          </a:xfrm>
        </p:spPr>
        <p:txBody>
          <a:bodyPr>
            <a:normAutofit/>
          </a:bodyPr>
          <a:lstStyle/>
          <a:p>
            <a:r>
              <a:rPr lang="th-TH" sz="4000" b="1" u="sng" dirty="0">
                <a:solidFill>
                  <a:srgbClr val="FFFF00"/>
                </a:solidFill>
              </a:rPr>
              <a:t>นิมิตที่หก</a:t>
            </a:r>
            <a:r>
              <a:rPr lang="th-TH" sz="4000" b="1" dirty="0">
                <a:solidFill>
                  <a:srgbClr val="FFFF00"/>
                </a:solidFill>
              </a:rPr>
              <a:t>-ม้วนหนังสือที่ลอยอยู่ใน</a:t>
            </a:r>
            <a:r>
              <a:rPr lang="th-TH" sz="4000" b="1" dirty="0" smtClean="0">
                <a:solidFill>
                  <a:srgbClr val="FFFF00"/>
                </a:solidFill>
              </a:rPr>
              <a:t>อากาศ</a:t>
            </a:r>
            <a:endParaRPr lang="th-TH" sz="4000" b="1" dirty="0">
              <a:solidFill>
                <a:srgbClr val="FFFF00"/>
              </a:solidFill>
            </a:endParaRPr>
          </a:p>
          <a:p>
            <a:r>
              <a:rPr lang="th-TH" sz="4000" b="1" dirty="0" err="1" smtClean="0"/>
              <a:t>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ยังเห็นหนังสือม้วนหนึ่งลอยอยู่ในอากาศ </a:t>
            </a:r>
            <a:r>
              <a:rPr lang="th-TH" sz="4000" b="1" dirty="0">
                <a:solidFill>
                  <a:srgbClr val="FFC000"/>
                </a:solidFill>
              </a:rPr>
              <a:t>ทูตสวรรค์อธิบายว่าเป็นคำสาปแช่งที่พระเจ้าส่งออกไปทั่วแผ่นดิน </a:t>
            </a:r>
            <a:r>
              <a:rPr lang="th-TH" sz="4000" b="1" dirty="0"/>
              <a:t>ด้านหนึ่งเขียนว่าขโมยทุกคนจะถูกขับไล่ออกไป อีกด้าน</a:t>
            </a:r>
            <a:r>
              <a:rPr lang="th-TH" sz="4000" b="1" dirty="0" smtClean="0"/>
              <a:t>หนึ่งเขียน</a:t>
            </a:r>
            <a:r>
              <a:rPr lang="th-TH" sz="4000" b="1" dirty="0"/>
              <a:t>ว่าทุกคนที่สาบานเท็จในนามของ</a:t>
            </a:r>
            <a:r>
              <a:rPr lang="th-TH" sz="4000" b="1" dirty="0" smtClean="0"/>
              <a:t>เรา จะ</a:t>
            </a:r>
            <a:r>
              <a:rPr lang="th-TH" sz="4000" b="1" dirty="0"/>
              <a:t>ถูกขับไล่ออกไปจากแผ่นดินของเรา </a:t>
            </a:r>
            <a:r>
              <a:rPr lang="th-TH" sz="4000" b="1" dirty="0" smtClean="0"/>
              <a:t>      </a:t>
            </a:r>
            <a:r>
              <a:rPr lang="th-TH" sz="4000" b="1" dirty="0" smtClean="0">
                <a:solidFill>
                  <a:srgbClr val="FFC000"/>
                </a:solidFill>
              </a:rPr>
              <a:t>(</a:t>
            </a:r>
            <a:r>
              <a:rPr lang="th-TH" sz="4000" b="1" dirty="0">
                <a:solidFill>
                  <a:srgbClr val="FFC000"/>
                </a:solidFill>
              </a:rPr>
              <a:t>อ่าน </a:t>
            </a:r>
            <a:r>
              <a:rPr lang="en-GB" dirty="0">
                <a:solidFill>
                  <a:srgbClr val="FFC000"/>
                </a:solidFill>
              </a:rPr>
              <a:t>5:1-4</a:t>
            </a:r>
            <a:r>
              <a:rPr lang="th-TH" sz="4000" b="1" dirty="0" smtClean="0">
                <a:solidFill>
                  <a:srgbClr val="FFC000"/>
                </a:solidFill>
              </a:rPr>
              <a:t>)</a:t>
            </a:r>
          </a:p>
          <a:p>
            <a:r>
              <a:rPr lang="th-TH" sz="4000" b="1" u="sng" dirty="0">
                <a:solidFill>
                  <a:srgbClr val="FFFF00"/>
                </a:solidFill>
              </a:rPr>
              <a:t>นิมิตที่เจ็ด</a:t>
            </a:r>
            <a:r>
              <a:rPr lang="th-TH" sz="4000" b="1" dirty="0">
                <a:solidFill>
                  <a:srgbClr val="FFFF00"/>
                </a:solidFill>
              </a:rPr>
              <a:t>-ผู้หญิงในถังเอ</a:t>
            </a:r>
            <a:r>
              <a:rPr lang="th-TH" sz="4000" b="1" dirty="0" err="1">
                <a:solidFill>
                  <a:srgbClr val="FFFF00"/>
                </a:solidFill>
              </a:rPr>
              <a:t>ฟาร์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/>
              <a:t>(ปกติ ถังหนึ่งจะบรรจุได้ </a:t>
            </a:r>
            <a:r>
              <a:rPr lang="en-GB" dirty="0"/>
              <a:t>45</a:t>
            </a:r>
            <a:r>
              <a:rPr lang="th-TH" sz="4000" b="1" dirty="0"/>
              <a:t> ลิตร) ความหมายคือ ความชั่วบรรจุอยู่เต็ม ซึ่งจะถูกยกไปวางไว้ในแผ่นดินของคนต่างชาติ (บาบิโลน)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59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08712"/>
          </a:xfrm>
        </p:spPr>
        <p:txBody>
          <a:bodyPr>
            <a:noAutofit/>
          </a:bodyPr>
          <a:lstStyle/>
          <a:p>
            <a:r>
              <a:rPr lang="th-TH" sz="4000" b="1" u="sng" dirty="0">
                <a:solidFill>
                  <a:srgbClr val="FFFF00"/>
                </a:solidFill>
              </a:rPr>
              <a:t>นิมิตที่แปด</a:t>
            </a:r>
            <a:r>
              <a:rPr lang="th-TH" sz="4000" b="1" dirty="0">
                <a:solidFill>
                  <a:srgbClr val="FFFF00"/>
                </a:solidFill>
              </a:rPr>
              <a:t>-รถศึก </a:t>
            </a:r>
            <a:r>
              <a:rPr lang="en-GB" sz="4000" b="1" dirty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err="1"/>
              <a:t>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เห็นรถ</a:t>
            </a:r>
            <a:r>
              <a:rPr lang="th-TH" sz="4000" b="1" dirty="0" smtClean="0"/>
              <a:t>ศึก 4 คัน</a:t>
            </a:r>
            <a:r>
              <a:rPr lang="th-TH" sz="4000" b="1" dirty="0"/>
              <a:t>ออกมาระหว่า</a:t>
            </a:r>
            <a:r>
              <a:rPr lang="th-TH" sz="4000" b="1" dirty="0" smtClean="0"/>
              <a:t>ภูเขา 2 ลูก </a:t>
            </a:r>
            <a:r>
              <a:rPr lang="th-TH" sz="4000" b="1" dirty="0"/>
              <a:t>แต่ละคันเทียมม้าสีต่างๆ ทูตสวรรค์อธิบายว่าหมายถึงลม</a:t>
            </a:r>
            <a:r>
              <a:rPr lang="th-TH" sz="4000" b="1" dirty="0" smtClean="0"/>
              <a:t>ทั้ง 4 ของ</a:t>
            </a:r>
            <a:r>
              <a:rPr lang="th-TH" sz="4000" b="1" dirty="0"/>
              <a:t>ท้องฟ้าที่กำลังพัดออกไปหลังจากได้เฝ้าองค์พระผู้เป็นเจ้าแล้ว พระเจ้าส่งพวกเขาไปตรวจตราแผ่นดินต่างๆ </a:t>
            </a:r>
            <a:r>
              <a:rPr lang="th-TH" sz="4000" b="1" dirty="0">
                <a:solidFill>
                  <a:srgbClr val="FFC000"/>
                </a:solidFill>
              </a:rPr>
              <a:t>(อ่าน </a:t>
            </a:r>
            <a:r>
              <a:rPr lang="en-GB" dirty="0">
                <a:solidFill>
                  <a:srgbClr val="FFC000"/>
                </a:solidFill>
              </a:rPr>
              <a:t>6:1-</a:t>
            </a:r>
            <a:r>
              <a:rPr lang="en-US" dirty="0">
                <a:solidFill>
                  <a:srgbClr val="FFC000"/>
                </a:solidFill>
              </a:rPr>
              <a:t>8</a:t>
            </a:r>
            <a:r>
              <a:rPr lang="th-TH" sz="4000" b="1" dirty="0">
                <a:solidFill>
                  <a:srgbClr val="FFC000"/>
                </a:solidFill>
              </a:rPr>
              <a:t>)</a:t>
            </a:r>
            <a:endParaRPr lang="en-US" sz="4000" b="1" dirty="0">
              <a:solidFill>
                <a:srgbClr val="FFC000"/>
              </a:solidFill>
            </a:endParaRPr>
          </a:p>
          <a:p>
            <a:r>
              <a:rPr lang="th-TH" sz="4000" b="1" dirty="0" smtClean="0">
                <a:solidFill>
                  <a:srgbClr val="FFC000"/>
                </a:solidFill>
              </a:rPr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สวมมงกุฎเป็นสัญลักษณ์ให้โยชูวา </a:t>
            </a:r>
            <a:r>
              <a:rPr lang="th-TH" sz="4000" b="1" dirty="0"/>
              <a:t>พระเจ้าสั่ง</a:t>
            </a:r>
            <a:r>
              <a:rPr lang="th-TH" sz="4000" b="1" dirty="0" smtClean="0"/>
              <a:t>ให้ </a:t>
            </a:r>
            <a:r>
              <a:rPr lang="th-TH" sz="4000" b="1" dirty="0" err="1" smtClean="0"/>
              <a:t>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ทำมงกุฎด้วยเงินและทองคำ นำไปวางบนศีรษะของโยชูวาและบอกเขาว่า เขาจะเป็น </a:t>
            </a:r>
            <a:r>
              <a:rPr lang="th-TH" sz="4000" b="1" dirty="0">
                <a:solidFill>
                  <a:srgbClr val="FFC000"/>
                </a:solidFill>
              </a:rPr>
              <a:t>“หน่อ” </a:t>
            </a:r>
            <a:r>
              <a:rPr lang="th-TH" sz="4000" b="1" dirty="0"/>
              <a:t>ที่อยู่ที่ใด ก็จะแตกหน่อที่นั่น เขาจะสร้างพระวิหารขึ้นใหม่ และจะปกครองดูแลพระวิหารของ</a:t>
            </a:r>
            <a:r>
              <a:rPr lang="th-TH" sz="4000" b="1" dirty="0" smtClean="0"/>
              <a:t>พระองค์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9443506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4221089"/>
            <a:ext cx="8964488" cy="2592287"/>
          </a:xfrm>
        </p:spPr>
        <p:txBody>
          <a:bodyPr>
            <a:normAutofit/>
          </a:bodyPr>
          <a:lstStyle/>
          <a:p>
            <a:r>
              <a:rPr lang="th-TH" sz="4000" b="1" dirty="0">
                <a:solidFill>
                  <a:srgbClr val="FFFF00"/>
                </a:solidFill>
              </a:rPr>
              <a:t>สุดท้าย พระเจ้าตรัส</a:t>
            </a:r>
            <a:r>
              <a:rPr lang="th-TH" sz="4000" b="1" dirty="0" err="1">
                <a:solidFill>
                  <a:srgbClr val="FFFF00"/>
                </a:solidFill>
              </a:rPr>
              <a:t>กับเศ</a:t>
            </a:r>
            <a:r>
              <a:rPr lang="th-TH" sz="4000" b="1" dirty="0">
                <a:solidFill>
                  <a:srgbClr val="FFFF00"/>
                </a:solidFill>
              </a:rPr>
              <a:t>คาริ</a:t>
            </a:r>
            <a:r>
              <a:rPr lang="th-TH" sz="4000" b="1" dirty="0" err="1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ว่า จง</a:t>
            </a:r>
            <a:r>
              <a:rPr lang="th-TH" sz="4000" b="1" dirty="0">
                <a:solidFill>
                  <a:srgbClr val="FFFF00"/>
                </a:solidFill>
              </a:rPr>
              <a:t>ไปบอกคนทั้งหลายว่าพระองค์ทรงส่งท่านมา </a:t>
            </a:r>
            <a:r>
              <a:rPr lang="th-TH" sz="4000" b="1" dirty="0"/>
              <a:t>เหตุการณ์นี้จะเกิดขึ้น </a:t>
            </a:r>
            <a:r>
              <a:rPr lang="th-TH" sz="4000" b="1" dirty="0" smtClean="0"/>
              <a:t>(ความรอด) ถ้า</a:t>
            </a:r>
            <a:r>
              <a:rPr lang="th-TH" sz="4000" b="1" dirty="0"/>
              <a:t>เขาเชื่อฟังพระสุ</a:t>
            </a:r>
            <a:r>
              <a:rPr lang="th-TH" sz="4000" b="1" dirty="0" err="1"/>
              <a:t>รเสียง</a:t>
            </a:r>
            <a:r>
              <a:rPr lang="th-TH" sz="4000" b="1" dirty="0"/>
              <a:t>ของพระองค์อย่างเคร่งครัด</a:t>
            </a:r>
            <a:endParaRPr lang="th-TH" sz="4000" dirty="0"/>
          </a:p>
        </p:txBody>
      </p:sp>
      <p:pic>
        <p:nvPicPr>
          <p:cNvPr id="3076" name="Picture 4" descr="ผลการค้นหารูปภาพสำหรับ image of prophet zechari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17" y="17252"/>
            <a:ext cx="7371089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401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9268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h-TH" sz="4400" b="1" dirty="0" smtClean="0">
                <a:solidFill>
                  <a:srgbClr val="FFFF00"/>
                </a:solidFill>
              </a:rPr>
              <a:t>สาเหตุที่แบ่ง เพราะเนื้อหาแตกต่าง</a:t>
            </a:r>
            <a:r>
              <a:rPr lang="th-TH" sz="4400" b="1" dirty="0">
                <a:solidFill>
                  <a:srgbClr val="FFFF00"/>
                </a:solidFill>
              </a:rPr>
              <a:t>กัน</a:t>
            </a:r>
            <a:r>
              <a:rPr lang="th-TH" sz="4400" b="1" dirty="0" smtClean="0">
                <a:solidFill>
                  <a:srgbClr val="FFFF00"/>
                </a:solidFill>
              </a:rPr>
              <a:t>อย่างมาก</a:t>
            </a:r>
            <a:endParaRPr lang="en-US" sz="4400" b="1" dirty="0">
              <a:solidFill>
                <a:srgbClr val="FFFF00"/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1)  สภาพการณ์</a:t>
            </a:r>
            <a:r>
              <a:rPr lang="th-TH" sz="4400" b="1" dirty="0">
                <a:solidFill>
                  <a:srgbClr val="FFFF00"/>
                </a:solidFill>
              </a:rPr>
              <a:t>ทางประวัติศาสตร์</a:t>
            </a:r>
            <a:r>
              <a:rPr lang="en-US" sz="4400" b="1" dirty="0" smtClean="0">
                <a:solidFill>
                  <a:srgbClr val="FFFF00"/>
                </a:solidFill>
              </a:rPr>
              <a:t>:</a:t>
            </a:r>
            <a:endParaRPr lang="th-TH" sz="4400" b="1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ภาคแรก กล่าวถึง </a:t>
            </a:r>
            <a:r>
              <a:rPr lang="th-TH" sz="4000" b="1" dirty="0" smtClean="0">
                <a:solidFill>
                  <a:srgbClr val="FFC000"/>
                </a:solidFill>
              </a:rPr>
              <a:t>เปอร์เซียว่าเป็นมหาอำนาจของโลก</a:t>
            </a:r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ภาคสอง กล่าวถึง </a:t>
            </a:r>
            <a:r>
              <a:rPr lang="th-TH" sz="4000" b="1" dirty="0" smtClean="0">
                <a:solidFill>
                  <a:srgbClr val="FFC000"/>
                </a:solidFill>
              </a:rPr>
              <a:t>กรีกว่า</a:t>
            </a:r>
            <a:r>
              <a:rPr lang="th-TH" sz="4000" b="1" dirty="0">
                <a:solidFill>
                  <a:srgbClr val="FFC000"/>
                </a:solidFill>
              </a:rPr>
              <a:t>เป็น</a:t>
            </a:r>
            <a:r>
              <a:rPr lang="th-TH" sz="4000" b="1" dirty="0" smtClean="0">
                <a:solidFill>
                  <a:srgbClr val="FFC000"/>
                </a:solidFill>
              </a:rPr>
              <a:t>มหาอำนาจ</a:t>
            </a:r>
          </a:p>
          <a:p>
            <a:pPr>
              <a:spcBef>
                <a:spcPts val="600"/>
              </a:spcBef>
            </a:pPr>
            <a:endParaRPr lang="th-TH" sz="4000" b="1" dirty="0" smtClean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ภาคแรก กล่าวถึง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เศรุบ</a:t>
            </a:r>
            <a:r>
              <a:rPr lang="th-TH" sz="4000" b="1" dirty="0" smtClean="0">
                <a:solidFill>
                  <a:srgbClr val="FFC000"/>
                </a:solidFill>
              </a:rPr>
              <a:t>บา</a:t>
            </a:r>
            <a:r>
              <a:rPr lang="th-TH" sz="4000" b="1" dirty="0" err="1" smtClean="0">
                <a:solidFill>
                  <a:srgbClr val="FFC000"/>
                </a:solidFill>
              </a:rPr>
              <a:t>เบล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และ </a:t>
            </a:r>
            <a:r>
              <a:rPr lang="th-TH" sz="4000" b="1" dirty="0" smtClean="0">
                <a:solidFill>
                  <a:srgbClr val="FFC000"/>
                </a:solidFill>
              </a:rPr>
              <a:t>โยชูวา </a:t>
            </a:r>
            <a:r>
              <a:rPr lang="th-TH" sz="4000" b="1" dirty="0" smtClean="0"/>
              <a:t>ว่ามี			บทบาทอย่างมากในการก่อสร้างพระวิหาร-			กรุงเยรูซาเล็ม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ภาคสอง </a:t>
            </a:r>
            <a:r>
              <a:rPr lang="th-TH" sz="4000" b="1" dirty="0" smtClean="0">
                <a:solidFill>
                  <a:srgbClr val="FFC000"/>
                </a:solidFill>
              </a:rPr>
              <a:t>ไม่</a:t>
            </a:r>
            <a:r>
              <a:rPr lang="th-TH" sz="4000" b="1" dirty="0">
                <a:solidFill>
                  <a:srgbClr val="FFC000"/>
                </a:solidFill>
              </a:rPr>
              <a:t>มี</a:t>
            </a:r>
            <a:r>
              <a:rPr lang="th-TH" sz="4000" b="1" dirty="0" smtClean="0">
                <a:solidFill>
                  <a:srgbClr val="FFC000"/>
                </a:solidFill>
              </a:rPr>
              <a:t>กล่าวถึง </a:t>
            </a:r>
            <a:r>
              <a:rPr lang="th-TH" sz="4000" b="1" dirty="0" err="1" smtClean="0"/>
              <a:t>เศ</a:t>
            </a:r>
            <a:r>
              <a:rPr lang="th-TH" sz="4000" b="1" dirty="0" err="1"/>
              <a:t>รุบ</a:t>
            </a:r>
            <a:r>
              <a:rPr lang="th-TH" sz="4000" b="1" dirty="0"/>
              <a:t>บา</a:t>
            </a:r>
            <a:r>
              <a:rPr lang="th-TH" sz="4000" b="1" dirty="0" err="1" smtClean="0"/>
              <a:t>เบล</a:t>
            </a:r>
            <a:r>
              <a:rPr lang="th-TH" sz="4000" b="1" dirty="0" smtClean="0"/>
              <a:t> และ โย</a:t>
            </a:r>
            <a:r>
              <a:rPr lang="th-TH" sz="4000" b="1" dirty="0"/>
              <a:t>ชู</a:t>
            </a:r>
            <a:r>
              <a:rPr lang="th-TH" sz="4000" b="1" dirty="0" smtClean="0"/>
              <a:t>วา </a:t>
            </a:r>
            <a:r>
              <a:rPr lang="th-TH" sz="4000" b="1" dirty="0" smtClean="0">
                <a:solidFill>
                  <a:srgbClr val="FFC000"/>
                </a:solidFill>
              </a:rPr>
              <a:t>เลย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23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332656"/>
            <a:ext cx="8640960" cy="62646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3)</a:t>
            </a:r>
            <a:r>
              <a:rPr lang="en-GB" sz="4800" b="1" dirty="0">
                <a:solidFill>
                  <a:srgbClr val="FFFF00"/>
                </a:solidFill>
              </a:rPr>
              <a:t>	</a:t>
            </a:r>
            <a:r>
              <a:rPr lang="th-TH" sz="4800" b="1" dirty="0">
                <a:solidFill>
                  <a:srgbClr val="FFFF00"/>
                </a:solidFill>
              </a:rPr>
              <a:t>ปัญหาเรื่องการจำศีลอดอาหาร </a:t>
            </a:r>
            <a:r>
              <a:rPr lang="th-TH" sz="4400" b="1" dirty="0">
                <a:solidFill>
                  <a:srgbClr val="FFFF00"/>
                </a:solidFill>
              </a:rPr>
              <a:t>(</a:t>
            </a:r>
            <a:r>
              <a:rPr lang="en-GB" sz="3600" dirty="0">
                <a:solidFill>
                  <a:srgbClr val="FFFF00"/>
                </a:solidFill>
              </a:rPr>
              <a:t>7:1-3</a:t>
            </a:r>
            <a:r>
              <a:rPr lang="th-TH" sz="4400" b="1" dirty="0">
                <a:solidFill>
                  <a:srgbClr val="FFFF00"/>
                </a:solidFill>
              </a:rPr>
              <a:t>)</a:t>
            </a:r>
            <a:endParaRPr lang="en-US" sz="4400" b="1" dirty="0">
              <a:solidFill>
                <a:srgbClr val="FFFF00"/>
              </a:solidFill>
            </a:endParaRPr>
          </a:p>
          <a:p>
            <a:r>
              <a:rPr lang="th-TH" sz="4100" b="1" dirty="0" smtClean="0">
                <a:solidFill>
                  <a:srgbClr val="FFC000"/>
                </a:solidFill>
              </a:rPr>
              <a:t>พระ</a:t>
            </a:r>
            <a:r>
              <a:rPr lang="th-TH" sz="4100" b="1" dirty="0">
                <a:solidFill>
                  <a:srgbClr val="FFC000"/>
                </a:solidFill>
              </a:rPr>
              <a:t>เจ้าตรัส</a:t>
            </a:r>
            <a:r>
              <a:rPr lang="th-TH" sz="4100" b="1" dirty="0" err="1">
                <a:solidFill>
                  <a:srgbClr val="FFC000"/>
                </a:solidFill>
              </a:rPr>
              <a:t>กับเศ</a:t>
            </a:r>
            <a:r>
              <a:rPr lang="th-TH" sz="4100" b="1" dirty="0">
                <a:solidFill>
                  <a:srgbClr val="FFC000"/>
                </a:solidFill>
              </a:rPr>
              <a:t>คาริ</a:t>
            </a:r>
            <a:r>
              <a:rPr lang="th-TH" sz="41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100" b="1" dirty="0" smtClean="0">
                <a:solidFill>
                  <a:srgbClr val="FFC000"/>
                </a:solidFill>
              </a:rPr>
              <a:t>ให้ไป</a:t>
            </a:r>
            <a:r>
              <a:rPr lang="th-TH" sz="4100" b="1" dirty="0">
                <a:solidFill>
                  <a:srgbClr val="FFC000"/>
                </a:solidFill>
              </a:rPr>
              <a:t>ถามบรรดาสมณะ</a:t>
            </a:r>
            <a:r>
              <a:rPr lang="th-TH" sz="4100" b="1" dirty="0"/>
              <a:t>ในพระวิหารของพระ</a:t>
            </a:r>
            <a:r>
              <a:rPr lang="th-TH" sz="4100" b="1" dirty="0" err="1"/>
              <a:t>ยาห์เวห์</a:t>
            </a:r>
            <a:r>
              <a:rPr lang="th-TH" sz="4100" b="1" dirty="0"/>
              <a:t> </a:t>
            </a:r>
            <a:r>
              <a:rPr lang="th-TH" sz="4100" b="1" dirty="0">
                <a:solidFill>
                  <a:srgbClr val="FFC000"/>
                </a:solidFill>
              </a:rPr>
              <a:t>เรื่องการไว้ทุกข์และการจำศีลอดอาหาร</a:t>
            </a:r>
            <a:r>
              <a:rPr lang="th-TH" sz="4100" b="1" dirty="0" smtClean="0">
                <a:solidFill>
                  <a:srgbClr val="FFC000"/>
                </a:solidFill>
              </a:rPr>
              <a:t>ว่า </a:t>
            </a:r>
            <a:r>
              <a:rPr lang="th-TH" sz="4100" b="1" dirty="0" smtClean="0">
                <a:solidFill>
                  <a:srgbClr val="FFFF00"/>
                </a:solidFill>
              </a:rPr>
              <a:t>จะต้อง</a:t>
            </a:r>
            <a:r>
              <a:rPr lang="th-TH" sz="4100" b="1" dirty="0">
                <a:solidFill>
                  <a:srgbClr val="FFFF00"/>
                </a:solidFill>
              </a:rPr>
              <a:t>ทำเหมือนในอดีต</a:t>
            </a:r>
            <a:r>
              <a:rPr lang="th-TH" sz="4100" b="1" dirty="0" smtClean="0">
                <a:solidFill>
                  <a:srgbClr val="FFFF00"/>
                </a:solidFill>
              </a:rPr>
              <a:t>หรือไม่?</a:t>
            </a:r>
          </a:p>
          <a:p>
            <a:r>
              <a:rPr lang="th-TH" sz="4100" b="1" dirty="0">
                <a:solidFill>
                  <a:srgbClr val="FFFF00"/>
                </a:solidFill>
              </a:rPr>
              <a:t>คำสอนจากอดีต (</a:t>
            </a:r>
            <a:r>
              <a:rPr lang="en-GB" sz="3500" dirty="0">
                <a:solidFill>
                  <a:srgbClr val="FFFF00"/>
                </a:solidFill>
              </a:rPr>
              <a:t>7:4-14</a:t>
            </a:r>
            <a:r>
              <a:rPr lang="th-TH" sz="4100" b="1" dirty="0">
                <a:solidFill>
                  <a:srgbClr val="FFFF00"/>
                </a:solidFill>
              </a:rPr>
              <a:t>) </a:t>
            </a:r>
            <a:r>
              <a:rPr lang="th-TH" sz="4100" b="1" dirty="0"/>
              <a:t>พระเจ้าตรัสว่า </a:t>
            </a:r>
            <a:r>
              <a:rPr lang="th-TH" sz="4100" b="1" dirty="0">
                <a:solidFill>
                  <a:srgbClr val="FFC000"/>
                </a:solidFill>
              </a:rPr>
              <a:t>ในอดีต ทุกคนไว้ทุกข์และจำศีล แต่ในเวลาเดียวกันก็ทำผิดธรรมบัญญัติอื่นๆ ไม่มีความยุติธรรม ไม่มีเมตตากรุณา ไม่เห็นอกเห็นใจ ข่มเหงทำร้ายหญิงหม้ายและคนยากจน พระเจ้าส่งประกาศกมาเตือนก็ไม่กลับใจ พระเจ้าจึงลงโทษให้กระจัดกระจายไป</a:t>
            </a:r>
            <a:r>
              <a:rPr lang="th-TH" sz="4100" dirty="0">
                <a:solidFill>
                  <a:srgbClr val="FFC000"/>
                </a:solidFill>
              </a:rPr>
              <a:t> </a:t>
            </a:r>
            <a:r>
              <a:rPr lang="th-TH" sz="4100" b="1" dirty="0">
                <a:solidFill>
                  <a:srgbClr val="FFFF00"/>
                </a:solidFill>
              </a:rPr>
              <a:t>(อ่าน </a:t>
            </a:r>
            <a:r>
              <a:rPr lang="en-GB" sz="3500" dirty="0">
                <a:solidFill>
                  <a:srgbClr val="FFFF00"/>
                </a:solidFill>
              </a:rPr>
              <a:t>7:8-14</a:t>
            </a:r>
            <a:r>
              <a:rPr lang="th-TH" sz="4100" b="1" dirty="0">
                <a:solidFill>
                  <a:srgbClr val="FFFF00"/>
                </a:solidFill>
              </a:rPr>
              <a:t>)</a:t>
            </a:r>
            <a:endParaRPr lang="en-US" sz="41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328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480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900" dirty="0">
                <a:solidFill>
                  <a:srgbClr val="FFFF00"/>
                </a:solidFill>
              </a:rPr>
              <a:t>4)</a:t>
            </a:r>
            <a:r>
              <a:rPr lang="en-GB" sz="3900" b="1" dirty="0">
                <a:solidFill>
                  <a:srgbClr val="FFFF00"/>
                </a:solidFill>
              </a:rPr>
              <a:t>	</a:t>
            </a:r>
            <a:r>
              <a:rPr lang="th-TH" sz="4400" b="1" dirty="0">
                <a:solidFill>
                  <a:srgbClr val="FFFF00"/>
                </a:solidFill>
              </a:rPr>
              <a:t>ความรอดพ้นจะมาถึงในไม่ช้า </a:t>
            </a:r>
            <a:r>
              <a:rPr lang="th-TH" sz="3900" b="1" dirty="0">
                <a:solidFill>
                  <a:srgbClr val="FFFF00"/>
                </a:solidFill>
              </a:rPr>
              <a:t>(</a:t>
            </a:r>
            <a:r>
              <a:rPr lang="en-GB" sz="3900" dirty="0">
                <a:solidFill>
                  <a:srgbClr val="FFFF00"/>
                </a:solidFill>
              </a:rPr>
              <a:t>8:1-17</a:t>
            </a:r>
            <a:r>
              <a:rPr lang="th-TH" sz="3900" b="1" dirty="0">
                <a:solidFill>
                  <a:srgbClr val="FFFF00"/>
                </a:solidFill>
              </a:rPr>
              <a:t>)</a:t>
            </a:r>
            <a:endParaRPr lang="en-US" sz="3900" b="1" dirty="0">
              <a:solidFill>
                <a:srgbClr val="FFFF00"/>
              </a:solidFill>
            </a:endParaRPr>
          </a:p>
          <a:p>
            <a:r>
              <a:rPr lang="th-TH" sz="3900" b="1" dirty="0" smtClean="0">
                <a:solidFill>
                  <a:srgbClr val="FFC000"/>
                </a:solidFill>
              </a:rPr>
              <a:t>พระ</a:t>
            </a:r>
            <a:r>
              <a:rPr lang="th-TH" sz="3900" b="1" dirty="0">
                <a:solidFill>
                  <a:srgbClr val="FFC000"/>
                </a:solidFill>
              </a:rPr>
              <a:t>เจ้าตรัส</a:t>
            </a:r>
            <a:r>
              <a:rPr lang="th-TH" sz="3900" b="1" dirty="0" err="1">
                <a:solidFill>
                  <a:srgbClr val="FFC000"/>
                </a:solidFill>
              </a:rPr>
              <a:t>แก่เศ</a:t>
            </a:r>
            <a:r>
              <a:rPr lang="th-TH" sz="3900" b="1" dirty="0">
                <a:solidFill>
                  <a:srgbClr val="FFC000"/>
                </a:solidFill>
              </a:rPr>
              <a:t>คาริ</a:t>
            </a:r>
            <a:r>
              <a:rPr lang="th-TH" sz="3900" b="1" dirty="0" err="1">
                <a:solidFill>
                  <a:srgbClr val="FFC000"/>
                </a:solidFill>
              </a:rPr>
              <a:t>ยาห์</a:t>
            </a:r>
            <a:r>
              <a:rPr lang="th-TH" sz="3900" b="1" dirty="0">
                <a:solidFill>
                  <a:srgbClr val="FFC000"/>
                </a:solidFill>
              </a:rPr>
              <a:t>ว่า พระองค์ทรงรักและหวงแหนประชากรของพระองค์ </a:t>
            </a:r>
            <a:r>
              <a:rPr lang="th-TH" sz="3900" b="1" dirty="0" smtClean="0">
                <a:solidFill>
                  <a:srgbClr val="FFC000"/>
                </a:solidFill>
              </a:rPr>
              <a:t>จึง</a:t>
            </a:r>
            <a:r>
              <a:rPr lang="th-TH" sz="3900" b="1" dirty="0">
                <a:solidFill>
                  <a:srgbClr val="FFC000"/>
                </a:solidFill>
              </a:rPr>
              <a:t>จะนำพวกเขากลับมา</a:t>
            </a:r>
            <a:r>
              <a:rPr lang="th-TH" sz="3900" b="1" dirty="0" err="1">
                <a:solidFill>
                  <a:srgbClr val="FFC000"/>
                </a:solidFill>
              </a:rPr>
              <a:t>ยังศิ</a:t>
            </a:r>
            <a:r>
              <a:rPr lang="th-TH" sz="3900" b="1" dirty="0">
                <a:solidFill>
                  <a:srgbClr val="FFC000"/>
                </a:solidFill>
              </a:rPr>
              <a:t>โยนอีก</a:t>
            </a:r>
            <a:r>
              <a:rPr lang="th-TH" sz="3900" b="1" dirty="0" smtClean="0">
                <a:solidFill>
                  <a:srgbClr val="FFC000"/>
                </a:solidFill>
              </a:rPr>
              <a:t>ครั้งและ</a:t>
            </a:r>
            <a:r>
              <a:rPr lang="th-TH" sz="3900" b="1" dirty="0">
                <a:solidFill>
                  <a:srgbClr val="FFC000"/>
                </a:solidFill>
              </a:rPr>
              <a:t>จะอวยพรให้มีลูกหลานเต็มเมือง</a:t>
            </a:r>
            <a:r>
              <a:rPr lang="th-TH" sz="3900" b="1" dirty="0"/>
              <a:t> </a:t>
            </a:r>
            <a:r>
              <a:rPr lang="th-TH" sz="3900" b="1" dirty="0">
                <a:solidFill>
                  <a:srgbClr val="FFFF00"/>
                </a:solidFill>
              </a:rPr>
              <a:t>(อ่าน </a:t>
            </a:r>
            <a:r>
              <a:rPr lang="en-GB" dirty="0">
                <a:solidFill>
                  <a:srgbClr val="FFFF00"/>
                </a:solidFill>
              </a:rPr>
              <a:t>8:1-8</a:t>
            </a:r>
            <a:r>
              <a:rPr lang="th-TH" sz="3900" b="1" dirty="0">
                <a:solidFill>
                  <a:srgbClr val="FFFF00"/>
                </a:solidFill>
              </a:rPr>
              <a:t>)</a:t>
            </a:r>
            <a:endParaRPr lang="en-US" sz="3900" b="1" dirty="0">
              <a:solidFill>
                <a:srgbClr val="FFFF00"/>
              </a:solidFill>
            </a:endParaRPr>
          </a:p>
          <a:p>
            <a:r>
              <a:rPr lang="th-TH" sz="3900" b="1" dirty="0" smtClean="0"/>
              <a:t>ดังนั้น </a:t>
            </a:r>
            <a:r>
              <a:rPr lang="th-TH" sz="3900" b="1" dirty="0">
                <a:solidFill>
                  <a:srgbClr val="FFC000"/>
                </a:solidFill>
              </a:rPr>
              <a:t>เมื่อพวกเขาทั้งหลายได้รู้ดังนี้</a:t>
            </a:r>
            <a:r>
              <a:rPr lang="th-TH" sz="3900" b="1" dirty="0" smtClean="0">
                <a:solidFill>
                  <a:srgbClr val="FFC000"/>
                </a:solidFill>
              </a:rPr>
              <a:t>แล้ว จง</a:t>
            </a:r>
            <a:r>
              <a:rPr lang="th-TH" sz="3900" b="1" dirty="0">
                <a:solidFill>
                  <a:srgbClr val="FFC000"/>
                </a:solidFill>
              </a:rPr>
              <a:t>ดี</a:t>
            </a:r>
            <a:r>
              <a:rPr lang="th-TH" sz="3900" b="1" dirty="0" smtClean="0">
                <a:solidFill>
                  <a:srgbClr val="FFC000"/>
                </a:solidFill>
              </a:rPr>
              <a:t>ใจ มีกำลังใจอย่ากลัว พระ</a:t>
            </a:r>
            <a:r>
              <a:rPr lang="th-TH" sz="3900" b="1" dirty="0">
                <a:solidFill>
                  <a:srgbClr val="FFC000"/>
                </a:solidFill>
              </a:rPr>
              <a:t>เจ้าจะอวยพรพวกเขาตลอดไป </a:t>
            </a:r>
            <a:r>
              <a:rPr lang="th-TH" sz="3900" b="1" dirty="0">
                <a:solidFill>
                  <a:srgbClr val="FFFF00"/>
                </a:solidFill>
              </a:rPr>
              <a:t>(อ่าน </a:t>
            </a:r>
            <a:r>
              <a:rPr lang="en-GB" sz="2800" dirty="0">
                <a:solidFill>
                  <a:srgbClr val="FFFF00"/>
                </a:solidFill>
              </a:rPr>
              <a:t>8:9-13</a:t>
            </a:r>
            <a:r>
              <a:rPr lang="th-TH" sz="3900" b="1" dirty="0" smtClean="0">
                <a:solidFill>
                  <a:srgbClr val="FFFF00"/>
                </a:solidFill>
              </a:rPr>
              <a:t>)</a:t>
            </a:r>
          </a:p>
          <a:p>
            <a:r>
              <a:rPr lang="th-TH" sz="3900" b="1" dirty="0"/>
              <a:t>พระเจ้าตรัสว่า ชาวเมืองทั้งหลายจะพากันมาหาชาวยู</a:t>
            </a:r>
            <a:r>
              <a:rPr lang="th-TH" sz="3900" b="1" dirty="0" err="1"/>
              <a:t>ดาห์</a:t>
            </a:r>
            <a:r>
              <a:rPr lang="th-TH" sz="3900" b="1" dirty="0"/>
              <a:t> เพราะพระเจ้าสถิตกับชาวยู</a:t>
            </a:r>
            <a:r>
              <a:rPr lang="th-TH" sz="3900" b="1" dirty="0" err="1"/>
              <a:t>ดาห์</a:t>
            </a:r>
            <a:r>
              <a:rPr lang="th-TH" sz="3900" b="1" dirty="0"/>
              <a:t> พวกเขาจึงจะหลั่งไหลมาหาชาวยู</a:t>
            </a:r>
            <a:r>
              <a:rPr lang="th-TH" sz="3900" b="1" dirty="0" err="1"/>
              <a:t>ดาห์</a:t>
            </a:r>
            <a:r>
              <a:rPr lang="th-TH" sz="3900" b="1" dirty="0"/>
              <a:t>เพื่อทูลขอความเมตตากรุณาต่อพระ</a:t>
            </a:r>
            <a:r>
              <a:rPr lang="th-TH" sz="3900" b="1" dirty="0" err="1"/>
              <a:t>ยาเวห์</a:t>
            </a:r>
            <a:r>
              <a:rPr lang="th-TH" sz="3900" b="1" dirty="0"/>
              <a:t>ด้วย</a:t>
            </a:r>
            <a:r>
              <a:rPr lang="th-TH" sz="3900" dirty="0"/>
              <a:t> </a:t>
            </a:r>
            <a:r>
              <a:rPr lang="th-TH" sz="3900" b="1" dirty="0"/>
              <a:t>(</a:t>
            </a:r>
            <a:r>
              <a:rPr lang="en-GB" dirty="0"/>
              <a:t>8:20-23</a:t>
            </a:r>
            <a:r>
              <a:rPr lang="th-TH" sz="3900" b="1" dirty="0"/>
              <a:t>)</a:t>
            </a:r>
            <a:endParaRPr lang="en-US" sz="39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3798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>
                <a:solidFill>
                  <a:srgbClr val="FFFF00"/>
                </a:solidFill>
                <a:cs typeface="+mn-cs"/>
              </a:rPr>
              <a:t>3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คำสอนและข้อคิด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96752"/>
            <a:ext cx="828092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900" dirty="0" smtClean="0">
                <a:solidFill>
                  <a:srgbClr val="FFFF00"/>
                </a:solidFill>
              </a:rPr>
              <a:t>1</a:t>
            </a:r>
            <a:r>
              <a:rPr lang="th-TH" sz="4800" b="1" dirty="0">
                <a:solidFill>
                  <a:srgbClr val="FFFF00"/>
                </a:solidFill>
              </a:rPr>
              <a:t>)	</a:t>
            </a:r>
            <a:r>
              <a:rPr lang="th-TH" sz="4800" b="1" dirty="0" smtClean="0">
                <a:solidFill>
                  <a:srgbClr val="FFFF00"/>
                </a:solidFill>
              </a:rPr>
              <a:t>พระวิหารของพระเจ้า</a:t>
            </a:r>
            <a:endParaRPr lang="en-US" sz="4800" b="1" dirty="0">
              <a:solidFill>
                <a:srgbClr val="FFFF00"/>
              </a:solidFill>
            </a:endParaRPr>
          </a:p>
          <a:p>
            <a:r>
              <a:rPr lang="th-TH" sz="3900" b="1" dirty="0" smtClean="0"/>
              <a:t>การ</a:t>
            </a:r>
            <a:r>
              <a:rPr lang="th-TH" sz="3900" b="1" dirty="0"/>
              <a:t>สร้างพระวิหารขึ้นใหม่จน</a:t>
            </a:r>
            <a:r>
              <a:rPr lang="th-TH" sz="3900" b="1" dirty="0" smtClean="0"/>
              <a:t>สำเร็จ และการ</a:t>
            </a:r>
            <a:r>
              <a:rPr lang="th-TH" sz="3900" b="1" dirty="0"/>
              <a:t>เสด็จกลับมาประทับในพระวิหารนี้ </a:t>
            </a:r>
            <a:r>
              <a:rPr lang="th-TH" sz="4400" b="1" dirty="0">
                <a:solidFill>
                  <a:srgbClr val="FFC000"/>
                </a:solidFill>
              </a:rPr>
              <a:t>เป็นพระกรุณาของพระเจ้า </a:t>
            </a:r>
            <a:r>
              <a:rPr lang="th-TH" sz="4400" b="1" dirty="0" smtClean="0">
                <a:solidFill>
                  <a:srgbClr val="FFC000"/>
                </a:solidFill>
              </a:rPr>
              <a:t>ไม่ใช่เพราะพระเจ้าติด</a:t>
            </a:r>
            <a:r>
              <a:rPr lang="th-TH" sz="4400" b="1" dirty="0">
                <a:solidFill>
                  <a:srgbClr val="FFC000"/>
                </a:solidFill>
              </a:rPr>
              <a:t>หนี้</a:t>
            </a:r>
            <a:r>
              <a:rPr lang="th-TH" sz="4400" b="1" dirty="0" smtClean="0">
                <a:solidFill>
                  <a:srgbClr val="FFC000"/>
                </a:solidFill>
              </a:rPr>
              <a:t>อะไรอิสราเอล</a:t>
            </a:r>
            <a:endParaRPr lang="th-TH" sz="3900" b="1" dirty="0" smtClean="0">
              <a:solidFill>
                <a:srgbClr val="FFC000"/>
              </a:solidFill>
            </a:endParaRPr>
          </a:p>
          <a:p>
            <a:r>
              <a:rPr lang="th-TH" sz="4400" b="1" dirty="0" smtClean="0">
                <a:solidFill>
                  <a:srgbClr val="FFFF00"/>
                </a:solidFill>
              </a:rPr>
              <a:t>ข้อคิดในปัจจุบัน</a:t>
            </a:r>
          </a:p>
          <a:p>
            <a:pPr marL="0" indent="0">
              <a:buNone/>
            </a:pPr>
            <a:r>
              <a:rPr lang="en-GB" sz="4400" b="1" dirty="0" smtClean="0"/>
              <a:t>   =</a:t>
            </a:r>
            <a:r>
              <a:rPr lang="th-TH" sz="4400" b="1" dirty="0" smtClean="0"/>
              <a:t> 	ความคิดเรื่องพระเจ้าติดหนี้มนุษย์?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930135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4000" dirty="0" smtClean="0">
                <a:solidFill>
                  <a:srgbClr val="FFFF00"/>
                </a:solidFill>
              </a:rPr>
              <a:t>2</a:t>
            </a:r>
            <a:r>
              <a:rPr lang="th-TH" sz="4800" b="1" dirty="0">
                <a:solidFill>
                  <a:srgbClr val="FFFF00"/>
                </a:solidFill>
              </a:rPr>
              <a:t>)	ความเป็นสากลของพระเจ้า</a:t>
            </a:r>
            <a:endParaRPr lang="en-US" sz="4800" b="1" dirty="0">
              <a:solidFill>
                <a:srgbClr val="FFFF00"/>
              </a:solidFill>
            </a:endParaRPr>
          </a:p>
          <a:p>
            <a:r>
              <a:rPr lang="th-TH" sz="4000" b="1" dirty="0" smtClean="0"/>
              <a:t>พระ</a:t>
            </a:r>
            <a:r>
              <a:rPr lang="th-TH" sz="4000" b="1" dirty="0"/>
              <a:t>เจ้าจะทรงตัดสิน</a:t>
            </a:r>
            <a:r>
              <a:rPr lang="th-TH" sz="4000" b="1" dirty="0" smtClean="0"/>
              <a:t>ลงโทษชนทุกชาติ </a:t>
            </a:r>
            <a:r>
              <a:rPr lang="th-TH" sz="4000" b="1" dirty="0"/>
              <a:t>บาบิโลนจะโดนลงโทษเป็น</a:t>
            </a:r>
            <a:r>
              <a:rPr lang="th-TH" sz="4000" b="1" dirty="0" smtClean="0"/>
              <a:t>พิเศษ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ข้อคิด</a:t>
            </a:r>
          </a:p>
          <a:p>
            <a:pPr marL="0" indent="0">
              <a:buNone/>
            </a:pPr>
            <a:r>
              <a:rPr lang="en-GB" sz="4400" b="1" dirty="0" smtClean="0">
                <a:solidFill>
                  <a:srgbClr val="FFC000"/>
                </a:solidFill>
              </a:rPr>
              <a:t>   =	</a:t>
            </a:r>
            <a:r>
              <a:rPr lang="th-TH" sz="4400" b="1" dirty="0" smtClean="0">
                <a:solidFill>
                  <a:srgbClr val="FFC000"/>
                </a:solidFill>
              </a:rPr>
              <a:t>พระเจ้ายังลงโทษคนชั่ว-คนบาป?</a:t>
            </a:r>
            <a:endParaRPr lang="en-US" sz="4400" b="1" dirty="0">
              <a:solidFill>
                <a:srgbClr val="FFC000"/>
              </a:solidFill>
            </a:endParaRPr>
          </a:p>
          <a:p>
            <a:r>
              <a:rPr lang="th-TH" sz="4000" b="1" dirty="0" smtClean="0"/>
              <a:t>ชน</a:t>
            </a:r>
            <a:r>
              <a:rPr lang="th-TH" sz="4000" b="1" dirty="0"/>
              <a:t>หลายชาติจะเข้ามาอยู่ร่วมกับพระเจ้า </a:t>
            </a:r>
            <a:r>
              <a:rPr lang="th-TH" sz="4000" b="1" dirty="0" err="1" smtClean="0"/>
              <a:t>ชาวยิ</a:t>
            </a:r>
            <a:r>
              <a:rPr lang="th-TH" sz="4000" b="1" dirty="0" smtClean="0"/>
              <a:t>ว</a:t>
            </a:r>
            <a:r>
              <a:rPr lang="th-TH" sz="4000" b="1" dirty="0"/>
              <a:t>จะเป็นผู้สั่งสอนชาติ</a:t>
            </a:r>
            <a:r>
              <a:rPr lang="th-TH" sz="4000" b="1" dirty="0" smtClean="0"/>
              <a:t>เหล่านั้น</a:t>
            </a:r>
            <a:endParaRPr lang="th-TH" sz="4000" b="1" dirty="0"/>
          </a:p>
          <a:p>
            <a:r>
              <a:rPr lang="th-TH" sz="4800" b="1" dirty="0" smtClean="0">
                <a:solidFill>
                  <a:srgbClr val="FFFF00"/>
                </a:solidFill>
              </a:rPr>
              <a:t>ข้อคิด</a:t>
            </a:r>
          </a:p>
          <a:p>
            <a:pPr marL="0" indent="0">
              <a:buNone/>
            </a:pPr>
            <a:r>
              <a:rPr lang="en-GB" sz="4400" b="1" dirty="0" smtClean="0">
                <a:solidFill>
                  <a:srgbClr val="FFC000"/>
                </a:solidFill>
              </a:rPr>
              <a:t>   =	</a:t>
            </a:r>
            <a:r>
              <a:rPr lang="th-TH" sz="4400" b="1" dirty="0" smtClean="0">
                <a:solidFill>
                  <a:srgbClr val="FFC000"/>
                </a:solidFill>
              </a:rPr>
              <a:t>ยังเป็นจริงในปัจจุบัน?</a:t>
            </a:r>
            <a:endParaRPr lang="en-US" sz="4400" b="1" dirty="0">
              <a:solidFill>
                <a:srgbClr val="FFC000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543711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 smtClean="0">
                <a:solidFill>
                  <a:srgbClr val="FFFF00"/>
                </a:solidFill>
              </a:rPr>
              <a:t>3</a:t>
            </a:r>
            <a:r>
              <a:rPr lang="th-TH" sz="4800" b="1" dirty="0">
                <a:solidFill>
                  <a:srgbClr val="FFFF00"/>
                </a:solidFill>
              </a:rPr>
              <a:t>)	</a:t>
            </a:r>
            <a:r>
              <a:rPr lang="th-TH" sz="4800" b="1" dirty="0" smtClean="0">
                <a:solidFill>
                  <a:srgbClr val="FFFF00"/>
                </a:solidFill>
              </a:rPr>
              <a:t>คารวะกิจที่แท้จริง</a:t>
            </a:r>
            <a:endParaRPr lang="en-US" sz="4800" b="1" dirty="0">
              <a:solidFill>
                <a:srgbClr val="FFFF00"/>
              </a:solidFill>
            </a:endParaRPr>
          </a:p>
          <a:p>
            <a:r>
              <a:rPr lang="th-TH" sz="4000" b="1" dirty="0" err="1" smtClean="0"/>
              <a:t>เศ</a:t>
            </a:r>
            <a:r>
              <a:rPr lang="th-TH" sz="4000" b="1" dirty="0"/>
              <a:t>คาริ</a:t>
            </a:r>
            <a:r>
              <a:rPr lang="th-TH" sz="4000" b="1" dirty="0" err="1"/>
              <a:t>ยาห์</a:t>
            </a:r>
            <a:r>
              <a:rPr lang="th-TH" sz="4000" b="1" dirty="0"/>
              <a:t>ยืนยันช้ำถึงคำสอนของประกาศกก่อนหน้านี้ที่พูดถึงเรื่อง</a:t>
            </a:r>
            <a:r>
              <a:rPr lang="th-TH" sz="4000" b="1" dirty="0" smtClean="0"/>
              <a:t>คารวะกิจ</a:t>
            </a:r>
            <a:r>
              <a:rPr lang="th-TH" sz="4000" b="1" dirty="0"/>
              <a:t>ที่แท้จริงว่า </a:t>
            </a:r>
            <a:r>
              <a:rPr lang="th-TH" sz="4000" b="1" dirty="0">
                <a:solidFill>
                  <a:srgbClr val="FFC000"/>
                </a:solidFill>
              </a:rPr>
              <a:t>เป็นเรื่องของการอุทิศตัว การปฏิบัติภายนอกไม่ใช่สาระสำคัญ แต่สิ่งสำคัญ</a:t>
            </a:r>
            <a:r>
              <a:rPr lang="th-TH" sz="4000" b="1" dirty="0" smtClean="0">
                <a:solidFill>
                  <a:srgbClr val="FFC000"/>
                </a:solidFill>
              </a:rPr>
              <a:t>คือ ความ</a:t>
            </a:r>
            <a:r>
              <a:rPr lang="th-TH" sz="4000" b="1" dirty="0">
                <a:solidFill>
                  <a:srgbClr val="FFC000"/>
                </a:solidFill>
              </a:rPr>
              <a:t>สัมพันธภาพที่ดีต่อพระเจ้าและต่อเพื่อนมนุษย์</a:t>
            </a:r>
            <a:r>
              <a:rPr lang="th-TH" sz="4000" b="1" dirty="0" smtClean="0">
                <a:solidFill>
                  <a:srgbClr val="FFC000"/>
                </a:solidFill>
              </a:rPr>
              <a:t>ด้วยกัน</a:t>
            </a:r>
          </a:p>
          <a:p>
            <a:r>
              <a:rPr lang="th-TH" sz="5400" b="1" dirty="0" smtClean="0">
                <a:solidFill>
                  <a:srgbClr val="FFFF00"/>
                </a:solidFill>
              </a:rPr>
              <a:t>ข้อคิด</a:t>
            </a:r>
            <a:endParaRPr lang="th-TH" sz="5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GB" sz="4400" b="1" dirty="0" smtClean="0">
                <a:solidFill>
                  <a:srgbClr val="FFC000"/>
                </a:solidFill>
              </a:rPr>
              <a:t>   =	</a:t>
            </a:r>
            <a:r>
              <a:rPr lang="th-TH" sz="4400" b="1" dirty="0" smtClean="0">
                <a:solidFill>
                  <a:srgbClr val="FFC000"/>
                </a:solidFill>
              </a:rPr>
              <a:t>คารวะกิจของ</a:t>
            </a:r>
            <a:r>
              <a:rPr lang="th-TH" sz="4400" b="1" dirty="0" err="1" smtClean="0">
                <a:solidFill>
                  <a:srgbClr val="FFC000"/>
                </a:solidFill>
              </a:rPr>
              <a:t>คริสต</a:t>
            </a:r>
            <a:r>
              <a:rPr lang="th-TH" sz="4400" b="1" dirty="0" smtClean="0">
                <a:solidFill>
                  <a:srgbClr val="FFC000"/>
                </a:solidFill>
              </a:rPr>
              <a:t>ชนในปัจจุบัน?</a:t>
            </a:r>
            <a:endParaRPr lang="en-US" sz="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8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map of Greek empi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8" y="26656"/>
            <a:ext cx="9124669" cy="683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076056" y="4077072"/>
            <a:ext cx="864096" cy="504056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79512" y="2780928"/>
            <a:ext cx="1080120" cy="86409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748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179512" y="116632"/>
            <a:ext cx="8820472" cy="66247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2)  ลักษณะเนื้อหา</a:t>
            </a:r>
            <a:r>
              <a:rPr lang="en-US" sz="4400" b="1" dirty="0" smtClean="0">
                <a:solidFill>
                  <a:srgbClr val="FFFF00"/>
                </a:solidFill>
              </a:rPr>
              <a:t>:</a:t>
            </a:r>
            <a:endParaRPr lang="th-TH" sz="4400" b="1" dirty="0" smtClean="0"/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ภาคแรก </a:t>
            </a:r>
            <a:r>
              <a:rPr lang="en-GB" sz="4000" b="1" dirty="0" smtClean="0"/>
              <a:t>    =  </a:t>
            </a:r>
            <a:r>
              <a:rPr lang="th-TH" sz="4000" b="1" dirty="0" smtClean="0"/>
              <a:t>	มีบอก</a:t>
            </a:r>
            <a:r>
              <a:rPr lang="th-TH" sz="4000" b="1" dirty="0" smtClean="0">
                <a:solidFill>
                  <a:srgbClr val="FFC000"/>
                </a:solidFill>
              </a:rPr>
              <a:t>วัน-เดือน-ปี </a:t>
            </a:r>
            <a:r>
              <a:rPr lang="th-TH" sz="4000" b="1" dirty="0" smtClean="0"/>
              <a:t>ของเหตุการณ์ที่				เกิดขึ้นอย่างเจาะจง-ชัดเจน </a:t>
            </a:r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ภาคสอง </a:t>
            </a:r>
            <a:r>
              <a:rPr lang="en-GB" sz="4000" b="1" dirty="0" smtClean="0"/>
              <a:t>    =</a:t>
            </a:r>
            <a:r>
              <a:rPr lang="th-TH" sz="4000" b="1" dirty="0" smtClean="0"/>
              <a:t>	ไม่มีบอกเลย</a:t>
            </a:r>
          </a:p>
          <a:p>
            <a:pPr marL="0" indent="0">
              <a:spcBef>
                <a:spcPts val="600"/>
              </a:spcBef>
              <a:buNone/>
            </a:pPr>
            <a:endParaRPr lang="en-US" sz="1200" b="1" dirty="0" smtClean="0"/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ภาคสอง	</a:t>
            </a:r>
            <a:r>
              <a:rPr lang="en-GB" sz="4000" b="1" dirty="0" smtClean="0"/>
              <a:t>   =	</a:t>
            </a:r>
            <a:r>
              <a:rPr lang="th-TH" sz="4000" b="1" dirty="0" smtClean="0"/>
              <a:t>มีคำขึ้นต้นว่า </a:t>
            </a:r>
            <a:r>
              <a:rPr lang="th-TH" sz="4000" b="1" dirty="0" smtClean="0">
                <a:solidFill>
                  <a:srgbClr val="FFC000"/>
                </a:solidFill>
              </a:rPr>
              <a:t>“คำพยากรณ์”</a:t>
            </a:r>
            <a:r>
              <a:rPr lang="th-TH" sz="4000" b="1" dirty="0" smtClean="0"/>
              <a:t> ซึ่งเหมือน			หนังสือ</a:t>
            </a:r>
            <a:r>
              <a:rPr lang="th-TH" sz="4000" b="1" dirty="0" err="1" smtClean="0">
                <a:solidFill>
                  <a:srgbClr val="FFC000"/>
                </a:solidFill>
              </a:rPr>
              <a:t>มาลาคี</a:t>
            </a:r>
            <a:r>
              <a:rPr lang="th-TH" sz="4000" b="1" dirty="0" smtClean="0"/>
              <a:t>ซึ่งอยู่สมัยหลัง </a:t>
            </a:r>
            <a:r>
              <a:rPr lang="th-TH" sz="3600" b="1" dirty="0" smtClean="0">
                <a:solidFill>
                  <a:srgbClr val="FFFF00"/>
                </a:solidFill>
              </a:rPr>
              <a:t>(ดูบทที่ 9)</a:t>
            </a:r>
            <a:endParaRPr lang="th-TH" sz="4000" b="1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</a:pPr>
            <a:r>
              <a:rPr lang="th-TH" sz="4000" b="1" dirty="0" smtClean="0"/>
              <a:t>ภาคแรก	</a:t>
            </a:r>
            <a:r>
              <a:rPr lang="en-GB" sz="4000" b="1" dirty="0" smtClean="0"/>
              <a:t>   =	</a:t>
            </a:r>
            <a:r>
              <a:rPr lang="th-TH" sz="4000" b="1" dirty="0" smtClean="0"/>
              <a:t>ไม่เคยขึ้นต้นแบบนี้ </a:t>
            </a:r>
            <a:r>
              <a:rPr lang="th-TH" sz="4000" b="1" dirty="0">
                <a:solidFill>
                  <a:srgbClr val="FFFF00"/>
                </a:solidFill>
              </a:rPr>
              <a:t>(ดูบทที่ </a:t>
            </a:r>
            <a:r>
              <a:rPr lang="th-TH" sz="4000" b="1" dirty="0" smtClean="0">
                <a:solidFill>
                  <a:srgbClr val="FFFF00"/>
                </a:solidFill>
              </a:rPr>
              <a:t>1)</a:t>
            </a:r>
            <a:endParaRPr lang="th-TH" sz="4000" b="1" dirty="0" smtClean="0"/>
          </a:p>
          <a:p>
            <a:pPr marL="0" indent="0">
              <a:spcBef>
                <a:spcPts val="600"/>
              </a:spcBef>
              <a:buNone/>
            </a:pPr>
            <a:endParaRPr lang="th-TH" sz="1800" b="1" dirty="0" smtClean="0"/>
          </a:p>
          <a:p>
            <a:pPr>
              <a:spcBef>
                <a:spcPts val="600"/>
              </a:spcBef>
            </a:pPr>
            <a:r>
              <a:rPr lang="th-TH" sz="4000" b="1" dirty="0"/>
              <a:t>ทั้งสองภาค</a:t>
            </a:r>
            <a:r>
              <a:rPr lang="en-GB" sz="4000" b="1" dirty="0"/>
              <a:t> = </a:t>
            </a:r>
            <a:r>
              <a:rPr lang="th-TH" sz="4000" b="1" dirty="0"/>
              <a:t>	มี</a:t>
            </a:r>
            <a:r>
              <a:rPr lang="th-TH" sz="4000" b="1" dirty="0">
                <a:solidFill>
                  <a:srgbClr val="FFC000"/>
                </a:solidFill>
              </a:rPr>
              <a:t>ลีลาการ</a:t>
            </a:r>
            <a:r>
              <a:rPr lang="th-TH" sz="4000" b="1" dirty="0" smtClean="0">
                <a:solidFill>
                  <a:srgbClr val="FFC000"/>
                </a:solidFill>
              </a:rPr>
              <a:t>เขียน </a:t>
            </a:r>
            <a:r>
              <a:rPr lang="th-TH" sz="4000" b="1" dirty="0" smtClean="0"/>
              <a:t>ต่างกัน</a:t>
            </a:r>
            <a:endParaRPr lang="en-US" sz="4000" b="1" dirty="0"/>
          </a:p>
          <a:p>
            <a:pPr>
              <a:spcBef>
                <a:spcPts val="600"/>
              </a:spcBef>
            </a:pPr>
            <a:r>
              <a:rPr lang="th-TH" sz="4000" b="1" dirty="0"/>
              <a:t>ทั้งสองภาค </a:t>
            </a:r>
            <a:r>
              <a:rPr lang="en-GB" sz="4000" b="1" dirty="0"/>
              <a:t>=	</a:t>
            </a:r>
            <a:r>
              <a:rPr lang="th-TH" sz="4000" b="1" dirty="0"/>
              <a:t>มีความคิดทาง</a:t>
            </a:r>
            <a:r>
              <a:rPr lang="th-TH" sz="4000" b="1" dirty="0" err="1">
                <a:solidFill>
                  <a:srgbClr val="FFC000"/>
                </a:solidFill>
              </a:rPr>
              <a:t>เทว</a:t>
            </a:r>
            <a:r>
              <a:rPr lang="th-TH" sz="4000" b="1" dirty="0" smtClean="0">
                <a:solidFill>
                  <a:srgbClr val="FFC000"/>
                </a:solidFill>
              </a:rPr>
              <a:t>วิทยา </a:t>
            </a:r>
            <a:r>
              <a:rPr lang="th-TH" sz="4000" b="1" dirty="0" smtClean="0"/>
              <a:t>ต่างกัน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96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251520" y="116632"/>
            <a:ext cx="8686800" cy="65527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สรุป </a:t>
            </a:r>
            <a:r>
              <a:rPr lang="en-GB" sz="5400" b="1" dirty="0" smtClean="0">
                <a:solidFill>
                  <a:srgbClr val="FFFF00"/>
                </a:solidFill>
              </a:rPr>
              <a:t>= </a:t>
            </a:r>
            <a:r>
              <a:rPr lang="th-TH" sz="5400" b="1" dirty="0" smtClean="0">
                <a:solidFill>
                  <a:srgbClr val="FFFF00"/>
                </a:solidFill>
              </a:rPr>
              <a:t>จึงเชื่อกันว่า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บทที่ </a:t>
            </a:r>
            <a:r>
              <a:rPr lang="en-GB" dirty="0" smtClean="0">
                <a:solidFill>
                  <a:srgbClr val="FFC000"/>
                </a:solidFill>
              </a:rPr>
              <a:t>1-8</a:t>
            </a:r>
            <a:r>
              <a:rPr lang="th-TH" dirty="0" smtClean="0">
                <a:solidFill>
                  <a:srgbClr val="FFC000"/>
                </a:solidFill>
              </a:rPr>
              <a:t> </a:t>
            </a:r>
            <a:r>
              <a:rPr lang="en-GB" dirty="0" smtClean="0">
                <a:solidFill>
                  <a:srgbClr val="FFC000"/>
                </a:solidFill>
              </a:rPr>
              <a:t>   </a:t>
            </a:r>
            <a:r>
              <a:rPr lang="en-GB" sz="4000" dirty="0" smtClean="0">
                <a:solidFill>
                  <a:srgbClr val="FFC000"/>
                </a:solidFill>
              </a:rPr>
              <a:t>=</a:t>
            </a:r>
            <a:r>
              <a:rPr lang="th-TH" dirty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เป็นถ้อยคำของ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เอง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บทที่ </a:t>
            </a:r>
            <a:r>
              <a:rPr lang="en-GB" dirty="0" smtClean="0">
                <a:solidFill>
                  <a:srgbClr val="FFC000"/>
                </a:solidFill>
              </a:rPr>
              <a:t>9-14  </a:t>
            </a:r>
            <a:r>
              <a:rPr lang="en-GB" sz="4000" dirty="0" smtClean="0">
                <a:solidFill>
                  <a:srgbClr val="FFC000"/>
                </a:solidFill>
              </a:rPr>
              <a:t>=</a:t>
            </a:r>
            <a:r>
              <a:rPr lang="en-GB" dirty="0" smtClean="0">
                <a:solidFill>
                  <a:srgbClr val="FFC000"/>
                </a:solidFill>
              </a:rPr>
              <a:t> </a:t>
            </a:r>
            <a:r>
              <a:rPr lang="th-TH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ไม่ใช่ และเขียนขึ้นภายหลัง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		</a:t>
            </a:r>
            <a:r>
              <a:rPr lang="en-GB" sz="4000" b="1" dirty="0" smtClean="0">
                <a:solidFill>
                  <a:srgbClr val="FFC000"/>
                </a:solidFill>
              </a:rPr>
              <a:t>   </a:t>
            </a:r>
            <a:r>
              <a:rPr lang="en-GB" sz="4000" dirty="0" smtClean="0">
                <a:solidFill>
                  <a:srgbClr val="FFC000"/>
                </a:solidFill>
              </a:rPr>
              <a:t>=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เป็นถ้อยคำของใครก็ไม่รู้ </a:t>
            </a:r>
            <a:r>
              <a:rPr lang="th-TH" sz="4000" b="1" dirty="0" smtClean="0"/>
              <a:t>เราตั้งชื่อว่า 			</a:t>
            </a:r>
            <a:r>
              <a:rPr lang="th-TH" sz="4000" b="1" dirty="0" smtClean="0">
                <a:solidFill>
                  <a:srgbClr val="FFC000"/>
                </a:solidFill>
              </a:rPr>
              <a:t>“ประกาศกนิรนาม” / </a:t>
            </a:r>
            <a:r>
              <a:rPr lang="th-TH" sz="4000" b="1" dirty="0" smtClean="0">
                <a:solidFill>
                  <a:srgbClr val="FFFF00"/>
                </a:solidFill>
              </a:rPr>
              <a:t>“</a:t>
            </a:r>
            <a:r>
              <a:rPr lang="th-TH" sz="4000" b="1" dirty="0" err="1" smtClean="0">
                <a:solidFill>
                  <a:srgbClr val="FFFF00"/>
                </a:solidFill>
              </a:rPr>
              <a:t>เศ</a:t>
            </a:r>
            <a:r>
              <a:rPr lang="th-TH" sz="4000" b="1" dirty="0" smtClean="0">
                <a:solidFill>
                  <a:srgbClr val="FFFF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4000" b="1" dirty="0" smtClean="0">
                <a:solidFill>
                  <a:srgbClr val="FFFF00"/>
                </a:solidFill>
              </a:rPr>
              <a:t> ที่ 2”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h-TH" sz="4000" b="1" dirty="0">
                <a:solidFill>
                  <a:srgbClr val="FFC000"/>
                </a:solidFill>
              </a:rPr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en-GB" sz="4000" b="1" dirty="0" smtClean="0">
                <a:solidFill>
                  <a:srgbClr val="FFC000"/>
                </a:solidFill>
              </a:rPr>
              <a:t>   </a:t>
            </a:r>
            <a:r>
              <a:rPr lang="en-GB" sz="4000" dirty="0" smtClean="0">
                <a:solidFill>
                  <a:srgbClr val="FFC0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เนื้อหาเป็นการกล่าวโทษ </a:t>
            </a:r>
            <a:r>
              <a:rPr lang="th-TH" sz="4000" b="1" dirty="0" smtClean="0">
                <a:solidFill>
                  <a:srgbClr val="FFC000"/>
                </a:solidFill>
              </a:rPr>
              <a:t>“ชาว</a:t>
            </a:r>
            <a:r>
              <a:rPr lang="th-TH" sz="4000" b="1" dirty="0" err="1" smtClean="0">
                <a:solidFill>
                  <a:srgbClr val="FFC000"/>
                </a:solidFill>
              </a:rPr>
              <a:t>กรีก</a:t>
            </a:r>
            <a:r>
              <a:rPr lang="th-TH" sz="4000" b="1" dirty="0" smtClean="0">
                <a:solidFill>
                  <a:srgbClr val="FFC000"/>
                </a:solidFill>
              </a:rPr>
              <a:t>” 				ที่เข้ามารุกรานยู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ในอีกราว </a:t>
            </a:r>
            <a:r>
              <a:rPr lang="en-GB" dirty="0" smtClean="0">
                <a:solidFill>
                  <a:srgbClr val="FFC000"/>
                </a:solidFill>
              </a:rPr>
              <a:t>150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ปี			ต่อมา</a:t>
            </a:r>
          </a:p>
          <a:p>
            <a:pPr marL="0" indent="0">
              <a:spcBef>
                <a:spcPts val="600"/>
              </a:spcBef>
              <a:buNone/>
            </a:pPr>
            <a:endParaRPr lang="th-TH" sz="1600" b="1" dirty="0" smtClean="0">
              <a:solidFill>
                <a:srgbClr val="FFC000"/>
              </a:solidFill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th-TH" sz="6000" b="1" dirty="0" err="1" smtClean="0">
                <a:solidFill>
                  <a:srgbClr val="FFFF00"/>
                </a:solidFill>
              </a:rPr>
              <a:t>เศ</a:t>
            </a:r>
            <a:r>
              <a:rPr lang="th-TH" sz="6000" b="1" dirty="0" smtClean="0">
                <a:solidFill>
                  <a:srgbClr val="FFFF00"/>
                </a:solidFill>
              </a:rPr>
              <a:t>คาริ</a:t>
            </a:r>
            <a:r>
              <a:rPr lang="th-TH" sz="6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6000" b="1" dirty="0" smtClean="0">
                <a:solidFill>
                  <a:srgbClr val="FFFF00"/>
                </a:solidFill>
              </a:rPr>
              <a:t> ที่ 1   </a:t>
            </a:r>
            <a:r>
              <a:rPr lang="th-TH" sz="6000" b="1" dirty="0" smtClean="0">
                <a:solidFill>
                  <a:srgbClr val="FFC000"/>
                </a:solidFill>
              </a:rPr>
              <a:t>/</a:t>
            </a:r>
            <a:r>
              <a:rPr lang="th-TH" sz="6000" b="1" dirty="0" smtClean="0">
                <a:solidFill>
                  <a:srgbClr val="FFFF00"/>
                </a:solidFill>
              </a:rPr>
              <a:t>   </a:t>
            </a:r>
            <a:r>
              <a:rPr lang="th-TH" sz="6000" b="1" dirty="0" err="1" smtClean="0">
                <a:solidFill>
                  <a:srgbClr val="FFFF00"/>
                </a:solidFill>
              </a:rPr>
              <a:t>เศ</a:t>
            </a:r>
            <a:r>
              <a:rPr lang="th-TH" sz="6000" b="1" dirty="0" smtClean="0">
                <a:solidFill>
                  <a:srgbClr val="FFFF00"/>
                </a:solidFill>
              </a:rPr>
              <a:t>คาริ</a:t>
            </a:r>
            <a:r>
              <a:rPr lang="th-TH" sz="6000" b="1" dirty="0" err="1" smtClean="0">
                <a:solidFill>
                  <a:srgbClr val="FFFF00"/>
                </a:solidFill>
              </a:rPr>
              <a:t>ยาห์</a:t>
            </a:r>
            <a:r>
              <a:rPr lang="th-TH" sz="6000" b="1" dirty="0" smtClean="0">
                <a:solidFill>
                  <a:srgbClr val="FFFF00"/>
                </a:solidFill>
              </a:rPr>
              <a:t> ที่ 2</a:t>
            </a:r>
          </a:p>
        </p:txBody>
      </p:sp>
    </p:spTree>
    <p:extLst>
      <p:ext uri="{BB962C8B-B14F-4D97-AF65-F5344CB8AC3E}">
        <p14:creationId xmlns:p14="http://schemas.microsoft.com/office/powerpoint/2010/main" val="209439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ประกาศก 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เศ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คาริ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ยาห์</a:t>
            </a:r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 ที่ 1</a:t>
            </a:r>
            <a:endParaRPr lang="th-TH" sz="60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6" name="Picture 2" descr="The Man Who Remembered God - The Armenian Chur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3" y="1170874"/>
            <a:ext cx="901624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-9124" y="5877272"/>
            <a:ext cx="9144000" cy="96047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ผู้เขียน บทที่ 1-8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9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4869160"/>
            <a:ext cx="8856984" cy="1988840"/>
          </a:xfrm>
        </p:spPr>
        <p:txBody>
          <a:bodyPr>
            <a:noAutofit/>
          </a:bodyPr>
          <a:lstStyle/>
          <a:p>
            <a:r>
              <a:rPr lang="th-TH" sz="4000" b="1" dirty="0"/>
              <a:t>ชื่อ </a:t>
            </a:r>
            <a:r>
              <a:rPr lang="th-TH" sz="4400" b="1" dirty="0" err="1">
                <a:solidFill>
                  <a:srgbClr val="FFFF00"/>
                </a:solidFill>
              </a:rPr>
              <a:t>เศ</a:t>
            </a:r>
            <a:r>
              <a:rPr lang="th-TH" sz="4400" b="1" dirty="0">
                <a:solidFill>
                  <a:srgbClr val="FFFF00"/>
                </a:solidFill>
              </a:rPr>
              <a:t>คาริ</a:t>
            </a:r>
            <a:r>
              <a:rPr lang="th-TH" sz="4400" b="1" dirty="0" err="1">
                <a:solidFill>
                  <a:srgbClr val="FFFF00"/>
                </a:solidFill>
              </a:rPr>
              <a:t>ยาห์</a:t>
            </a: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th-TH" sz="4000" b="1" dirty="0"/>
              <a:t>(</a:t>
            </a:r>
            <a:r>
              <a:rPr lang="en-US" dirty="0"/>
              <a:t>Zechariah)</a:t>
            </a:r>
            <a:r>
              <a:rPr lang="th-TH" dirty="0"/>
              <a:t> </a:t>
            </a:r>
            <a:r>
              <a:rPr lang="th-TH" sz="4000" b="1" dirty="0"/>
              <a:t>แปลว่า </a:t>
            </a:r>
            <a:r>
              <a:rPr lang="th-TH" sz="4000" b="1" dirty="0">
                <a:solidFill>
                  <a:srgbClr val="FFC000"/>
                </a:solidFill>
              </a:rPr>
              <a:t>“พระ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ทรงระลึกถึง”</a:t>
            </a:r>
            <a:r>
              <a:rPr lang="th-TH" sz="4000" b="1" i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/ </a:t>
            </a:r>
            <a:r>
              <a:rPr lang="th-TH" sz="4000" b="1" dirty="0" smtClean="0">
                <a:solidFill>
                  <a:srgbClr val="FFC000"/>
                </a:solidFill>
              </a:rPr>
              <a:t>อยู่ร่วมส</a:t>
            </a:r>
            <a:r>
              <a:rPr lang="th-TH" sz="4000" b="1" dirty="0">
                <a:solidFill>
                  <a:srgbClr val="FFC000"/>
                </a:solidFill>
              </a:rPr>
              <a:t>มัยเดียวกับ</a:t>
            </a:r>
            <a:r>
              <a:rPr lang="th-TH" sz="4000" b="1" dirty="0" err="1">
                <a:solidFill>
                  <a:srgbClr val="FFC000"/>
                </a:solidFill>
              </a:rPr>
              <a:t>ฮักกัย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สถานการณ์ทางประวัติศาสตร์สมัยท่าน</a:t>
            </a:r>
            <a:r>
              <a:rPr lang="th-TH" sz="4000" b="1" dirty="0"/>
              <a:t>จึง</a:t>
            </a:r>
            <a:r>
              <a:rPr lang="th-TH" sz="4000" b="1" dirty="0" smtClean="0"/>
              <a:t>เหมือน</a:t>
            </a:r>
            <a:r>
              <a:rPr lang="th-TH" sz="4000" b="1" dirty="0" err="1" smtClean="0"/>
              <a:t>ฮักกัย</a:t>
            </a:r>
            <a:r>
              <a:rPr lang="th-TH" sz="4000" b="1" dirty="0" smtClean="0"/>
              <a:t> </a:t>
            </a:r>
            <a:r>
              <a:rPr lang="th-TH" sz="4000" b="1" dirty="0"/>
              <a:t>(ดู </a:t>
            </a:r>
            <a:r>
              <a:rPr lang="th-TH" sz="4000" b="1" dirty="0" err="1"/>
              <a:t>ฮักกัย</a:t>
            </a:r>
            <a:r>
              <a:rPr lang="th-TH" sz="4000" b="1" dirty="0" smtClean="0"/>
              <a:t>)</a:t>
            </a:r>
            <a:endParaRPr lang="en-US" sz="4000" b="1" dirty="0"/>
          </a:p>
        </p:txBody>
      </p:sp>
      <p:pic>
        <p:nvPicPr>
          <p:cNvPr id="3074" name="Picture 2" descr="Laying The Foundations of The Temple – The Bible History Boo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85" y="10707"/>
            <a:ext cx="7103815" cy="463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11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002060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1. สถานการณ์ตอนนั้น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79512" y="1179500"/>
            <a:ext cx="8820472" cy="52738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>
                <a:solidFill>
                  <a:srgbClr val="FFFF00"/>
                </a:solidFill>
              </a:rPr>
              <a:t>เหตุการณ์เริ่มในปี </a:t>
            </a:r>
            <a:r>
              <a:rPr lang="en-GB" dirty="0" smtClean="0">
                <a:solidFill>
                  <a:srgbClr val="FFFF00"/>
                </a:solidFill>
              </a:rPr>
              <a:t>538</a:t>
            </a:r>
            <a:r>
              <a:rPr lang="en-GB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ก่อน ค.ศ. </a:t>
            </a:r>
            <a:r>
              <a:rPr lang="th-TH" sz="4000" b="1" dirty="0" err="1" smtClean="0">
                <a:solidFill>
                  <a:srgbClr val="FFFF00"/>
                </a:solidFill>
              </a:rPr>
              <a:t>ไซรัส</a:t>
            </a:r>
            <a:r>
              <a:rPr lang="th-TH" sz="4000" b="1" dirty="0" smtClean="0">
                <a:solidFill>
                  <a:srgbClr val="FFC000"/>
                </a:solidFill>
              </a:rPr>
              <a:t>ได้ออกพระราชกฤษฎีกา</a:t>
            </a:r>
            <a:r>
              <a:rPr lang="th-TH" sz="4000" b="1" dirty="0" smtClean="0"/>
              <a:t>อนุญาตให้</a:t>
            </a:r>
            <a:r>
              <a:rPr lang="th-TH" sz="4000" b="1" dirty="0" err="1" smtClean="0"/>
              <a:t>ชาวยิว</a:t>
            </a:r>
            <a:r>
              <a:rPr lang="th-TH" sz="4000" b="1" dirty="0" smtClean="0"/>
              <a:t>ในถิ่นเนรเทศบาบิโลนกลับ ไปยังกรุงเยรูซาเล็มเพื่อ</a:t>
            </a:r>
            <a:r>
              <a:rPr lang="th-TH" sz="4000" b="1" dirty="0" smtClean="0">
                <a:solidFill>
                  <a:srgbClr val="FFC000"/>
                </a:solidFill>
              </a:rPr>
              <a:t>สร้างเมือง</a:t>
            </a:r>
            <a:r>
              <a:rPr lang="th-TH" sz="4000" b="1" dirty="0" smtClean="0"/>
              <a:t>และ</a:t>
            </a:r>
            <a:r>
              <a:rPr lang="th-TH" sz="4000" b="1" dirty="0" smtClean="0">
                <a:solidFill>
                  <a:srgbClr val="FFC000"/>
                </a:solidFill>
              </a:rPr>
              <a:t>พระวิหารขึ้นใหม่</a:t>
            </a:r>
          </a:p>
          <a:p>
            <a:r>
              <a:rPr lang="th-TH" sz="4000" b="1" dirty="0" smtClean="0"/>
              <a:t>เหตุการณ์นี้ </a:t>
            </a:r>
            <a:r>
              <a:rPr lang="th-TH" sz="4000" b="1" dirty="0" smtClean="0">
                <a:solidFill>
                  <a:srgbClr val="FFC000"/>
                </a:solidFill>
              </a:rPr>
              <a:t>เป็นไปตามคำทำนายของอิส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(โยเซ</a:t>
            </a:r>
            <a:r>
              <a:rPr lang="th-TH" sz="4000" b="1" dirty="0" err="1" smtClean="0">
                <a:solidFill>
                  <a:srgbClr val="FFC000"/>
                </a:solidFill>
              </a:rPr>
              <a:t>ฟัส</a:t>
            </a:r>
            <a:r>
              <a:rPr lang="th-TH" sz="4000" b="1" dirty="0" smtClean="0">
                <a:solidFill>
                  <a:srgbClr val="FFC000"/>
                </a:solidFill>
              </a:rPr>
              <a:t>)</a:t>
            </a:r>
            <a:r>
              <a:rPr lang="th-TH" sz="4000" b="1" dirty="0" smtClean="0"/>
              <a:t>ที่พูดถึง</a:t>
            </a:r>
            <a:r>
              <a:rPr lang="th-TH" sz="4000" b="1" dirty="0" err="1" smtClean="0">
                <a:solidFill>
                  <a:srgbClr val="FFFF00"/>
                </a:solidFill>
              </a:rPr>
              <a:t>ไซรัส</a:t>
            </a:r>
            <a:r>
              <a:rPr lang="th-TH" sz="4000" b="1" dirty="0" smtClean="0"/>
              <a:t>ในฐานะผู้ปลดปล่อยประชากรอิสราเอล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ในปีนั้น </a:t>
            </a:r>
            <a:r>
              <a:rPr lang="th-TH" sz="4000" b="1" dirty="0" err="1" smtClean="0">
                <a:solidFill>
                  <a:srgbClr val="FFFF00"/>
                </a:solidFill>
              </a:rPr>
              <a:t>ไซรัส</a:t>
            </a:r>
            <a:r>
              <a:rPr lang="th-TH" sz="4000" b="1" dirty="0" smtClean="0"/>
              <a:t> ได้เลือก </a:t>
            </a:r>
            <a:r>
              <a:rPr lang="th-TH" sz="40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000" b="1" dirty="0" smtClean="0">
                <a:solidFill>
                  <a:srgbClr val="FFC000"/>
                </a:solidFill>
              </a:rPr>
              <a:t>บัส</a:t>
            </a:r>
            <a:r>
              <a:rPr lang="th-TH" sz="4000" b="1" dirty="0" err="1" smtClean="0">
                <a:solidFill>
                  <a:srgbClr val="FFC000"/>
                </a:solidFill>
              </a:rPr>
              <a:t>ซาร์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(ชื่อตามแบบบาบิโลน) เป็นผู้นำและผู้ว่าราชการคนแรก และท่านก็ได้รับการบรรยายในฐานะ </a:t>
            </a:r>
            <a:r>
              <a:rPr lang="th-TH" sz="4000" b="1" dirty="0" smtClean="0">
                <a:solidFill>
                  <a:srgbClr val="FFC000"/>
                </a:solidFill>
              </a:rPr>
              <a:t>“เจ้านายของยู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”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94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1674</Words>
  <Application>Microsoft Office PowerPoint</Application>
  <PresentationFormat>นำเสนอทางหน้าจอ (4:3)</PresentationFormat>
  <Paragraphs>125</Paragraphs>
  <Slides>34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34</vt:i4>
      </vt:variant>
    </vt:vector>
  </HeadingPairs>
  <TitlesOfParts>
    <vt:vector size="35" baseType="lpstr">
      <vt:lpstr>ชุดรูปแบบของ Office</vt:lpstr>
      <vt:lpstr>ทำความรู้จัก...หนังสือประกาศกเศคาริยาห์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ประกาศก เศคาริยาห์ ที่ 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Admin</cp:lastModifiedBy>
  <cp:revision>110</cp:revision>
  <dcterms:created xsi:type="dcterms:W3CDTF">2020-11-28T05:25:41Z</dcterms:created>
  <dcterms:modified xsi:type="dcterms:W3CDTF">2021-02-26T02:30:19Z</dcterms:modified>
</cp:coreProperties>
</file>