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7" r:id="rId3"/>
    <p:sldId id="309" r:id="rId4"/>
    <p:sldId id="308" r:id="rId5"/>
    <p:sldId id="260" r:id="rId6"/>
    <p:sldId id="317" r:id="rId7"/>
    <p:sldId id="319" r:id="rId8"/>
    <p:sldId id="261" r:id="rId9"/>
    <p:sldId id="269" r:id="rId10"/>
    <p:sldId id="310" r:id="rId11"/>
    <p:sldId id="263" r:id="rId12"/>
    <p:sldId id="264" r:id="rId13"/>
    <p:sldId id="265" r:id="rId14"/>
    <p:sldId id="311" r:id="rId15"/>
    <p:sldId id="266" r:id="rId16"/>
    <p:sldId id="267" r:id="rId17"/>
    <p:sldId id="312" r:id="rId18"/>
    <p:sldId id="268" r:id="rId19"/>
    <p:sldId id="313" r:id="rId20"/>
    <p:sldId id="314" r:id="rId21"/>
    <p:sldId id="259" r:id="rId22"/>
    <p:sldId id="270" r:id="rId23"/>
    <p:sldId id="271" r:id="rId24"/>
    <p:sldId id="272" r:id="rId25"/>
    <p:sldId id="273" r:id="rId26"/>
    <p:sldId id="274" r:id="rId27"/>
    <p:sldId id="315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32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3" r:id="rId45"/>
    <p:sldId id="290" r:id="rId46"/>
    <p:sldId id="316" r:id="rId47"/>
    <p:sldId id="291" r:id="rId48"/>
    <p:sldId id="292" r:id="rId49"/>
    <p:sldId id="304" r:id="rId50"/>
    <p:sldId id="305" r:id="rId51"/>
    <p:sldId id="306" r:id="rId52"/>
    <p:sldId id="294" r:id="rId53"/>
    <p:sldId id="295" r:id="rId54"/>
    <p:sldId id="320" r:id="rId5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98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1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4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987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21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112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0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76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D568-7D25-4DCA-B739-0BFFB0A6611A}" type="datetimeFigureOut">
              <a:rPr lang="th-TH" smtClean="0"/>
              <a:t>18/02/64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1130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4572000" y="0"/>
            <a:ext cx="4563374" cy="684737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การศึกษาพระคัมภีร์</a:t>
            </a:r>
          </a:p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ภาคประกาศก</a:t>
            </a:r>
          </a:p>
          <a:p>
            <a:endParaRPr lang="th-TH" sz="1800" b="1" dirty="0" smtClean="0">
              <a:solidFill>
                <a:srgbClr val="FFFF00"/>
              </a:solidFill>
              <a:cs typeface="+mn-cs"/>
            </a:endParaRPr>
          </a:p>
          <a:p>
            <a:endParaRPr lang="th-TH" sz="1800" b="1" dirty="0" smtClean="0">
              <a:solidFill>
                <a:srgbClr val="FFFF00"/>
              </a:solidFill>
              <a:cs typeface="+mn-cs"/>
            </a:endParaRPr>
          </a:p>
          <a:p>
            <a:r>
              <a:rPr lang="en-GB" sz="4800" dirty="0">
                <a:solidFill>
                  <a:srgbClr val="FFFF00"/>
                </a:solidFill>
              </a:rPr>
              <a:t>- - - - - - - - - - - </a:t>
            </a:r>
            <a:r>
              <a:rPr lang="en-GB" sz="4800" dirty="0" smtClean="0">
                <a:solidFill>
                  <a:srgbClr val="FFFF00"/>
                </a:solidFill>
              </a:rPr>
              <a:t>-</a:t>
            </a:r>
            <a:endParaRPr lang="th-TH" sz="4800" b="1" dirty="0" smtClean="0">
              <a:solidFill>
                <a:srgbClr val="FFFF00"/>
              </a:solidFill>
              <a:cs typeface="+mn-cs"/>
            </a:endParaRPr>
          </a:p>
          <a:p>
            <a:endParaRPr lang="th-TH" sz="600" b="1" dirty="0" smtClean="0">
              <a:solidFill>
                <a:srgbClr val="FFFF00"/>
              </a:solidFill>
              <a:cs typeface="+mn-cs"/>
            </a:endParaRPr>
          </a:p>
          <a:p>
            <a:endParaRPr lang="th-TH" sz="3100" b="1" dirty="0" smtClean="0">
              <a:solidFill>
                <a:srgbClr val="FFFF00"/>
              </a:solidFill>
              <a:cs typeface="+mn-cs"/>
            </a:endParaRPr>
          </a:p>
          <a:p>
            <a:endParaRPr lang="th-TH" sz="1050" b="1" dirty="0" smtClean="0">
              <a:solidFill>
                <a:srgbClr val="FFFF00"/>
              </a:solidFill>
              <a:cs typeface="+mn-cs"/>
            </a:endParaRPr>
          </a:p>
          <a:p>
            <a:r>
              <a:rPr lang="th-TH" sz="3200" b="1" dirty="0" smtClean="0">
                <a:solidFill>
                  <a:srgbClr val="FFFF00"/>
                </a:solidFill>
                <a:cs typeface="+mn-cs"/>
              </a:rPr>
              <a:t>โดย</a:t>
            </a:r>
          </a:p>
          <a:p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คุณพ่อวสันต์ พิรุฬห์วงศ์</a:t>
            </a:r>
          </a:p>
          <a:p>
            <a:r>
              <a:rPr lang="th-TH" sz="2800" b="1" dirty="0" smtClean="0">
                <a:solidFill>
                  <a:srgbClr val="FFFF00"/>
                </a:solidFill>
                <a:cs typeface="+mn-cs"/>
              </a:rPr>
              <a:t>คณะ</a:t>
            </a:r>
            <a:r>
              <a:rPr lang="th-TH" sz="2800" b="1" dirty="0" err="1" smtClean="0">
                <a:solidFill>
                  <a:srgbClr val="FFFF00"/>
                </a:solidFill>
                <a:cs typeface="+mn-cs"/>
              </a:rPr>
              <a:t>สติก</a:t>
            </a:r>
            <a:r>
              <a:rPr lang="th-TH" sz="2800" b="1" dirty="0" smtClean="0">
                <a:solidFill>
                  <a:srgbClr val="FFFF00"/>
                </a:solidFill>
                <a:cs typeface="+mn-cs"/>
              </a:rPr>
              <a:t>มา</a:t>
            </a:r>
            <a:r>
              <a:rPr lang="th-TH" sz="2800" b="1" dirty="0" err="1" smtClean="0">
                <a:solidFill>
                  <a:srgbClr val="FFFF00"/>
                </a:solidFill>
                <a:cs typeface="+mn-cs"/>
              </a:rPr>
              <a:t>ติน</a:t>
            </a:r>
            <a:endParaRPr lang="th-TH" sz="18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8" name="Picture 4" descr="I AM COMING SOON! : WE Must Be Busy With The LORD'S Work More Than Ou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6" y="0"/>
            <a:ext cx="4537496" cy="584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5805055"/>
            <a:ext cx="4572000" cy="1052736"/>
          </a:xfrm>
          <a:prstGeom prst="rect">
            <a:avLst/>
          </a:prstGeom>
          <a:solidFill>
            <a:srgbClr val="FF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FFFF00"/>
                </a:solidFill>
                <a:cs typeface="+mn-cs"/>
              </a:rPr>
              <a:t>ประกาศก</a:t>
            </a:r>
            <a:r>
              <a:rPr lang="th-TH" sz="60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endParaRPr lang="th-TH" sz="60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21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158823" y="587821"/>
            <a:ext cx="8853981" cy="550547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FF00"/>
                </a:solidFill>
              </a:rPr>
              <a:t>ปี 520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ดา</a:t>
            </a:r>
            <a:r>
              <a:rPr lang="th-TH" sz="4000" b="1" dirty="0" err="1" smtClean="0">
                <a:solidFill>
                  <a:srgbClr val="FFFF00"/>
                </a:solidFill>
              </a:rPr>
              <a:t>ริอัส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(แม่ทัพและเชื้อพระวงศ์</a:t>
            </a:r>
            <a:r>
              <a:rPr lang="th-TH" sz="4000" b="1" dirty="0" err="1" smtClean="0"/>
              <a:t>ของคัม</a:t>
            </a:r>
            <a:r>
              <a:rPr lang="th-TH" sz="4000" b="1" dirty="0" smtClean="0"/>
              <a:t>บี</a:t>
            </a:r>
            <a:r>
              <a:rPr lang="th-TH" sz="4000" b="1" dirty="0" err="1" smtClean="0"/>
              <a:t>เซส</a:t>
            </a:r>
            <a:r>
              <a:rPr lang="th-TH" sz="4000" b="1" dirty="0" smtClean="0"/>
              <a:t>) </a:t>
            </a:r>
            <a:r>
              <a:rPr lang="th-TH" sz="4000" b="1" dirty="0" smtClean="0">
                <a:solidFill>
                  <a:srgbClr val="FFC000"/>
                </a:solidFill>
              </a:rPr>
              <a:t>ควบคุมอำนาจได้หมด +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  </a:t>
            </a:r>
            <a:r>
              <a:rPr lang="th-TH" sz="4000" b="1" dirty="0" smtClean="0"/>
              <a:t>ครองราชย์ได้นานถึง </a:t>
            </a:r>
            <a:r>
              <a:rPr lang="en-GB" dirty="0" smtClean="0">
                <a:solidFill>
                  <a:srgbClr val="FFC000"/>
                </a:solidFill>
              </a:rPr>
              <a:t>36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ปี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C000"/>
                </a:solidFill>
              </a:rPr>
              <a:t>ทางตะวันออก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ดา</a:t>
            </a:r>
            <a:r>
              <a:rPr lang="th-TH" sz="4000" b="1" dirty="0" err="1" smtClean="0"/>
              <a:t>รีอัส</a:t>
            </a:r>
            <a:endParaRPr lang="th-TH" sz="4000" b="1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  </a:t>
            </a:r>
            <a:r>
              <a:rPr lang="th-TH" sz="4000" b="1" dirty="0" smtClean="0"/>
              <a:t>ขยายอาณาจักรไปถึงอินเดีย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C000"/>
                </a:solidFill>
              </a:rPr>
              <a:t>ทางตะวันตก 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ดา</a:t>
            </a:r>
            <a:r>
              <a:rPr lang="th-TH" sz="4000" b="1" dirty="0" err="1" smtClean="0"/>
              <a:t>ริอัส</a:t>
            </a:r>
            <a:endParaRPr lang="th-TH" sz="4000" b="1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th-TH" sz="4000" b="1" dirty="0"/>
              <a:t> </a:t>
            </a:r>
            <a:r>
              <a:rPr lang="th-TH" sz="4000" b="1" dirty="0" smtClean="0"/>
              <a:t>  ก็ขยายไปไกลถึงประเทศกรีซ </a:t>
            </a:r>
          </a:p>
        </p:txBody>
      </p:sp>
      <p:pic>
        <p:nvPicPr>
          <p:cNvPr id="4098" name="Picture 2" descr="ผลการค้นหารูปภาพสำหรับ King Darius of Pers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706" y="1533386"/>
            <a:ext cx="3528392" cy="529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86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5472608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ความสำเร็จของดา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รีอัส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44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เกิดจากการจัด</a:t>
            </a:r>
            <a:r>
              <a:rPr lang="th-TH" sz="4000" b="1" dirty="0">
                <a:solidFill>
                  <a:srgbClr val="FFC000"/>
                </a:solidFill>
              </a:rPr>
              <a:t>ระเบียบการ</a:t>
            </a:r>
            <a:r>
              <a:rPr lang="th-TH" sz="4000" b="1" dirty="0" smtClean="0">
                <a:solidFill>
                  <a:srgbClr val="FFC000"/>
                </a:solidFill>
              </a:rPr>
              <a:t>ปกครองใหม่หมด </a:t>
            </a:r>
            <a:r>
              <a:rPr lang="th-TH" sz="4000" b="1" dirty="0" smtClean="0"/>
              <a:t>โดยแบ่งออกเป็นเขตๆ และแต่งตั้งอุปราชหลายคนผู้ปกครองแทน แต่ให้มีอำนาจเฉพาะด้านการเมืองการปกครองเท่านั้น ส่วนการทหารให้มีแม่</a:t>
            </a:r>
            <a:r>
              <a:rPr lang="th-TH" sz="4000" b="1" dirty="0"/>
              <a:t>ทัพมีอำนาจ</a:t>
            </a:r>
            <a:r>
              <a:rPr lang="th-TH" sz="4000" b="1" dirty="0" smtClean="0"/>
              <a:t>ควบคุมอย่างอิสระ </a:t>
            </a:r>
            <a:endParaRPr lang="en-GB" sz="4000" b="1" dirty="0" smtClean="0"/>
          </a:p>
          <a:p>
            <a:pPr marL="0" indent="0">
              <a:buNone/>
            </a:pPr>
            <a:r>
              <a:rPr lang="en-GB" sz="4000" b="1" dirty="0"/>
              <a:t> </a:t>
            </a:r>
            <a:r>
              <a:rPr lang="en-GB" sz="4000" b="1" dirty="0" smtClean="0"/>
              <a:t>  =</a:t>
            </a:r>
            <a:r>
              <a:rPr lang="th-TH" sz="4000" b="1" dirty="0" smtClean="0"/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ถ่วงดุลทางอำนาจ + ตรวจสอบกันและกันได้</a:t>
            </a:r>
          </a:p>
          <a:p>
            <a:r>
              <a:rPr lang="th-TH" sz="4000" b="1" dirty="0" smtClean="0"/>
              <a:t>ระบบ</a:t>
            </a:r>
            <a:r>
              <a:rPr lang="th-TH" sz="4000" b="1" dirty="0"/>
              <a:t>นี้</a:t>
            </a:r>
            <a:r>
              <a:rPr lang="th-TH" sz="4000" b="1" dirty="0" smtClean="0"/>
              <a:t>ได้ผลดี ทำให้อาณาจักรสงบและมีสันติภาพยาวนานถึง</a:t>
            </a:r>
            <a:r>
              <a:rPr lang="th-TH" sz="3600" dirty="0" smtClean="0"/>
              <a:t> </a:t>
            </a:r>
            <a:r>
              <a:rPr lang="en-GB" sz="3600" dirty="0" smtClean="0">
                <a:solidFill>
                  <a:srgbClr val="FFC000"/>
                </a:solidFill>
              </a:rPr>
              <a:t>200 </a:t>
            </a:r>
            <a:r>
              <a:rPr lang="th-TH" sz="4000" b="1" dirty="0" smtClean="0">
                <a:solidFill>
                  <a:srgbClr val="FFC000"/>
                </a:solidFill>
              </a:rPr>
              <a:t>ปี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เปอร์เซียยังได้</a:t>
            </a:r>
            <a:r>
              <a:rPr lang="th-TH" sz="4000" b="1" u="sng" dirty="0" smtClean="0">
                <a:solidFill>
                  <a:srgbClr val="FFC000"/>
                </a:solidFill>
              </a:rPr>
              <a:t>สร้างถนน</a:t>
            </a:r>
            <a:r>
              <a:rPr lang="th-TH" sz="4000" b="1" dirty="0" smtClean="0"/>
              <a:t>เชื่อม</a:t>
            </a:r>
            <a:r>
              <a:rPr lang="th-TH" sz="4000" b="1" dirty="0"/>
              <a:t>ทุกส่วนของอาณาจักรเข้ากับเมืองหลวงของเปอร์เซีย 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C000"/>
                </a:solidFill>
              </a:rPr>
              <a:t>มีระบบเครือข่าย</a:t>
            </a:r>
            <a:r>
              <a:rPr lang="th-TH" sz="4000" b="1" u="sng" dirty="0" smtClean="0">
                <a:solidFill>
                  <a:srgbClr val="FFC000"/>
                </a:solidFill>
              </a:rPr>
              <a:t>การส่ง</a:t>
            </a:r>
            <a:r>
              <a:rPr lang="th-TH" sz="4000" b="1" u="sng" dirty="0">
                <a:solidFill>
                  <a:srgbClr val="FFC000"/>
                </a:solidFill>
              </a:rPr>
              <a:t>ข่าว</a:t>
            </a:r>
            <a:r>
              <a:rPr lang="th-TH" sz="4000" b="1" dirty="0">
                <a:solidFill>
                  <a:srgbClr val="FFC000"/>
                </a:solidFill>
              </a:rPr>
              <a:t>ที่รวดเร็วของคนขี่</a:t>
            </a:r>
            <a:r>
              <a:rPr lang="th-TH" sz="4000" b="1" dirty="0" smtClean="0">
                <a:solidFill>
                  <a:srgbClr val="FFC000"/>
                </a:solidFill>
              </a:rPr>
              <a:t>ม้า </a:t>
            </a:r>
            <a:r>
              <a:rPr lang="th-TH" sz="4000" b="1" dirty="0" smtClean="0"/>
              <a:t>ซึ่งส่ง</a:t>
            </a:r>
            <a:r>
              <a:rPr lang="th-TH" sz="4000" b="1" dirty="0"/>
              <a:t>ข่าวทางการให้รวดเร็วจากที่หนึ่งไปยังอีกที่หนึ่ง 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เฮ</a:t>
            </a:r>
            <a:r>
              <a:rPr lang="th-TH" sz="4000" b="1" dirty="0">
                <a:solidFill>
                  <a:srgbClr val="FFFF00"/>
                </a:solidFill>
              </a:rPr>
              <a:t>โร</a:t>
            </a:r>
            <a:r>
              <a:rPr lang="th-TH" sz="4000" b="1" dirty="0" err="1">
                <a:solidFill>
                  <a:srgbClr val="FFFF00"/>
                </a:solidFill>
              </a:rPr>
              <a:t>โดตัส</a:t>
            </a:r>
            <a:r>
              <a:rPr lang="th-TH" sz="4000" b="1" dirty="0">
                <a:solidFill>
                  <a:srgbClr val="FFFF00"/>
                </a:solidFill>
              </a:rPr>
              <a:t> (</a:t>
            </a:r>
            <a:r>
              <a:rPr lang="en-US" dirty="0">
                <a:solidFill>
                  <a:srgbClr val="FFFF00"/>
                </a:solidFill>
              </a:rPr>
              <a:t>Herodotus) </a:t>
            </a:r>
            <a:r>
              <a:rPr lang="th-TH" sz="4000" b="1" dirty="0">
                <a:solidFill>
                  <a:srgbClr val="FFFF00"/>
                </a:solidFill>
              </a:rPr>
              <a:t>นักประวัติศาสตร์ชาว</a:t>
            </a:r>
            <a:r>
              <a:rPr lang="th-TH" sz="4000" b="1" dirty="0" err="1">
                <a:solidFill>
                  <a:srgbClr val="FFFF00"/>
                </a:solidFill>
              </a:rPr>
              <a:t>กรีก</a:t>
            </a:r>
            <a:r>
              <a:rPr lang="th-TH" sz="4000" b="1" dirty="0"/>
              <a:t>ได้ยกย่องสรรเสริญผู้ส่งข่าวเหล่านี้ว่า </a:t>
            </a:r>
            <a:r>
              <a:rPr lang="th-TH" sz="40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“ทั้งหิมะ หรือฝน หรือความร้อน หรือความมืดมนแห่งราตรีกาล ไม่สามารถหน่วงเหนี่ยว</a:t>
            </a:r>
            <a:r>
              <a:rPr lang="th-TH" sz="4000" b="1" i="1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ผู้ส่งข่าว</a:t>
            </a:r>
            <a:r>
              <a:rPr lang="th-TH" sz="40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เหล่านี้จากการทำให้กิจวัตรที่ได้รับมอบหมายของพวกเขาสำเร็จไปได้อย่างรวดเร็ว</a:t>
            </a:r>
            <a:r>
              <a:rPr lang="th-TH" sz="40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”</a:t>
            </a:r>
            <a:endParaRPr lang="en-US" sz="4000" b="1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64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404664"/>
            <a:ext cx="8352928" cy="5976664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ปี 490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ดา</a:t>
            </a:r>
            <a:r>
              <a:rPr lang="th-TH" sz="4000" b="1" dirty="0" err="1" smtClean="0">
                <a:solidFill>
                  <a:srgbClr val="FFFF00"/>
                </a:solidFill>
              </a:rPr>
              <a:t>รีอัส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ก็พ่ายแพ้ในการยกทัพไปรุกราน</a:t>
            </a:r>
            <a:r>
              <a:rPr lang="th-TH" sz="4000" b="1" dirty="0">
                <a:solidFill>
                  <a:srgbClr val="FFC000"/>
                </a:solidFill>
              </a:rPr>
              <a:t>ประเทศ</a:t>
            </a:r>
            <a:r>
              <a:rPr lang="th-TH" sz="4000" b="1" dirty="0" smtClean="0">
                <a:solidFill>
                  <a:srgbClr val="FFC000"/>
                </a:solidFill>
              </a:rPr>
              <a:t>กรีซ </a:t>
            </a:r>
            <a:r>
              <a:rPr lang="th-TH" sz="4000" b="1" dirty="0" smtClean="0"/>
              <a:t>จึงจำต้อง</a:t>
            </a:r>
            <a:r>
              <a:rPr lang="th-TH" sz="4000" b="1" dirty="0"/>
              <a:t>ถอยทัพกลับบ้าน 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480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เซอร์</a:t>
            </a:r>
            <a:r>
              <a:rPr lang="th-TH" sz="4000" b="1" dirty="0" err="1">
                <a:solidFill>
                  <a:srgbClr val="FFC000"/>
                </a:solidFill>
              </a:rPr>
              <a:t>ซีส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(</a:t>
            </a:r>
            <a:r>
              <a:rPr lang="en-US" dirty="0"/>
              <a:t>Xerxes</a:t>
            </a:r>
            <a:r>
              <a:rPr lang="th-TH" dirty="0"/>
              <a:t>: </a:t>
            </a:r>
            <a:r>
              <a:rPr lang="en-US" dirty="0" smtClean="0"/>
              <a:t>480</a:t>
            </a:r>
            <a:r>
              <a:rPr lang="th-TH" dirty="0" smtClean="0"/>
              <a:t>-</a:t>
            </a:r>
            <a:r>
              <a:rPr lang="en-US" dirty="0" smtClean="0"/>
              <a:t>465</a:t>
            </a:r>
            <a:r>
              <a:rPr lang="th-TH" sz="4000" b="1" dirty="0" smtClean="0"/>
              <a:t>) พระโอรสขึ้นมีอำนาจแทน ได้ยกทัพบุกกรีซอีกครั้ง และได้</a:t>
            </a:r>
            <a:r>
              <a:rPr lang="th-TH" sz="4000" b="1" dirty="0" smtClean="0">
                <a:solidFill>
                  <a:srgbClr val="FFC000"/>
                </a:solidFill>
              </a:rPr>
              <a:t>เผา</a:t>
            </a:r>
            <a:r>
              <a:rPr lang="th-TH" sz="4000" b="1" dirty="0">
                <a:solidFill>
                  <a:srgbClr val="FFC000"/>
                </a:solidFill>
              </a:rPr>
              <a:t>เมืองเอเธนส์ลงอย่างราบ</a:t>
            </a:r>
            <a:r>
              <a:rPr lang="th-TH" sz="4000" b="1" dirty="0" smtClean="0">
                <a:solidFill>
                  <a:srgbClr val="FFC000"/>
                </a:solidFill>
              </a:rPr>
              <a:t>คาบ แต่กองทัพเรือ</a:t>
            </a:r>
            <a:r>
              <a:rPr lang="th-TH" sz="4000" b="1" dirty="0">
                <a:solidFill>
                  <a:srgbClr val="FFC000"/>
                </a:solidFill>
              </a:rPr>
              <a:t>ของเปอร์เซียถูกทำลายอย่างย่อย</a:t>
            </a:r>
            <a:r>
              <a:rPr lang="th-TH" sz="4000" b="1" dirty="0" smtClean="0">
                <a:solidFill>
                  <a:srgbClr val="FFC000"/>
                </a:solidFill>
              </a:rPr>
              <a:t>ยับ </a:t>
            </a:r>
            <a:r>
              <a:rPr lang="th-TH" sz="4000" b="1" dirty="0" err="1" smtClean="0"/>
              <a:t>เซอร์</a:t>
            </a:r>
            <a:r>
              <a:rPr lang="th-TH" sz="4000" b="1" dirty="0" err="1"/>
              <a:t>ซีส</a:t>
            </a:r>
            <a:r>
              <a:rPr lang="th-TH" sz="4000" b="1" dirty="0"/>
              <a:t>ก็ต้องถอยทัพกลับบ้านเหมือนสมัย</a:t>
            </a:r>
            <a:r>
              <a:rPr lang="th-TH" sz="4000" b="1" dirty="0" smtClean="0"/>
              <a:t>บิดา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หลังจาก</a:t>
            </a:r>
            <a:r>
              <a:rPr lang="th-TH" sz="4000" b="1" dirty="0">
                <a:solidFill>
                  <a:srgbClr val="FFFF00"/>
                </a:solidFill>
              </a:rPr>
              <a:t>นั้นเป็นต้นมา ชาวเปอร์เซียก็</a:t>
            </a:r>
            <a:r>
              <a:rPr lang="th-TH" sz="4000" b="1" u="sng" dirty="0">
                <a:solidFill>
                  <a:srgbClr val="FFFF00"/>
                </a:solidFill>
              </a:rPr>
              <a:t>ไม่เคย</a:t>
            </a:r>
            <a:r>
              <a:rPr lang="th-TH" sz="4000" b="1" dirty="0">
                <a:solidFill>
                  <a:srgbClr val="FFFF00"/>
                </a:solidFill>
              </a:rPr>
              <a:t>พยายามใช้กำลังเพื่อยึดประเทศกรีซอีก</a:t>
            </a:r>
            <a:r>
              <a:rPr lang="th-TH" sz="4000" b="1" dirty="0" smtClean="0">
                <a:solidFill>
                  <a:srgbClr val="FFFF00"/>
                </a:solidFill>
              </a:rPr>
              <a:t>เลย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54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0" y="332656"/>
            <a:ext cx="9105874" cy="636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2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5400" b="1" dirty="0" smtClean="0">
                <a:solidFill>
                  <a:srgbClr val="FF0000"/>
                </a:solidFill>
              </a:rPr>
              <a:t>ที่เกี่ยวข้องกับอาณาจักรยู</a:t>
            </a:r>
            <a:r>
              <a:rPr lang="th-TH" sz="5400" b="1" dirty="0" err="1" smtClean="0">
                <a:solidFill>
                  <a:srgbClr val="FF0000"/>
                </a:solidFill>
              </a:rPr>
              <a:t>ดาห์</a:t>
            </a:r>
            <a:r>
              <a:rPr lang="th-TH" sz="5400" b="1" dirty="0" smtClean="0">
                <a:solidFill>
                  <a:srgbClr val="FF0000"/>
                </a:solidFill>
              </a:rPr>
              <a:t> คือ</a:t>
            </a:r>
          </a:p>
          <a:p>
            <a:r>
              <a:rPr lang="th-TH" sz="3800" b="1" dirty="0" smtClean="0"/>
              <a:t>เปอร์เซียมี</a:t>
            </a:r>
            <a:r>
              <a:rPr lang="th-TH" sz="3800" b="1" dirty="0"/>
              <a:t>ความใจกว้างต่อประเพณีท้องถิ่น </a:t>
            </a:r>
            <a:r>
              <a:rPr lang="th-TH" sz="3800" b="1" dirty="0" smtClean="0">
                <a:solidFill>
                  <a:srgbClr val="FFC000"/>
                </a:solidFill>
              </a:rPr>
              <a:t>อนุญาตให้มี</a:t>
            </a:r>
            <a:r>
              <a:rPr lang="th-TH" sz="3800" b="1" dirty="0">
                <a:solidFill>
                  <a:srgbClr val="FFC000"/>
                </a:solidFill>
              </a:rPr>
              <a:t>การปกครอง</a:t>
            </a:r>
            <a:r>
              <a:rPr lang="th-TH" sz="3800" b="1" dirty="0" smtClean="0">
                <a:solidFill>
                  <a:srgbClr val="FFC000"/>
                </a:solidFill>
              </a:rPr>
              <a:t>ตนเองได้ </a:t>
            </a:r>
            <a:r>
              <a:rPr lang="th-TH" sz="3800" b="1" dirty="0" smtClean="0">
                <a:solidFill>
                  <a:srgbClr val="FFFF00"/>
                </a:solidFill>
              </a:rPr>
              <a:t>อาณาจักร</a:t>
            </a:r>
            <a:r>
              <a:rPr lang="th-TH" sz="3800" b="1" dirty="0">
                <a:solidFill>
                  <a:srgbClr val="FFFF00"/>
                </a:solidFill>
              </a:rPr>
              <a:t>ยู</a:t>
            </a:r>
            <a:r>
              <a:rPr lang="th-TH" sz="3800" b="1" dirty="0" err="1" smtClean="0">
                <a:solidFill>
                  <a:srgbClr val="FFFF00"/>
                </a:solidFill>
              </a:rPr>
              <a:t>ดาห์</a:t>
            </a:r>
            <a:r>
              <a:rPr lang="th-TH" sz="3800" b="1" dirty="0" smtClean="0"/>
              <a:t>ที่อยู่ภายใต้การปกครองของเปอร์เซีย </a:t>
            </a:r>
            <a:r>
              <a:rPr lang="th-TH" sz="3800" b="1" dirty="0" smtClean="0">
                <a:solidFill>
                  <a:srgbClr val="FFC000"/>
                </a:solidFill>
              </a:rPr>
              <a:t>จึงปกครองตนเอง / มีความสงบตลอดเวลา </a:t>
            </a:r>
            <a:r>
              <a:rPr lang="en-GB" sz="3800" dirty="0" smtClean="0">
                <a:solidFill>
                  <a:srgbClr val="FFC000"/>
                </a:solidFill>
              </a:rPr>
              <a:t>200</a:t>
            </a:r>
            <a:r>
              <a:rPr lang="en-GB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 smtClean="0">
                <a:solidFill>
                  <a:srgbClr val="FFC000"/>
                </a:solidFill>
              </a:rPr>
              <a:t>ปีนี้ (539-339? ก.ค.ศ.)</a:t>
            </a:r>
          </a:p>
          <a:p>
            <a:r>
              <a:rPr lang="th-TH" sz="3800" b="1" dirty="0" smtClean="0">
                <a:solidFill>
                  <a:srgbClr val="FFC000"/>
                </a:solidFill>
              </a:rPr>
              <a:t>มีการสร้างเมือง-พระวิหาร-ฟื้นฟู </a:t>
            </a:r>
            <a:r>
              <a:rPr lang="th-TH" sz="3800" b="1" dirty="0" smtClean="0"/>
              <a:t>การ</a:t>
            </a:r>
            <a:r>
              <a:rPr lang="th-TH" sz="3800" b="1" dirty="0"/>
              <a:t>ค้นพบเหรียญที่มีคำจาลึกว่า </a:t>
            </a:r>
            <a:r>
              <a:rPr lang="th-TH" sz="3800" b="1" dirty="0">
                <a:solidFill>
                  <a:srgbClr val="FFC000"/>
                </a:solidFill>
              </a:rPr>
              <a:t>“</a:t>
            </a:r>
            <a:r>
              <a:rPr lang="en-US" sz="3800" dirty="0" err="1">
                <a:solidFill>
                  <a:srgbClr val="FFC000"/>
                </a:solidFill>
              </a:rPr>
              <a:t>Yehud</a:t>
            </a:r>
            <a:r>
              <a:rPr lang="th-TH" sz="3800" b="1" dirty="0">
                <a:solidFill>
                  <a:srgbClr val="FFC000"/>
                </a:solidFill>
              </a:rPr>
              <a:t>” </a:t>
            </a:r>
            <a:r>
              <a:rPr lang="th-TH" sz="3800" b="1" dirty="0" smtClean="0"/>
              <a:t>ในอิสราเอล </a:t>
            </a:r>
            <a:r>
              <a:rPr lang="th-TH" sz="3800" b="1" dirty="0"/>
              <a:t>แสดงให้เห็น</a:t>
            </a:r>
            <a:r>
              <a:rPr lang="th-TH" sz="3800" b="1" dirty="0" smtClean="0"/>
              <a:t>ว่าเปอร์เซีย</a:t>
            </a:r>
            <a:r>
              <a:rPr lang="th-TH" sz="3800" b="1" dirty="0"/>
              <a:t>ให้</a:t>
            </a:r>
            <a:r>
              <a:rPr lang="th-TH" sz="3800" b="1" dirty="0" smtClean="0"/>
              <a:t>อำนาจยู</a:t>
            </a:r>
            <a:r>
              <a:rPr lang="th-TH" sz="3800" b="1" dirty="0" err="1"/>
              <a:t>ดาห์</a:t>
            </a:r>
            <a:r>
              <a:rPr lang="th-TH" sz="3800" b="1" dirty="0"/>
              <a:t>ใน</a:t>
            </a:r>
            <a:r>
              <a:rPr lang="th-TH" sz="3800" b="1" dirty="0" smtClean="0"/>
              <a:t>การมี</a:t>
            </a:r>
            <a:r>
              <a:rPr lang="th-TH" sz="3800" b="1" dirty="0" smtClean="0">
                <a:solidFill>
                  <a:srgbClr val="FFC000"/>
                </a:solidFill>
              </a:rPr>
              <a:t>ระบบการเงิน</a:t>
            </a:r>
            <a:r>
              <a:rPr lang="th-TH" sz="3800" b="1" dirty="0">
                <a:solidFill>
                  <a:srgbClr val="FFC000"/>
                </a:solidFill>
              </a:rPr>
              <a:t>เป็นของตัวเอง</a:t>
            </a:r>
            <a:r>
              <a:rPr lang="th-TH" sz="3800" b="1" dirty="0" smtClean="0"/>
              <a:t>ด้วย</a:t>
            </a:r>
          </a:p>
          <a:p>
            <a:r>
              <a:rPr lang="th-TH" sz="3800" b="1" dirty="0" smtClean="0"/>
              <a:t>เรารู้เรื่องต่างๆ </a:t>
            </a:r>
            <a:r>
              <a:rPr lang="th-TH" sz="3800" b="1" dirty="0"/>
              <a:t>เหล่านี้ได้บ้าง</a:t>
            </a:r>
            <a:r>
              <a:rPr lang="th-TH" sz="3800" b="1" dirty="0">
                <a:solidFill>
                  <a:srgbClr val="FFC000"/>
                </a:solidFill>
              </a:rPr>
              <a:t>จากหนังสือ</a:t>
            </a:r>
            <a:r>
              <a:rPr lang="th-TH" sz="3800" b="1" dirty="0" smtClean="0">
                <a:solidFill>
                  <a:srgbClr val="FFC000"/>
                </a:solidFill>
              </a:rPr>
              <a:t>ของประกาศก</a:t>
            </a:r>
            <a:r>
              <a:rPr lang="th-TH" sz="38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 err="1">
                <a:solidFill>
                  <a:srgbClr val="FFC000"/>
                </a:solidFill>
              </a:rPr>
              <a:t>เศ</a:t>
            </a:r>
            <a:r>
              <a:rPr lang="th-TH" sz="3800" b="1" dirty="0">
                <a:solidFill>
                  <a:srgbClr val="FFC000"/>
                </a:solidFill>
              </a:rPr>
              <a:t>คาริ</a:t>
            </a:r>
            <a:r>
              <a:rPr lang="th-TH" sz="3800" b="1" dirty="0" err="1">
                <a:solidFill>
                  <a:srgbClr val="FFC000"/>
                </a:solidFill>
              </a:rPr>
              <a:t>ยาห์</a:t>
            </a:r>
            <a:r>
              <a:rPr lang="th-TH" sz="3800" b="1" dirty="0">
                <a:solidFill>
                  <a:srgbClr val="FFC000"/>
                </a:solidFill>
              </a:rPr>
              <a:t> มา</a:t>
            </a:r>
            <a:r>
              <a:rPr lang="th-TH" sz="3800" b="1" dirty="0" err="1">
                <a:solidFill>
                  <a:srgbClr val="FFC000"/>
                </a:solidFill>
              </a:rPr>
              <a:t>ลาคี</a:t>
            </a:r>
            <a:r>
              <a:rPr lang="th-TH" sz="3800" b="1" dirty="0">
                <a:solidFill>
                  <a:srgbClr val="FFC000"/>
                </a:solidFill>
              </a:rPr>
              <a:t> หนังสือ</a:t>
            </a:r>
            <a:r>
              <a:rPr lang="th-TH" sz="3800" b="1" dirty="0" err="1" smtClean="0">
                <a:solidFill>
                  <a:srgbClr val="FFC000"/>
                </a:solidFill>
              </a:rPr>
              <a:t>เอสรา</a:t>
            </a:r>
            <a:r>
              <a:rPr lang="th-TH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 smtClean="0"/>
              <a:t>และ </a:t>
            </a:r>
            <a:r>
              <a:rPr lang="th-TH" sz="3800" b="1" dirty="0" err="1" smtClean="0">
                <a:solidFill>
                  <a:srgbClr val="FFC000"/>
                </a:solidFill>
              </a:rPr>
              <a:t>เน</a:t>
            </a:r>
            <a:r>
              <a:rPr lang="th-TH" sz="3800" b="1" dirty="0">
                <a:solidFill>
                  <a:srgbClr val="FFC000"/>
                </a:solidFill>
              </a:rPr>
              <a:t>หะ</a:t>
            </a:r>
            <a:r>
              <a:rPr lang="th-TH" sz="3800" b="1" dirty="0" err="1" smtClean="0">
                <a:solidFill>
                  <a:srgbClr val="FFC000"/>
                </a:solidFill>
              </a:rPr>
              <a:t>มีย์</a:t>
            </a:r>
            <a:endParaRPr lang="th-TH" sz="3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616624"/>
          </a:xfrm>
        </p:spPr>
        <p:txBody>
          <a:bodyPr>
            <a:normAutofit/>
          </a:bodyPr>
          <a:lstStyle/>
          <a:p>
            <a:r>
              <a:rPr lang="th-TH" sz="3800" b="1" dirty="0">
                <a:solidFill>
                  <a:srgbClr val="FFC000"/>
                </a:solidFill>
              </a:rPr>
              <a:t>ชาวเปอร์เซียเป็นพวก</a:t>
            </a:r>
            <a:r>
              <a:rPr lang="th-TH" sz="3800" b="1" dirty="0" smtClean="0">
                <a:solidFill>
                  <a:srgbClr val="FFC000"/>
                </a:solidFill>
              </a:rPr>
              <a:t>อารยัน</a:t>
            </a:r>
          </a:p>
          <a:p>
            <a:pPr marL="0" indent="0">
              <a:buNone/>
            </a:pPr>
            <a:r>
              <a:rPr lang="th-TH" sz="3800" b="1" dirty="0">
                <a:solidFill>
                  <a:srgbClr val="FFC000"/>
                </a:solidFill>
              </a:rPr>
              <a:t> </a:t>
            </a:r>
            <a:r>
              <a:rPr lang="th-TH" sz="3800" b="1" dirty="0" smtClean="0">
                <a:solidFill>
                  <a:srgbClr val="FFC000"/>
                </a:solidFill>
              </a:rPr>
              <a:t>  </a:t>
            </a:r>
            <a:r>
              <a:rPr lang="th-TH" sz="3800" b="1" dirty="0" smtClean="0"/>
              <a:t>(ต่างจากชาวปาเลสไตน์ที่เป็น</a:t>
            </a:r>
            <a:r>
              <a:rPr lang="th-TH" sz="3800" b="1" dirty="0" smtClean="0">
                <a:solidFill>
                  <a:srgbClr val="FFC000"/>
                </a:solidFill>
              </a:rPr>
              <a:t>เซ</a:t>
            </a:r>
            <a:r>
              <a:rPr lang="th-TH" sz="3800" b="1" dirty="0" err="1" smtClean="0">
                <a:solidFill>
                  <a:srgbClr val="FFC000"/>
                </a:solidFill>
              </a:rPr>
              <a:t>มิติก</a:t>
            </a:r>
            <a:r>
              <a:rPr lang="th-TH" sz="3800" b="1" dirty="0" smtClean="0">
                <a:solidFill>
                  <a:srgbClr val="FFC000"/>
                </a:solidFill>
              </a:rPr>
              <a:t>)</a:t>
            </a:r>
          </a:p>
          <a:p>
            <a:r>
              <a:rPr lang="th-TH" sz="3800" b="1" dirty="0" smtClean="0">
                <a:solidFill>
                  <a:srgbClr val="FFFF00"/>
                </a:solidFill>
              </a:rPr>
              <a:t>ชาวอารยัน?</a:t>
            </a:r>
            <a:r>
              <a:rPr lang="th-TH" sz="3800" b="1" dirty="0"/>
              <a:t> เป็นชนเผ่าที่มีถิ่นกำเนิดในบริเวณ</a:t>
            </a:r>
            <a:r>
              <a:rPr lang="th-TH" sz="3800" b="1" dirty="0">
                <a:solidFill>
                  <a:srgbClr val="FFC000"/>
                </a:solidFill>
              </a:rPr>
              <a:t>เทือกเขา</a:t>
            </a:r>
            <a:r>
              <a:rPr lang="th-TH" sz="3800" b="1" dirty="0" err="1">
                <a:solidFill>
                  <a:srgbClr val="FFC000"/>
                </a:solidFill>
              </a:rPr>
              <a:t>คอเคซัส</a:t>
            </a:r>
            <a:r>
              <a:rPr lang="th-TH" sz="3800" b="1" dirty="0"/>
              <a:t> ปัจจุบันอยู่บริเวณประเทศจอ</a:t>
            </a:r>
            <a:r>
              <a:rPr lang="th-TH" sz="3800" b="1" dirty="0" err="1"/>
              <a:t>เจีย</a:t>
            </a:r>
            <a:r>
              <a:rPr lang="th-TH" sz="3800" b="1" dirty="0"/>
              <a:t> และ</a:t>
            </a:r>
            <a:r>
              <a:rPr lang="th-TH" sz="3800" b="1" dirty="0" smtClean="0"/>
              <a:t>ได้อพย</a:t>
            </a:r>
            <a:r>
              <a:rPr lang="th-TH" sz="3800" b="1" dirty="0"/>
              <a:t>พ</a:t>
            </a:r>
            <a:r>
              <a:rPr lang="th-TH" sz="3800" b="1" dirty="0" smtClean="0"/>
              <a:t>ออกเป็น 3 กลุ่ม (1) กระจาย</a:t>
            </a:r>
            <a:r>
              <a:rPr lang="th-TH" sz="3800" b="1" dirty="0"/>
              <a:t>ตัวไปอยู่ในแถวประเทศ</a:t>
            </a:r>
            <a:r>
              <a:rPr lang="th-TH" sz="3800" b="1" dirty="0">
                <a:solidFill>
                  <a:srgbClr val="FFC000"/>
                </a:solidFill>
              </a:rPr>
              <a:t>อินเดีย</a:t>
            </a:r>
            <a:r>
              <a:rPr lang="th-TH" sz="3800" b="1" dirty="0"/>
              <a:t>ลุ่มแม่น้ำสินธุกลุ่มนี้เรียกว่า</a:t>
            </a:r>
            <a:r>
              <a:rPr lang="th-TH" sz="3800" b="1" dirty="0" smtClean="0"/>
              <a:t>กลุ่ม "</a:t>
            </a:r>
            <a:r>
              <a:rPr lang="th-TH" sz="3800" b="1" dirty="0"/>
              <a:t>อินโดอารยัน"  </a:t>
            </a:r>
            <a:r>
              <a:rPr lang="th-TH" sz="3800" b="1" dirty="0" smtClean="0"/>
              <a:t>(2)กระจาย</a:t>
            </a:r>
            <a:r>
              <a:rPr lang="th-TH" sz="3800" b="1" dirty="0"/>
              <a:t>ตัวไปทาง</a:t>
            </a:r>
            <a:r>
              <a:rPr lang="th-TH" sz="3800" b="1" dirty="0">
                <a:solidFill>
                  <a:srgbClr val="FFC000"/>
                </a:solidFill>
              </a:rPr>
              <a:t>เปอร์เซีย</a:t>
            </a:r>
            <a:r>
              <a:rPr lang="th-TH" sz="3800" b="1" dirty="0"/>
              <a:t>แถว</a:t>
            </a:r>
            <a:r>
              <a:rPr lang="th-TH" sz="3800" b="1" dirty="0" smtClean="0"/>
              <a:t>ทะเลสาบแค</a:t>
            </a:r>
            <a:r>
              <a:rPr lang="th-TH" sz="3800" b="1" dirty="0" err="1"/>
              <a:t>สเปี้ยน</a:t>
            </a:r>
            <a:r>
              <a:rPr lang="th-TH" sz="3800" b="1" dirty="0"/>
              <a:t>กลุ่มนี้</a:t>
            </a:r>
            <a:r>
              <a:rPr lang="th-TH" sz="3800" b="1" dirty="0" smtClean="0"/>
              <a:t>เรียกว่า "</a:t>
            </a:r>
            <a:r>
              <a:rPr lang="th-TH" sz="3800" b="1" dirty="0"/>
              <a:t>อิน</a:t>
            </a:r>
            <a:r>
              <a:rPr lang="th-TH" sz="3800" b="1" dirty="0" err="1"/>
              <a:t>โดอิเร</a:t>
            </a:r>
            <a:r>
              <a:rPr lang="th-TH" sz="3800" b="1" dirty="0" smtClean="0"/>
              <a:t>เนียน“ (3) กระจาย</a:t>
            </a:r>
            <a:r>
              <a:rPr lang="th-TH" sz="3800" b="1" dirty="0"/>
              <a:t>ตัวไปแถวยุโรปแถบ</a:t>
            </a:r>
            <a:r>
              <a:rPr lang="th-TH" sz="3800" b="1" dirty="0">
                <a:solidFill>
                  <a:srgbClr val="FFC000"/>
                </a:solidFill>
              </a:rPr>
              <a:t>กรีซและ</a:t>
            </a:r>
            <a:r>
              <a:rPr lang="th-TH" sz="3800" b="1" dirty="0" smtClean="0">
                <a:solidFill>
                  <a:srgbClr val="FFC000"/>
                </a:solidFill>
              </a:rPr>
              <a:t>อิตาลี </a:t>
            </a:r>
            <a:r>
              <a:rPr lang="th-TH" sz="3800" b="1" dirty="0" smtClean="0"/>
              <a:t>กลุ่ม</a:t>
            </a:r>
            <a:r>
              <a:rPr lang="th-TH" sz="3800" b="1" dirty="0"/>
              <a:t>นี้</a:t>
            </a:r>
            <a:r>
              <a:rPr lang="th-TH" sz="3800" b="1" dirty="0" smtClean="0"/>
              <a:t>เรียกว่า "</a:t>
            </a:r>
            <a:r>
              <a:rPr lang="th-TH" sz="3800" b="1" dirty="0"/>
              <a:t>อินโดยูโร</a:t>
            </a:r>
            <a:r>
              <a:rPr lang="th-TH" sz="3800" b="1" dirty="0" err="1"/>
              <a:t>เปี้ยน</a:t>
            </a:r>
            <a:r>
              <a:rPr lang="th-TH" sz="3800" b="1" dirty="0"/>
              <a:t>"</a:t>
            </a:r>
            <a:endParaRPr lang="en-US" sz="38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0120"/>
            <a:ext cx="9144000" cy="970608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th-TH" sz="54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. ศาสนาโซ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โรอัสเตอร์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ของเปอร์เซีย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43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4" y="260648"/>
            <a:ext cx="9110112" cy="6366023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วงรี 2"/>
          <p:cNvSpPr/>
          <p:nvPr/>
        </p:nvSpPr>
        <p:spPr>
          <a:xfrm>
            <a:off x="3851920" y="908720"/>
            <a:ext cx="1296144" cy="1008112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วงรี 3"/>
          <p:cNvSpPr/>
          <p:nvPr/>
        </p:nvSpPr>
        <p:spPr>
          <a:xfrm>
            <a:off x="3285606" y="2492896"/>
            <a:ext cx="1296144" cy="108012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4716016" y="1556792"/>
            <a:ext cx="4104456" cy="252028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4581750" y="1484784"/>
            <a:ext cx="1214386" cy="180020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 flipH="1">
            <a:off x="1115616" y="1556792"/>
            <a:ext cx="3384376" cy="36004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062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332656"/>
            <a:ext cx="8964488" cy="6048672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ศาสนาโซ</a:t>
            </a:r>
            <a:r>
              <a:rPr lang="th-TH" sz="4000" b="1" dirty="0" err="1">
                <a:solidFill>
                  <a:srgbClr val="FFFF00"/>
                </a:solidFill>
              </a:rPr>
              <a:t>โรอัสเตอร์</a:t>
            </a:r>
            <a:r>
              <a:rPr lang="th-TH" sz="4000" b="1" dirty="0">
                <a:solidFill>
                  <a:srgbClr val="FFFF00"/>
                </a:solidFill>
              </a:rPr>
              <a:t> (</a:t>
            </a:r>
            <a:r>
              <a:rPr lang="en-GB" dirty="0">
                <a:solidFill>
                  <a:srgbClr val="FFFF00"/>
                </a:solidFill>
              </a:rPr>
              <a:t>Zoroaster</a:t>
            </a:r>
            <a:r>
              <a:rPr lang="th-TH" sz="4000" b="1" dirty="0" smtClean="0">
                <a:solidFill>
                  <a:srgbClr val="FFFF00"/>
                </a:solidFill>
              </a:rPr>
              <a:t>) </a:t>
            </a:r>
            <a:r>
              <a:rPr lang="th-TH" sz="4000" b="1" dirty="0" smtClean="0">
                <a:solidFill>
                  <a:srgbClr val="FFC000"/>
                </a:solidFill>
              </a:rPr>
              <a:t>เกิดจากศาสดาที่เป็นนัก</a:t>
            </a:r>
            <a:r>
              <a:rPr lang="th-TH" sz="4000" b="1" dirty="0">
                <a:solidFill>
                  <a:srgbClr val="FFC000"/>
                </a:solidFill>
              </a:rPr>
              <a:t>ปรัชญา</a:t>
            </a:r>
            <a:r>
              <a:rPr lang="th-TH" sz="4000" b="1" dirty="0" smtClean="0">
                <a:solidFill>
                  <a:srgbClr val="FFC000"/>
                </a:solidFill>
              </a:rPr>
              <a:t>ศาสนาชื่อ</a:t>
            </a:r>
            <a:r>
              <a:rPr lang="th-TH" sz="3600" dirty="0" smtClean="0">
                <a:solidFill>
                  <a:srgbClr val="FFC000"/>
                </a:solidFill>
              </a:rPr>
              <a:t> </a:t>
            </a:r>
            <a:r>
              <a:rPr lang="en-GB" sz="3600" dirty="0">
                <a:solidFill>
                  <a:srgbClr val="FFC000"/>
                </a:solidFill>
              </a:rPr>
              <a:t>Zoroaster </a:t>
            </a:r>
            <a:r>
              <a:rPr lang="en-US" sz="3600" dirty="0" smtClean="0"/>
              <a:t>(</a:t>
            </a:r>
            <a:r>
              <a:rPr lang="en-GB" sz="3600" dirty="0" err="1" smtClean="0"/>
              <a:t>Zarathu</a:t>
            </a:r>
            <a:r>
              <a:rPr lang="en-US" sz="3600" dirty="0"/>
              <a:t>s</a:t>
            </a:r>
            <a:r>
              <a:rPr lang="en-GB" sz="3600" dirty="0" err="1" smtClean="0"/>
              <a:t>tra</a:t>
            </a:r>
            <a:r>
              <a:rPr lang="en-US" sz="3600" dirty="0"/>
              <a:t>)</a:t>
            </a:r>
            <a:r>
              <a:rPr lang="th-TH" sz="3600" dirty="0" smtClean="0"/>
              <a:t>  </a:t>
            </a:r>
            <a:r>
              <a:rPr lang="th-TH" sz="4000" b="1" dirty="0" smtClean="0"/>
              <a:t>มี</a:t>
            </a:r>
            <a:r>
              <a:rPr lang="th-TH" sz="4000" b="1" dirty="0"/>
              <a:t>ชีวิต</a:t>
            </a:r>
            <a:r>
              <a:rPr lang="th-TH" sz="4000" b="1" dirty="0">
                <a:solidFill>
                  <a:srgbClr val="FFC000"/>
                </a:solidFill>
              </a:rPr>
              <a:t>อยู่</a:t>
            </a:r>
            <a:r>
              <a:rPr lang="th-TH" sz="4000" b="1" dirty="0" smtClean="0">
                <a:solidFill>
                  <a:srgbClr val="FFC000"/>
                </a:solidFill>
              </a:rPr>
              <a:t>ในเปอร์เซีย (อิหร่าน-เหนือ) </a:t>
            </a:r>
            <a:r>
              <a:rPr lang="th-TH" sz="4000" b="1" dirty="0" smtClean="0"/>
              <a:t>ต้นศต.6 ก.ค.</a:t>
            </a:r>
            <a:r>
              <a:rPr lang="th-TH" sz="4000" b="1" dirty="0"/>
              <a:t>ศ. </a:t>
            </a:r>
            <a:endParaRPr lang="th-TH" sz="4000" b="1" dirty="0" smtClean="0"/>
          </a:p>
          <a:p>
            <a:r>
              <a:rPr lang="th-TH" sz="4400" b="1" dirty="0" smtClean="0">
                <a:solidFill>
                  <a:srgbClr val="FFFF00"/>
                </a:solidFill>
              </a:rPr>
              <a:t>โซ</a:t>
            </a:r>
            <a:r>
              <a:rPr lang="th-TH" sz="4400" b="1" dirty="0" err="1">
                <a:solidFill>
                  <a:srgbClr val="FFFF00"/>
                </a:solidFill>
              </a:rPr>
              <a:t>โรอัส</a:t>
            </a:r>
            <a:r>
              <a:rPr lang="th-TH" sz="4400" b="1" dirty="0" err="1" smtClean="0">
                <a:solidFill>
                  <a:srgbClr val="FFFF00"/>
                </a:solidFill>
              </a:rPr>
              <a:t>เตอร์</a:t>
            </a:r>
            <a:r>
              <a:rPr lang="th-TH" sz="4400" b="1" dirty="0" smtClean="0">
                <a:solidFill>
                  <a:srgbClr val="FFFF00"/>
                </a:solidFill>
              </a:rPr>
              <a:t> นับถือเทพ</a:t>
            </a:r>
            <a:r>
              <a:rPr lang="th-TH" sz="4400" b="1" dirty="0">
                <a:solidFill>
                  <a:srgbClr val="FFFF00"/>
                </a:solidFill>
              </a:rPr>
              <a:t>เจ้า </a:t>
            </a:r>
            <a:r>
              <a:rPr lang="en-GB" sz="4400" dirty="0">
                <a:solidFill>
                  <a:srgbClr val="FFFF00"/>
                </a:solidFill>
              </a:rPr>
              <a:t>2</a:t>
            </a: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</a:rPr>
              <a:t>องค์</a:t>
            </a:r>
            <a:r>
              <a:rPr lang="th-TH" sz="44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(ทวิ</a:t>
            </a:r>
            <a:r>
              <a:rPr lang="th-TH" sz="4000" b="1" dirty="0" err="1">
                <a:solidFill>
                  <a:srgbClr val="FFC000"/>
                </a:solidFill>
              </a:rPr>
              <a:t>เทวนิ</a:t>
            </a:r>
            <a:r>
              <a:rPr lang="th-TH" sz="4000" b="1" dirty="0" smtClean="0">
                <a:solidFill>
                  <a:srgbClr val="FFC000"/>
                </a:solidFill>
              </a:rPr>
              <a:t>ยม) </a:t>
            </a:r>
            <a:endParaRPr lang="en-GB" sz="4000" b="1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en-GB" sz="4000" b="1" dirty="0" smtClean="0"/>
              <a:t>   </a:t>
            </a:r>
            <a:r>
              <a:rPr lang="th-TH" sz="4000" b="1" dirty="0" smtClean="0"/>
              <a:t>-	</a:t>
            </a:r>
            <a:r>
              <a:rPr lang="th-TH" sz="4000" b="1" dirty="0" smtClean="0">
                <a:solidFill>
                  <a:srgbClr val="FFC000"/>
                </a:solidFill>
              </a:rPr>
              <a:t>เทพ</a:t>
            </a:r>
            <a:r>
              <a:rPr lang="th-TH" sz="4000" b="1" dirty="0">
                <a:solidFill>
                  <a:srgbClr val="FFC000"/>
                </a:solidFill>
              </a:rPr>
              <a:t>เจ้าแห่งความ</a:t>
            </a:r>
            <a:r>
              <a:rPr lang="th-TH" sz="4000" b="1" dirty="0" smtClean="0">
                <a:solidFill>
                  <a:srgbClr val="FFC000"/>
                </a:solidFill>
              </a:rPr>
              <a:t>ดี </a:t>
            </a:r>
            <a:r>
              <a:rPr lang="th-TH" sz="4000" b="1" dirty="0" smtClean="0"/>
              <a:t>ชื่อ</a:t>
            </a:r>
            <a:r>
              <a:rPr lang="en-GB" sz="4000" b="1" dirty="0" smtClean="0"/>
              <a:t> </a:t>
            </a:r>
            <a:r>
              <a:rPr lang="en-GB" dirty="0" err="1"/>
              <a:t>Ahura</a:t>
            </a:r>
            <a:r>
              <a:rPr lang="en-GB" dirty="0"/>
              <a:t> Mazda</a:t>
            </a:r>
            <a:r>
              <a:rPr lang="th-TH" dirty="0"/>
              <a:t> </a:t>
            </a:r>
            <a:endParaRPr lang="th-TH" dirty="0" smtClean="0"/>
          </a:p>
          <a:p>
            <a:pPr marL="0" indent="0">
              <a:buNone/>
            </a:pPr>
            <a:r>
              <a:rPr lang="th-TH" sz="4000" b="1" dirty="0"/>
              <a:t> </a:t>
            </a:r>
            <a:r>
              <a:rPr lang="th-TH" sz="4000" b="1" dirty="0" smtClean="0"/>
              <a:t> 	 หรือ</a:t>
            </a:r>
            <a:r>
              <a:rPr lang="en-US" sz="4000" b="1" dirty="0" smtClean="0"/>
              <a:t> </a:t>
            </a:r>
            <a:r>
              <a:rPr lang="en-US" dirty="0" err="1" smtClean="0"/>
              <a:t>Ormuzd</a:t>
            </a:r>
            <a:r>
              <a:rPr lang="en-US" dirty="0" smtClean="0"/>
              <a:t> </a:t>
            </a:r>
            <a:r>
              <a:rPr lang="th-TH" sz="4000" b="1" dirty="0"/>
              <a:t>หรือ </a:t>
            </a:r>
            <a:r>
              <a:rPr lang="en-GB" dirty="0" err="1"/>
              <a:t>Spenta</a:t>
            </a:r>
            <a:r>
              <a:rPr lang="en-GB" dirty="0"/>
              <a:t> </a:t>
            </a:r>
            <a:r>
              <a:rPr lang="en-GB" dirty="0" err="1" smtClean="0"/>
              <a:t>Mainyu</a:t>
            </a:r>
            <a:endParaRPr lang="th-TH" dirty="0"/>
          </a:p>
          <a:p>
            <a:pPr marL="0" indent="0">
              <a:buNone/>
            </a:pPr>
            <a:r>
              <a:rPr lang="en-GB" sz="4000" b="1" dirty="0" smtClean="0"/>
              <a:t>   </a:t>
            </a:r>
            <a:r>
              <a:rPr lang="th-TH" sz="4000" b="1" dirty="0" smtClean="0"/>
              <a:t>-	</a:t>
            </a:r>
            <a:r>
              <a:rPr lang="th-TH" sz="4000" b="1" dirty="0" smtClean="0">
                <a:solidFill>
                  <a:srgbClr val="FFC000"/>
                </a:solidFill>
              </a:rPr>
              <a:t>เทพเจ้าแห่งความชั่ว </a:t>
            </a:r>
            <a:r>
              <a:rPr lang="th-TH" sz="4000" b="1" dirty="0" smtClean="0"/>
              <a:t>หรือ พญามาร </a:t>
            </a:r>
          </a:p>
          <a:p>
            <a:pPr marL="0" indent="0">
              <a:buNone/>
            </a:pPr>
            <a:r>
              <a:rPr lang="th-TH" sz="4000" b="1" dirty="0"/>
              <a:t> </a:t>
            </a:r>
            <a:r>
              <a:rPr lang="th-TH" sz="4000" b="1" dirty="0" smtClean="0"/>
              <a:t>  	ชื่อ </a:t>
            </a:r>
            <a:r>
              <a:rPr lang="en-GB" dirty="0" err="1" smtClean="0"/>
              <a:t>Ahriman</a:t>
            </a:r>
            <a:r>
              <a:rPr lang="en-GB" dirty="0" smtClean="0"/>
              <a:t> </a:t>
            </a:r>
            <a:r>
              <a:rPr lang="th-TH" sz="4000" b="1" dirty="0"/>
              <a:t>หรือ </a:t>
            </a:r>
            <a:r>
              <a:rPr lang="en-US" dirty="0" err="1"/>
              <a:t>Angra</a:t>
            </a:r>
            <a:r>
              <a:rPr lang="en-US" dirty="0"/>
              <a:t> </a:t>
            </a:r>
            <a:r>
              <a:rPr lang="en-US" dirty="0" err="1" smtClean="0"/>
              <a:t>Mainyu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2943135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ผลการค้นหารูปภาพสำหรับ image of zoroaster and spenta mainy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" y="852842"/>
            <a:ext cx="908901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414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4763"/>
            <a:ext cx="9144000" cy="615925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th-TH" sz="44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ประกาศก / สถานการณ์ทางประวัติศาสตร์</a:t>
            </a: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149225" y="620688"/>
            <a:ext cx="8853488" cy="6229375"/>
          </a:xfrm>
          <a:prstGeom prst="rect">
            <a:avLst/>
          </a:prstGeom>
          <a:solidFill>
            <a:srgbClr val="002060"/>
          </a:solidFill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922-921	</a:t>
            </a:r>
            <a:r>
              <a:rPr lang="en-US" sz="3400" b="1" dirty="0" smtClean="0">
                <a:solidFill>
                  <a:srgbClr val="FFC000"/>
                </a:solidFill>
                <a:latin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การแยกเป็น 2 อาณาจักร (160)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763	??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เริ่มยุคประกาศก</a:t>
            </a:r>
            <a:endParaRPr lang="th-TH" sz="3400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 smtClean="0">
                <a:latin typeface="Cordia New" pitchFamily="34" charset="-34"/>
              </a:rPr>
              <a:t>   + อา</a:t>
            </a:r>
            <a:r>
              <a:rPr lang="th-TH" b="1" dirty="0" err="1" smtClean="0">
                <a:latin typeface="Cordia New" pitchFamily="34" charset="-34"/>
              </a:rPr>
              <a:t>โมส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</a:t>
            </a:r>
            <a:r>
              <a:rPr lang="th-TH" b="1" dirty="0" err="1" smtClean="0">
                <a:latin typeface="Cordia New" pitchFamily="34" charset="-34"/>
              </a:rPr>
              <a:t>โฮเช</a:t>
            </a:r>
            <a:r>
              <a:rPr lang="th-TH" b="1" dirty="0" smtClean="0">
                <a:latin typeface="Cordia New" pitchFamily="34" charset="-34"/>
              </a:rPr>
              <a:t>ยา (เหนือ)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	   + มี</a:t>
            </a:r>
            <a:r>
              <a:rPr lang="th-TH" b="1" dirty="0" err="1" smtClean="0">
                <a:latin typeface="Cordia New" pitchFamily="34" charset="-34"/>
              </a:rPr>
              <a:t>คาห์</a:t>
            </a:r>
            <a:r>
              <a:rPr lang="th-TH" b="1" dirty="0" smtClean="0">
                <a:latin typeface="Cordia New" pitchFamily="34" charset="-34"/>
              </a:rPr>
              <a:t> + อิส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โย</a:t>
            </a:r>
            <a:r>
              <a:rPr lang="th-TH" b="1" dirty="0" err="1" smtClean="0">
                <a:latin typeface="Cordia New" pitchFamily="34" charset="-34"/>
              </a:rPr>
              <a:t>นาห์</a:t>
            </a:r>
            <a:r>
              <a:rPr lang="th-TH" b="1" dirty="0" smtClean="0">
                <a:latin typeface="Cordia New" pitchFamily="34" charset="-34"/>
              </a:rPr>
              <a:t> (ยู</a:t>
            </a:r>
            <a:r>
              <a:rPr lang="th-TH" b="1" dirty="0" err="1" smtClean="0">
                <a:latin typeface="Cordia New" pitchFamily="34" charset="-34"/>
              </a:rPr>
              <a:t>ดาห์</a:t>
            </a:r>
            <a:r>
              <a:rPr lang="th-TH" b="1" dirty="0" smtClean="0">
                <a:latin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722-721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อาณาจักรเหนือ + อิสราเอลล่มสลาย + บาบิโลน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   + </a:t>
            </a:r>
            <a:r>
              <a:rPr lang="th-TH" b="1" dirty="0" err="1" smtClean="0">
                <a:latin typeface="Cordia New" pitchFamily="34" charset="-34"/>
              </a:rPr>
              <a:t>เศ</a:t>
            </a:r>
            <a:r>
              <a:rPr lang="th-TH" b="1" dirty="0" smtClean="0">
                <a:latin typeface="Cordia New" pitchFamily="34" charset="-34"/>
              </a:rPr>
              <a:t>ฟัน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 smtClean="0">
                <a:latin typeface="Cordia New" pitchFamily="34" charset="-34"/>
              </a:rPr>
              <a:t> + นาฮูม + ฮาบากุก + </a:t>
            </a:r>
            <a:r>
              <a:rPr lang="th-TH" b="1" dirty="0" err="1" smtClean="0">
                <a:latin typeface="Cordia New" pitchFamily="34" charset="-34"/>
              </a:rPr>
              <a:t>เยเรมีย์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4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587 	</a:t>
            </a:r>
            <a:r>
              <a:rPr lang="en-GB" sz="34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 อาณาจักรใต้-ยู</a:t>
            </a:r>
            <a:r>
              <a:rPr lang="th-TH" sz="3400" b="1" dirty="0" err="1" smtClean="0">
                <a:solidFill>
                  <a:srgbClr val="FFFF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ล่มสลาย-บาบิโลน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  + เอเส</a:t>
            </a:r>
            <a:r>
              <a:rPr lang="th-TH" b="1" dirty="0" err="1" smtClean="0">
                <a:latin typeface="Cordia New" pitchFamily="34" charset="-34"/>
              </a:rPr>
              <a:t>เคียล</a:t>
            </a:r>
            <a:r>
              <a:rPr lang="th-TH" b="1" dirty="0" smtClean="0">
                <a:latin typeface="Cordia New" pitchFamily="34" charset="-34"/>
              </a:rPr>
              <a:t> + </a:t>
            </a:r>
            <a:r>
              <a:rPr lang="th-TH" b="1" dirty="0" err="1" smtClean="0">
                <a:latin typeface="Cordia New" pitchFamily="34" charset="-34"/>
              </a:rPr>
              <a:t>ดาเนียล</a:t>
            </a:r>
            <a:r>
              <a:rPr lang="th-TH" b="1" dirty="0" smtClean="0">
                <a:latin typeface="Cordia New" pitchFamily="34" charset="-34"/>
              </a:rPr>
              <a:t> + โอบา</a:t>
            </a:r>
            <a:r>
              <a:rPr lang="th-TH" b="1" dirty="0" err="1" smtClean="0">
                <a:latin typeface="Cordia New" pitchFamily="34" charset="-34"/>
              </a:rPr>
              <a:t>ดีย์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538 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กลับได้ +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+ เริ่มสร้างวิหารใหม่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solidFill>
                  <a:srgbClr val="FF0000"/>
                </a:solidFill>
                <a:latin typeface="Cordia New" pitchFamily="34" charset="-34"/>
              </a:rPr>
              <a:t>	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  + </a:t>
            </a:r>
            <a:r>
              <a:rPr lang="th-TH" b="1" dirty="0" err="1" smtClean="0">
                <a:solidFill>
                  <a:srgbClr val="FF0000"/>
                </a:solidFill>
                <a:latin typeface="Cordia New" pitchFamily="34" charset="-34"/>
              </a:rPr>
              <a:t>ฮักกัย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</a:t>
            </a:r>
            <a:r>
              <a:rPr lang="th-TH" b="1" dirty="0" err="1" smtClean="0">
                <a:latin typeface="Cordia New" pitchFamily="34" charset="-34"/>
              </a:rPr>
              <a:t>เศ</a:t>
            </a:r>
            <a:r>
              <a:rPr lang="th-TH" b="1" dirty="0" smtClean="0">
                <a:latin typeface="Cordia New" pitchFamily="34" charset="-34"/>
              </a:rPr>
              <a:t>คาริ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endParaRPr lang="th-TH" b="1" dirty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latin typeface="Cordia New" pitchFamily="34" charset="-34"/>
              </a:rPr>
              <a:t>		   + โย</a:t>
            </a:r>
            <a:r>
              <a:rPr lang="th-TH" b="1" dirty="0" err="1" smtClean="0">
                <a:latin typeface="Cordia New" pitchFamily="34" charset="-34"/>
              </a:rPr>
              <a:t>เอล</a:t>
            </a:r>
            <a:r>
              <a:rPr lang="th-TH" b="1" dirty="0" smtClean="0">
                <a:latin typeface="Cordia New" pitchFamily="34" charset="-34"/>
              </a:rPr>
              <a:t> + มา</a:t>
            </a:r>
            <a:r>
              <a:rPr lang="th-TH" b="1" dirty="0" err="1" smtClean="0">
                <a:latin typeface="Cordia New" pitchFamily="34" charset="-34"/>
              </a:rPr>
              <a:t>ลาคี</a:t>
            </a:r>
            <a:r>
              <a:rPr lang="th-TH" b="1" dirty="0" smtClean="0">
                <a:latin typeface="Cordia New" pitchFamily="34" charset="-34"/>
              </a:rPr>
              <a:t> (ปี 433)</a:t>
            </a:r>
          </a:p>
        </p:txBody>
      </p:sp>
    </p:spTree>
    <p:extLst>
      <p:ext uri="{BB962C8B-B14F-4D97-AF65-F5344CB8AC3E}">
        <p14:creationId xmlns:p14="http://schemas.microsoft.com/office/powerpoint/2010/main" val="285198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ผลการค้นหารูปภาพสำหรับ image of zoroaster and spenta mainy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7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260648"/>
            <a:ext cx="8686800" cy="6408712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th-TH" sz="5400" b="1" dirty="0" smtClean="0">
                <a:solidFill>
                  <a:srgbClr val="FF0000"/>
                </a:solidFill>
              </a:rPr>
              <a:t>คำสอน</a:t>
            </a:r>
            <a:r>
              <a:rPr lang="th-TH" sz="5400" b="1" dirty="0" smtClean="0">
                <a:solidFill>
                  <a:srgbClr val="FF0000"/>
                </a:solidFill>
              </a:rPr>
              <a:t>สำคัญของ</a:t>
            </a:r>
            <a:r>
              <a:rPr lang="th-TH" sz="5400" b="1" dirty="0" smtClean="0">
                <a:solidFill>
                  <a:srgbClr val="FF0000"/>
                </a:solidFill>
              </a:rPr>
              <a:t>ศาสนาโซ</a:t>
            </a:r>
            <a:r>
              <a:rPr lang="th-TH" sz="5400" b="1" dirty="0" err="1" smtClean="0">
                <a:solidFill>
                  <a:srgbClr val="FF0000"/>
                </a:solidFill>
              </a:rPr>
              <a:t>โรอัส</a:t>
            </a:r>
            <a:r>
              <a:rPr lang="th-TH" sz="5400" b="1" dirty="0" err="1" smtClean="0">
                <a:solidFill>
                  <a:srgbClr val="FF0000"/>
                </a:solidFill>
              </a:rPr>
              <a:t>เตอร์</a:t>
            </a:r>
            <a:r>
              <a:rPr lang="th-TH" sz="5400" b="1" dirty="0" smtClean="0">
                <a:solidFill>
                  <a:srgbClr val="FF0000"/>
                </a:solidFill>
              </a:rPr>
              <a:t> (3)</a:t>
            </a:r>
            <a:endParaRPr lang="th-TH" sz="5400" b="1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1)  เรื่องเทพเจ้า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FF00"/>
                </a:solidFill>
              </a:rPr>
              <a:t>เทพ</a:t>
            </a:r>
            <a:r>
              <a:rPr lang="th-TH" sz="4000" b="1" dirty="0">
                <a:solidFill>
                  <a:srgbClr val="FFFF00"/>
                </a:solidFill>
              </a:rPr>
              <a:t>เจ้าแห่งความ</a:t>
            </a:r>
            <a:r>
              <a:rPr lang="th-TH" sz="4000" b="1" dirty="0" smtClean="0">
                <a:solidFill>
                  <a:srgbClr val="FFFF00"/>
                </a:solidFill>
              </a:rPr>
              <a:t>ดี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สร้าง</a:t>
            </a:r>
            <a:r>
              <a:rPr lang="th-TH" sz="4000" b="1" dirty="0">
                <a:solidFill>
                  <a:srgbClr val="FFC000"/>
                </a:solidFill>
              </a:rPr>
              <a:t>แต่สิ่งดีงาม </a:t>
            </a:r>
            <a:r>
              <a:rPr lang="th-TH" sz="4000" b="1" dirty="0"/>
              <a:t>เช่น ความสวยงาม ความอุดมสมบูรณ์ ความสุขและความ</a:t>
            </a:r>
            <a:r>
              <a:rPr lang="th-TH" sz="4000" b="1" dirty="0" smtClean="0"/>
              <a:t>สมหวัง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FF00"/>
                </a:solidFill>
              </a:rPr>
              <a:t>เทพเจ้าแห่ง</a:t>
            </a:r>
            <a:r>
              <a:rPr lang="th-TH" sz="4000" b="1" dirty="0">
                <a:solidFill>
                  <a:srgbClr val="FFFF00"/>
                </a:solidFill>
              </a:rPr>
              <a:t>ความ</a:t>
            </a:r>
            <a:r>
              <a:rPr lang="th-TH" sz="4000" b="1" dirty="0" smtClean="0">
                <a:solidFill>
                  <a:srgbClr val="FFFF00"/>
                </a:solidFill>
              </a:rPr>
              <a:t>ชั่ว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สร้าง</a:t>
            </a:r>
            <a:r>
              <a:rPr lang="th-TH" sz="4000" b="1" dirty="0">
                <a:solidFill>
                  <a:srgbClr val="FFC000"/>
                </a:solidFill>
              </a:rPr>
              <a:t>แต่สิ่งที่</a:t>
            </a:r>
            <a:r>
              <a:rPr lang="th-TH" sz="4000" b="1" dirty="0" smtClean="0">
                <a:solidFill>
                  <a:srgbClr val="FFC000"/>
                </a:solidFill>
              </a:rPr>
              <a:t>ชั่ว-ไม่ดี </a:t>
            </a:r>
            <a:r>
              <a:rPr lang="th-TH" sz="4000" b="1" dirty="0" smtClean="0"/>
              <a:t>เช่น </a:t>
            </a:r>
            <a:r>
              <a:rPr lang="th-TH" sz="4000" b="1" dirty="0"/>
              <a:t>ความทุกข์ ความอดอยาก </a:t>
            </a:r>
            <a:r>
              <a:rPr lang="th-TH" sz="4000" b="1" dirty="0" smtClean="0"/>
              <a:t>ความผิดหวัง </a:t>
            </a:r>
            <a:r>
              <a:rPr lang="th-TH" sz="4000" b="1" dirty="0"/>
              <a:t>เป็น</a:t>
            </a:r>
            <a:r>
              <a:rPr lang="th-TH" sz="4000" b="1" dirty="0" smtClean="0"/>
              <a:t>ต้น</a:t>
            </a: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เทพ</a:t>
            </a:r>
            <a:r>
              <a:rPr lang="th-TH" sz="4000" b="1" dirty="0">
                <a:solidFill>
                  <a:srgbClr val="FFC000"/>
                </a:solidFill>
              </a:rPr>
              <a:t>เจ้าทั้งสององค์นี้ต่อสู้กันอยู่</a:t>
            </a:r>
            <a:r>
              <a:rPr lang="th-TH" sz="4000" b="1" dirty="0" smtClean="0">
                <a:solidFill>
                  <a:srgbClr val="FFC000"/>
                </a:solidFill>
              </a:rPr>
              <a:t>ตลอดเวลา </a:t>
            </a:r>
            <a:r>
              <a:rPr lang="th-TH" sz="4000" b="1" dirty="0" smtClean="0"/>
              <a:t>ด้วย</a:t>
            </a:r>
            <a:r>
              <a:rPr lang="th-TH" sz="4000" b="1" dirty="0"/>
              <a:t>เหตุนี้ ในโลกจึงมีของคู่กัน</a:t>
            </a:r>
            <a:r>
              <a:rPr lang="th-TH" sz="4000" b="1" dirty="0" smtClean="0"/>
              <a:t>ตลอดเวลา ระหว่างความดี/ความชั่ว + ความมืด/ความสว่าง + ความสุข/ความทุกข์ ฯลฯ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17121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404664"/>
            <a:ext cx="8748464" cy="6192688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เทพเจ้าแห่งความดีและความชั่วนี้มาจากไหน?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โซ</a:t>
            </a:r>
            <a:r>
              <a:rPr lang="th-TH" sz="4800" b="1" dirty="0" err="1">
                <a:solidFill>
                  <a:srgbClr val="FFFF00"/>
                </a:solidFill>
              </a:rPr>
              <a:t>โรอัส</a:t>
            </a:r>
            <a:r>
              <a:rPr lang="th-TH" sz="4800" b="1" dirty="0" err="1" smtClean="0">
                <a:solidFill>
                  <a:srgbClr val="FFFF00"/>
                </a:solidFill>
              </a:rPr>
              <a:t>เตอร์</a:t>
            </a:r>
            <a:r>
              <a:rPr lang="th-TH" sz="48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C000"/>
                </a:solidFill>
              </a:rPr>
              <a:t>=</a:t>
            </a:r>
            <a:r>
              <a:rPr lang="en-GB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ปรับมาจากบรรดา</a:t>
            </a:r>
            <a:r>
              <a:rPr lang="th-TH" sz="4000" b="1" dirty="0">
                <a:solidFill>
                  <a:srgbClr val="FFC000"/>
                </a:solidFill>
              </a:rPr>
              <a:t>เทพเจ้าต่างๆ </a:t>
            </a:r>
            <a:r>
              <a:rPr lang="th-TH" sz="4000" b="1" dirty="0" smtClean="0">
                <a:solidFill>
                  <a:srgbClr val="FFC000"/>
                </a:solidFill>
              </a:rPr>
              <a:t>ของ</a:t>
            </a:r>
            <a:r>
              <a:rPr lang="th-TH" sz="4000" b="1" dirty="0">
                <a:solidFill>
                  <a:srgbClr val="FFC000"/>
                </a:solidFill>
              </a:rPr>
              <a:t>ชาว</a:t>
            </a:r>
            <a:r>
              <a:rPr lang="th-TH" sz="4000" b="1" dirty="0" smtClean="0">
                <a:solidFill>
                  <a:srgbClr val="FFC000"/>
                </a:solidFill>
              </a:rPr>
              <a:t>อิหร่านที่มีอยู่เป็นจำนวนมาก คือ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เทพเจ้าผู้สร้าง</a:t>
            </a:r>
            <a:r>
              <a:rPr lang="th-TH" sz="4000" b="1" dirty="0"/>
              <a:t>และเจ้านายของทุกสิ่ง เทพเจ้าระดับรองลงมา และมารร้าย</a:t>
            </a:r>
            <a:r>
              <a:rPr lang="th-TH" sz="4000" b="1" dirty="0" smtClean="0"/>
              <a:t>ที่ทำให้เกิดความชั่ว ให้</a:t>
            </a:r>
            <a:r>
              <a:rPr lang="th-TH" sz="4000" b="1" dirty="0"/>
              <a:t>เหลือ</a:t>
            </a:r>
            <a:r>
              <a:rPr lang="th-TH" sz="4000" b="1" dirty="0" smtClean="0"/>
              <a:t>เป็นเทพเจ้าสอง</a:t>
            </a:r>
            <a:r>
              <a:rPr lang="th-TH" sz="4000" b="1" dirty="0"/>
              <a:t>ฝ่ายที่ตรงข้าม</a:t>
            </a:r>
            <a:r>
              <a:rPr lang="th-TH" sz="4000" b="1" dirty="0" smtClean="0"/>
              <a:t>กันนี้ 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ส่วนทูตสวรรค์หรือจิตต่างๆ </a:t>
            </a:r>
            <a:r>
              <a:rPr lang="th-TH" sz="4000" b="1" dirty="0" smtClean="0"/>
              <a:t>ก็ถูกถือว่า </a:t>
            </a:r>
            <a:r>
              <a:rPr lang="th-TH" sz="4000" b="1" dirty="0" smtClean="0">
                <a:solidFill>
                  <a:srgbClr val="FFC000"/>
                </a:solidFill>
              </a:rPr>
              <a:t>“เป็น</a:t>
            </a:r>
            <a:r>
              <a:rPr lang="th-TH" sz="4000" b="1" dirty="0">
                <a:solidFill>
                  <a:srgbClr val="FFC000"/>
                </a:solidFill>
              </a:rPr>
              <a:t>ผู้ช่วยของเทพ</a:t>
            </a:r>
            <a:r>
              <a:rPr lang="th-TH" sz="4000" b="1" dirty="0" smtClean="0">
                <a:solidFill>
                  <a:srgbClr val="FFC000"/>
                </a:solidFill>
              </a:rPr>
              <a:t>เจ้าแห่งความดี” </a:t>
            </a:r>
            <a:r>
              <a:rPr lang="th-TH" sz="4000" b="1" dirty="0" smtClean="0"/>
              <a:t>ซึ่ง</a:t>
            </a:r>
            <a:r>
              <a:rPr lang="th-TH" sz="4000" b="1" dirty="0"/>
              <a:t>เป็นผู้สร้างและเจ้าของสรรพ</a:t>
            </a:r>
            <a:r>
              <a:rPr lang="th-TH" sz="4000" b="1" dirty="0" smtClean="0"/>
              <a:t>สิ่ง ทูตสวรรค์เหล่านี้ไม่ใช่</a:t>
            </a:r>
            <a:r>
              <a:rPr lang="th-TH" sz="4000" b="1" dirty="0"/>
              <a:t>เทพเจ้าที่มีอำนาจใน</a:t>
            </a:r>
            <a:r>
              <a:rPr lang="th-TH" sz="4000" b="1" dirty="0" smtClean="0"/>
              <a:t>ตนเอง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61164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243396"/>
            <a:ext cx="8892480" cy="642596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h-TH" sz="4800" b="1" dirty="0" smtClean="0">
                <a:solidFill>
                  <a:srgbClr val="FFFF00"/>
                </a:solidFill>
              </a:rPr>
              <a:t>2)  เรื่องชีวิตหลังความตาย-การพิพากษา</a:t>
            </a:r>
          </a:p>
          <a:p>
            <a:pPr>
              <a:spcBef>
                <a:spcPts val="0"/>
              </a:spcBef>
            </a:pPr>
            <a:r>
              <a:rPr lang="th-TH" sz="4000" b="1" dirty="0" smtClean="0">
                <a:solidFill>
                  <a:srgbClr val="FFFF00"/>
                </a:solidFill>
              </a:rPr>
              <a:t>เมื่อตาย-จะมีกา</a:t>
            </a:r>
            <a:r>
              <a:rPr lang="th-TH" sz="4000" b="1" dirty="0" smtClean="0">
                <a:solidFill>
                  <a:srgbClr val="FFFF00"/>
                </a:solidFill>
              </a:rPr>
              <a:t>รพิพากษา </a:t>
            </a:r>
            <a:r>
              <a:rPr lang="th-TH" sz="4000" b="1" dirty="0" smtClean="0"/>
              <a:t>คนดีจะรับรางวัล</a:t>
            </a:r>
            <a:r>
              <a:rPr lang="th-TH" sz="4000" b="1" dirty="0"/>
              <a:t>นิรันดรใน</a:t>
            </a:r>
            <a:r>
              <a:rPr lang="th-TH" sz="4000" b="1" dirty="0">
                <a:solidFill>
                  <a:srgbClr val="FFC000"/>
                </a:solidFill>
              </a:rPr>
              <a:t>สวรรค์ </a:t>
            </a:r>
            <a:r>
              <a:rPr lang="th-TH" sz="4000" b="1" dirty="0" smtClean="0"/>
              <a:t>คน</a:t>
            </a:r>
            <a:r>
              <a:rPr lang="th-TH" sz="4000" b="1" dirty="0" smtClean="0"/>
              <a:t>ชั่วจะ</a:t>
            </a:r>
            <a:r>
              <a:rPr lang="th-TH" sz="4000" b="1" dirty="0" smtClean="0"/>
              <a:t>รับโทษ</a:t>
            </a:r>
            <a:r>
              <a:rPr lang="th-TH" sz="4000" b="1" dirty="0"/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นรก </a:t>
            </a:r>
            <a:r>
              <a:rPr lang="th-TH" sz="4000" b="1" dirty="0" smtClean="0"/>
              <a:t>ซึ่งเป็น</a:t>
            </a:r>
            <a:r>
              <a:rPr lang="th-TH" sz="4000" b="1" dirty="0" smtClean="0"/>
              <a:t>เหมือนทะเลไฟ</a:t>
            </a:r>
          </a:p>
          <a:p>
            <a:pPr>
              <a:spcBef>
                <a:spcPts val="0"/>
              </a:spcBef>
            </a:pPr>
            <a:r>
              <a:rPr lang="th-TH" sz="4000" b="1" dirty="0" smtClean="0">
                <a:solidFill>
                  <a:srgbClr val="FFFF00"/>
                </a:solidFill>
              </a:rPr>
              <a:t>ใน</a:t>
            </a:r>
            <a:r>
              <a:rPr lang="th-TH" sz="4000" b="1" dirty="0">
                <a:solidFill>
                  <a:srgbClr val="FFFF00"/>
                </a:solidFill>
              </a:rPr>
              <a:t>วาระ</a:t>
            </a:r>
            <a:r>
              <a:rPr lang="th-TH" sz="4000" b="1" dirty="0" smtClean="0">
                <a:solidFill>
                  <a:srgbClr val="FFFF00"/>
                </a:solidFill>
              </a:rPr>
              <a:t>สุดท้าย </a:t>
            </a:r>
            <a:r>
              <a:rPr lang="th-TH" sz="4000" b="1" dirty="0" smtClean="0">
                <a:solidFill>
                  <a:srgbClr val="FFC000"/>
                </a:solidFill>
              </a:rPr>
              <a:t>จะ</a:t>
            </a:r>
            <a:r>
              <a:rPr lang="th-TH" sz="4000" b="1" dirty="0">
                <a:solidFill>
                  <a:srgbClr val="FFC000"/>
                </a:solidFill>
              </a:rPr>
              <a:t>มีการพิพากษาสิ่งสร้างทั้งหมด </a:t>
            </a:r>
            <a:r>
              <a:rPr lang="th-TH" sz="4000" b="1" dirty="0" smtClean="0"/>
              <a:t>วันนั้น</a:t>
            </a:r>
            <a:r>
              <a:rPr lang="th-TH" sz="4000" b="1" dirty="0" smtClean="0">
                <a:solidFill>
                  <a:srgbClr val="FFC000"/>
                </a:solidFill>
              </a:rPr>
              <a:t>เทพเจ้าแห่งความดีจะ</a:t>
            </a:r>
            <a:r>
              <a:rPr lang="th-TH" sz="4000" b="1" dirty="0">
                <a:solidFill>
                  <a:srgbClr val="FFC000"/>
                </a:solidFill>
              </a:rPr>
              <a:t>ชนะสิ่งชั่ว</a:t>
            </a:r>
            <a:r>
              <a:rPr lang="th-TH" sz="4000" b="1" dirty="0" smtClean="0">
                <a:solidFill>
                  <a:srgbClr val="FFC000"/>
                </a:solidFill>
              </a:rPr>
              <a:t>ร้ายอย่าง</a:t>
            </a:r>
            <a:r>
              <a:rPr lang="th-TH" sz="4000" b="1" dirty="0" smtClean="0">
                <a:solidFill>
                  <a:srgbClr val="FFC000"/>
                </a:solidFill>
              </a:rPr>
              <a:t>เด็ดขาด </a:t>
            </a:r>
            <a:r>
              <a:rPr lang="th-TH" sz="4000" b="1" dirty="0" smtClean="0"/>
              <a:t>วันนั้นยังมี</a:t>
            </a:r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กลับคืนชีพของบรรดา</a:t>
            </a:r>
            <a:r>
              <a:rPr lang="th-TH" sz="4000" b="1" dirty="0" smtClean="0">
                <a:solidFill>
                  <a:srgbClr val="FFFF00"/>
                </a:solidFill>
              </a:rPr>
              <a:t>ผู้ตายเพื่อรับการพิพากษา</a:t>
            </a:r>
            <a:r>
              <a:rPr lang="th-TH" sz="4000" b="1" dirty="0" smtClean="0"/>
              <a:t>ด้วย (ดังนี้ จึง</a:t>
            </a:r>
            <a:r>
              <a:rPr lang="th-TH" sz="4000" b="1" dirty="0" smtClean="0"/>
              <a:t>ไม่ฝัง-ไม่เผาศพ แต่จะวางไว้บนหอคอยให้นกแร้งมาจิกกิน-เก็บเศษกระดูกที่เหลือในหอคอย)</a:t>
            </a:r>
            <a:r>
              <a:rPr lang="th-TH" sz="4000" b="1" dirty="0"/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เป็นไป</a:t>
            </a:r>
            <a:r>
              <a:rPr lang="th-TH" sz="4000" b="1" dirty="0">
                <a:solidFill>
                  <a:srgbClr val="FFC000"/>
                </a:solidFill>
              </a:rPr>
              <a:t>ได้</a:t>
            </a:r>
            <a:r>
              <a:rPr lang="th-TH" sz="4000" b="1" dirty="0" smtClean="0">
                <a:solidFill>
                  <a:srgbClr val="FFC000"/>
                </a:solidFill>
              </a:rPr>
              <a:t>ว่าแนวความคิด </a:t>
            </a:r>
            <a:r>
              <a:rPr lang="th-TH" sz="4000" b="1" dirty="0">
                <a:solidFill>
                  <a:srgbClr val="FFC000"/>
                </a:solidFill>
              </a:rPr>
              <a:t>เหล่านี้มีอิทธิพลต่อผู้เขียน</a:t>
            </a:r>
            <a:r>
              <a:rPr lang="th-TH" sz="4000" b="1" dirty="0" smtClean="0">
                <a:solidFill>
                  <a:srgbClr val="FFC000"/>
                </a:solidFill>
              </a:rPr>
              <a:t>พระคัมภีร์</a:t>
            </a:r>
            <a:r>
              <a:rPr lang="th-TH" sz="4000" b="1" dirty="0">
                <a:solidFill>
                  <a:srgbClr val="FFC000"/>
                </a:solidFill>
              </a:rPr>
              <a:t>ในสมัยต่อมา โดยเฉพาะเรื่องการ</a:t>
            </a:r>
            <a:r>
              <a:rPr lang="th-TH" sz="4000" b="1" dirty="0" smtClean="0">
                <a:solidFill>
                  <a:srgbClr val="FFC000"/>
                </a:solidFill>
              </a:rPr>
              <a:t>พิพากษา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0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332656"/>
            <a:ext cx="8892480" cy="62646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5200" b="1" dirty="0" smtClean="0">
                <a:solidFill>
                  <a:srgbClr val="FFFF00"/>
                </a:solidFill>
              </a:rPr>
              <a:t>3) การนับถือเทพเจ้าแห่งดวงอาทิตย์-พิธีบูชาไฟ</a:t>
            </a:r>
          </a:p>
          <a:p>
            <a:r>
              <a:rPr lang="th-TH" sz="4300" b="1" dirty="0" smtClean="0"/>
              <a:t>นี่เป็น</a:t>
            </a:r>
            <a:r>
              <a:rPr lang="th-TH" sz="4300" b="1" dirty="0" smtClean="0"/>
              <a:t>ความ</a:t>
            </a:r>
            <a:r>
              <a:rPr lang="th-TH" sz="4300" b="1" dirty="0" smtClean="0"/>
              <a:t>เชื่อดั้งเดิม</a:t>
            </a:r>
            <a:r>
              <a:rPr lang="th-TH" sz="4300" b="1" dirty="0"/>
              <a:t>ของชาว</a:t>
            </a:r>
            <a:r>
              <a:rPr lang="th-TH" sz="4300" b="1" dirty="0" smtClean="0"/>
              <a:t>เปอร์เซีย และ</a:t>
            </a:r>
            <a:r>
              <a:rPr lang="th-TH" sz="4300" b="1" dirty="0" smtClean="0"/>
              <a:t>ยังคงได้รับการปฏิบัติ</a:t>
            </a:r>
            <a:r>
              <a:rPr lang="th-TH" sz="4300" b="1" dirty="0" smtClean="0"/>
              <a:t>ต่อมา คือ </a:t>
            </a:r>
            <a:r>
              <a:rPr lang="th-TH" sz="4300" b="1" dirty="0" smtClean="0">
                <a:solidFill>
                  <a:srgbClr val="FFC000"/>
                </a:solidFill>
              </a:rPr>
              <a:t>การนับถือเทพเจ้าแห่งดวงอาทิตย์ที่ชื่อ </a:t>
            </a:r>
            <a:r>
              <a:rPr lang="th-TH" sz="4800" b="1" u="sng" dirty="0" smtClean="0">
                <a:solidFill>
                  <a:srgbClr val="FFFF00"/>
                </a:solidFill>
              </a:rPr>
              <a:t>มิตระ </a:t>
            </a:r>
            <a:r>
              <a:rPr lang="en-GB" sz="3900" dirty="0" err="1" smtClean="0">
                <a:solidFill>
                  <a:srgbClr val="FFC000"/>
                </a:solidFill>
              </a:rPr>
              <a:t>Mithra</a:t>
            </a:r>
            <a:r>
              <a:rPr lang="en-GB" sz="4300" b="1" dirty="0" smtClean="0">
                <a:solidFill>
                  <a:srgbClr val="FFC000"/>
                </a:solidFill>
              </a:rPr>
              <a:t> </a:t>
            </a:r>
            <a:r>
              <a:rPr lang="th-TH" sz="4300" b="1" dirty="0" smtClean="0"/>
              <a:t>เป็น</a:t>
            </a:r>
            <a:r>
              <a:rPr lang="th-TH" sz="4300" b="1" dirty="0" smtClean="0"/>
              <a:t>ที่มาของ </a:t>
            </a:r>
            <a:r>
              <a:rPr lang="th-TH" sz="4300" b="1" dirty="0" smtClean="0">
                <a:solidFill>
                  <a:srgbClr val="FFC000"/>
                </a:solidFill>
              </a:rPr>
              <a:t>พิธีกรรมบูชาไฟ</a:t>
            </a:r>
          </a:p>
          <a:p>
            <a:r>
              <a:rPr lang="th-TH" sz="4300" b="1" dirty="0" smtClean="0"/>
              <a:t>เชื่อว่า </a:t>
            </a:r>
            <a:r>
              <a:rPr lang="th-TH" sz="4300" b="1" dirty="0" smtClean="0">
                <a:solidFill>
                  <a:srgbClr val="FFC000"/>
                </a:solidFill>
              </a:rPr>
              <a:t>ไฟเป็น</a:t>
            </a:r>
            <a:r>
              <a:rPr lang="th-TH" sz="4300" b="1" dirty="0">
                <a:solidFill>
                  <a:srgbClr val="FFC000"/>
                </a:solidFill>
              </a:rPr>
              <a:t>สัญลักษณ์แห่งเทพเจ้า </a:t>
            </a:r>
            <a:r>
              <a:rPr lang="th-TH" sz="4300" b="1" dirty="0"/>
              <a:t>ผู้ทรงเป็นผู้บริสุทธิ์ ผู้</a:t>
            </a:r>
            <a:r>
              <a:rPr lang="th-TH" sz="4300" b="1" dirty="0" smtClean="0"/>
              <a:t>ทรงแสง</a:t>
            </a:r>
            <a:r>
              <a:rPr lang="th-TH" sz="4300" b="1" dirty="0"/>
              <a:t>สว่างยิ่งกว่าแสงสว่างใดๆ ผู้ประทานความอบอุ่นให้แก่มวลมนุษยชาติ เพราะฉะนั้น </a:t>
            </a:r>
            <a:r>
              <a:rPr lang="th-TH" sz="4300" b="1" dirty="0">
                <a:solidFill>
                  <a:srgbClr val="FFC000"/>
                </a:solidFill>
              </a:rPr>
              <a:t>เมื่อไฟอยู่ที่ใด ย่อมจะเผาผลาญสิ่งสกปรกโสมมทั้งหลายให้สูญสิ้นไป เหลือแต่ความสะอาดบริสุทธิ์</a:t>
            </a:r>
            <a:endParaRPr lang="th-TH" sz="43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10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ในสมัยกษัตริย์ดา</a:t>
            </a:r>
            <a:r>
              <a:rPr lang="th-TH" sz="4400" b="1" dirty="0" err="1" smtClean="0">
                <a:solidFill>
                  <a:srgbClr val="FFFF00"/>
                </a:solidFill>
              </a:rPr>
              <a:t>ริอัส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ได้เปลี่ยน</a:t>
            </a:r>
            <a:r>
              <a:rPr lang="th-TH" sz="4000" b="1" dirty="0"/>
              <a:t>ความเชื่อในเทพเจ้าองค์เดียวของโซ</a:t>
            </a:r>
            <a:r>
              <a:rPr lang="th-TH" sz="4000" b="1" dirty="0" err="1"/>
              <a:t>โรอัสเตอร์</a:t>
            </a:r>
            <a:r>
              <a:rPr lang="th-TH" sz="4000" b="1" dirty="0"/>
              <a:t>ให้</a:t>
            </a:r>
            <a:r>
              <a:rPr lang="th-TH" sz="4000" b="1" dirty="0" smtClean="0"/>
              <a:t>เป็น </a:t>
            </a:r>
            <a:r>
              <a:rPr lang="th-TH" sz="4000" b="1" u="sng" dirty="0" smtClean="0">
                <a:solidFill>
                  <a:srgbClr val="FFC000"/>
                </a:solidFill>
              </a:rPr>
              <a:t>“ศาสนา</a:t>
            </a:r>
            <a:r>
              <a:rPr lang="th-TH" sz="4000" b="1" u="sng" dirty="0">
                <a:solidFill>
                  <a:srgbClr val="FFC000"/>
                </a:solidFill>
              </a:rPr>
              <a:t>ของพวก</a:t>
            </a:r>
            <a:r>
              <a:rPr lang="th-TH" sz="4000" b="1" u="sng" dirty="0" smtClean="0">
                <a:solidFill>
                  <a:srgbClr val="FFC000"/>
                </a:solidFill>
              </a:rPr>
              <a:t>โหราจารย์”</a:t>
            </a:r>
            <a:r>
              <a:rPr lang="th-TH" sz="4000" b="1" dirty="0" smtClean="0"/>
              <a:t> </a:t>
            </a:r>
            <a:r>
              <a:rPr lang="th-TH" sz="4000" b="1" dirty="0">
                <a:solidFill>
                  <a:srgbClr val="FFC000"/>
                </a:solidFill>
              </a:rPr>
              <a:t>ผู้ซึ่งสามารถอ่านเครื่องหมายแห่งอนาคต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  <a:r>
              <a:rPr lang="th-TH" sz="4000" b="1" dirty="0"/>
              <a:t> </a:t>
            </a:r>
            <a:r>
              <a:rPr lang="th-TH" sz="4000" b="1" dirty="0" smtClean="0"/>
              <a:t>การ</a:t>
            </a:r>
            <a:r>
              <a:rPr lang="th-TH" sz="4000" b="1" dirty="0"/>
              <a:t>นับถือเทพเจ้าแห่งความดี</a:t>
            </a:r>
            <a:r>
              <a:rPr lang="en-US" sz="4000" b="1" dirty="0"/>
              <a:t> </a:t>
            </a:r>
            <a:r>
              <a:rPr lang="th-TH" sz="4000" b="1" dirty="0" smtClean="0"/>
              <a:t>ยังถูกนำไปสู่ </a:t>
            </a:r>
            <a:r>
              <a:rPr lang="th-TH" sz="4400" b="1" dirty="0" smtClean="0">
                <a:solidFill>
                  <a:srgbClr val="FFC000"/>
                </a:solidFill>
              </a:rPr>
              <a:t>“การ</a:t>
            </a:r>
            <a:r>
              <a:rPr lang="th-TH" sz="4400" b="1" dirty="0">
                <a:solidFill>
                  <a:srgbClr val="FFC000"/>
                </a:solidFill>
              </a:rPr>
              <a:t>ถวายยัญบูชา</a:t>
            </a:r>
            <a:r>
              <a:rPr lang="th-TH" sz="4400" b="1" dirty="0" smtClean="0">
                <a:solidFill>
                  <a:srgbClr val="FFC000"/>
                </a:solidFill>
              </a:rPr>
              <a:t>วัว”</a:t>
            </a:r>
            <a:r>
              <a:rPr lang="th-TH" sz="4400" b="1" dirty="0" smtClean="0"/>
              <a:t> 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พวกโหราจารย์เหล่านี้ ยัง</a:t>
            </a:r>
            <a:r>
              <a:rPr lang="th-TH" sz="4000" b="1" dirty="0">
                <a:solidFill>
                  <a:srgbClr val="FFFF00"/>
                </a:solidFill>
              </a:rPr>
              <a:t>มีอยู่เป็นจำนวนมากในศตวรรษแรก ดังที่เราพบในเรื่องราวการประสูติของพระเยซู</a:t>
            </a:r>
            <a:r>
              <a:rPr lang="th-TH" sz="4000" b="1" dirty="0" smtClean="0">
                <a:solidFill>
                  <a:srgbClr val="FFFF00"/>
                </a:solidFill>
              </a:rPr>
              <a:t>เจ้า </a:t>
            </a:r>
            <a:r>
              <a:rPr lang="th-TH" sz="4000" b="1" dirty="0" smtClean="0"/>
              <a:t>ตามที่เล่าใน</a:t>
            </a:r>
            <a:r>
              <a:rPr lang="th-TH" sz="4000" b="1" dirty="0" smtClean="0"/>
              <a:t> </a:t>
            </a:r>
            <a:r>
              <a:rPr lang="th-TH" sz="4000" b="1" dirty="0" err="1" smtClean="0"/>
              <a:t>มธ</a:t>
            </a:r>
            <a:r>
              <a:rPr lang="th-TH" sz="4000" b="1" dirty="0"/>
              <a:t> </a:t>
            </a:r>
            <a:r>
              <a:rPr lang="en-GB" dirty="0" smtClean="0"/>
              <a:t>2:1 </a:t>
            </a:r>
            <a:r>
              <a:rPr lang="en-GB" dirty="0" smtClean="0"/>
              <a:t>=</a:t>
            </a:r>
            <a:r>
              <a:rPr lang="en-GB" sz="4000" b="1" dirty="0" smtClean="0"/>
              <a:t> </a:t>
            </a:r>
            <a:r>
              <a:rPr lang="th-TH" sz="4000" b="1" dirty="0" smtClean="0"/>
              <a:t>โหราจารย์จากทิศ</a:t>
            </a:r>
            <a:r>
              <a:rPr lang="th-TH" sz="4000" b="1" dirty="0" smtClean="0"/>
              <a:t>ตะวันออก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737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04867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แต่ที่สุด ศาสนา</a:t>
            </a:r>
            <a:r>
              <a:rPr lang="th-TH" sz="5400" b="1" dirty="0">
                <a:solidFill>
                  <a:srgbClr val="FFFF00"/>
                </a:solidFill>
              </a:rPr>
              <a:t>โซ</a:t>
            </a:r>
            <a:r>
              <a:rPr lang="th-TH" sz="5400" b="1" dirty="0" err="1">
                <a:solidFill>
                  <a:srgbClr val="FFFF00"/>
                </a:solidFill>
              </a:rPr>
              <a:t>โรอัส</a:t>
            </a:r>
            <a:r>
              <a:rPr lang="th-TH" sz="5400" b="1" dirty="0" err="1" smtClean="0">
                <a:solidFill>
                  <a:srgbClr val="FFFF00"/>
                </a:solidFill>
              </a:rPr>
              <a:t>เตอร์</a:t>
            </a:r>
            <a:endParaRPr lang="th-TH" sz="5400" b="1" dirty="0" smtClean="0">
              <a:solidFill>
                <a:srgbClr val="FFFF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ค่อยๆ </a:t>
            </a:r>
            <a:r>
              <a:rPr lang="th-TH" sz="5400" b="1" dirty="0">
                <a:solidFill>
                  <a:srgbClr val="FFFF00"/>
                </a:solidFill>
              </a:rPr>
              <a:t>หายไป</a:t>
            </a:r>
            <a:r>
              <a:rPr lang="th-TH" sz="5400" b="1" dirty="0" smtClean="0">
                <a:solidFill>
                  <a:srgbClr val="FFFF00"/>
                </a:solidFill>
              </a:rPr>
              <a:t>จากเปอร์เซีย (อิหร่าน) </a:t>
            </a:r>
          </a:p>
          <a:p>
            <a:r>
              <a:rPr lang="th-TH" sz="4800" b="1" dirty="0" smtClean="0"/>
              <a:t>ด้วย</a:t>
            </a:r>
            <a:r>
              <a:rPr lang="th-TH" sz="4800" b="1" dirty="0"/>
              <a:t>สาเหตุ </a:t>
            </a:r>
            <a:r>
              <a:rPr lang="en-GB" sz="4400" dirty="0"/>
              <a:t>2</a:t>
            </a:r>
            <a:r>
              <a:rPr lang="th-TH" sz="4800" b="1" dirty="0"/>
              <a:t> ประการ</a:t>
            </a:r>
            <a:endParaRPr lang="en-US" sz="4800" b="1" dirty="0"/>
          </a:p>
          <a:p>
            <a:pPr marL="0" indent="0">
              <a:buNone/>
            </a:pPr>
            <a:r>
              <a:rPr lang="th-TH" sz="4000" b="1" dirty="0" smtClean="0">
                <a:solidFill>
                  <a:srgbClr val="FFC000"/>
                </a:solidFill>
              </a:rPr>
              <a:t>1)	เมื่อ</a:t>
            </a:r>
            <a:r>
              <a:rPr lang="th-TH" sz="4000" b="1" dirty="0">
                <a:solidFill>
                  <a:srgbClr val="FFC000"/>
                </a:solidFill>
              </a:rPr>
              <a:t>พระ</a:t>
            </a:r>
            <a:r>
              <a:rPr lang="th-TH" sz="4000" b="1" dirty="0" err="1">
                <a:solidFill>
                  <a:srgbClr val="FFC000"/>
                </a:solidFill>
              </a:rPr>
              <a:t>เจ้าอ</a:t>
            </a:r>
            <a:r>
              <a:rPr lang="th-TH" sz="4000" b="1" dirty="0">
                <a:solidFill>
                  <a:srgbClr val="FFC000"/>
                </a:solidFill>
              </a:rPr>
              <a:t>เล็กซานเด</a:t>
            </a:r>
            <a:r>
              <a:rPr lang="th-TH" sz="4000" b="1" dirty="0" err="1">
                <a:solidFill>
                  <a:srgbClr val="FFC000"/>
                </a:solidFill>
              </a:rPr>
              <a:t>อร์ม</a:t>
            </a:r>
            <a:r>
              <a:rPr lang="th-TH" sz="4000" b="1" dirty="0">
                <a:solidFill>
                  <a:srgbClr val="FFC000"/>
                </a:solidFill>
              </a:rPr>
              <a:t>หาราชของ</a:t>
            </a:r>
            <a:r>
              <a:rPr lang="th-TH" sz="4000" b="1" dirty="0" err="1" smtClean="0">
                <a:solidFill>
                  <a:srgbClr val="FFC000"/>
                </a:solidFill>
              </a:rPr>
              <a:t>กรีก</a:t>
            </a:r>
            <a:r>
              <a:rPr lang="th-TH" sz="4000" b="1" dirty="0" smtClean="0">
                <a:solidFill>
                  <a:srgbClr val="FFC000"/>
                </a:solidFill>
              </a:rPr>
              <a:t>  	เข้ามา</a:t>
            </a:r>
            <a:r>
              <a:rPr lang="th-TH" sz="4000" b="1" dirty="0">
                <a:solidFill>
                  <a:srgbClr val="FFC000"/>
                </a:solidFill>
              </a:rPr>
              <a:t>รุกรานและมีชัยชนะเหนือดินแดนนี้ </a:t>
            </a:r>
            <a:r>
              <a:rPr lang="th-TH" sz="4000" b="1" dirty="0"/>
              <a:t>ได้</a:t>
            </a:r>
            <a:r>
              <a:rPr lang="th-TH" sz="4000" b="1" dirty="0" smtClean="0"/>
              <a:t>สั่ง	ให้</a:t>
            </a:r>
            <a:r>
              <a:rPr lang="th-TH" sz="4000" b="1" u="sng" dirty="0">
                <a:solidFill>
                  <a:srgbClr val="FFFF00"/>
                </a:solidFill>
              </a:rPr>
              <a:t>เผา</a:t>
            </a:r>
            <a:r>
              <a:rPr lang="th-TH" sz="4000" b="1" dirty="0"/>
              <a:t>คัมภีร์ของศาสนาโซ</a:t>
            </a:r>
            <a:r>
              <a:rPr lang="th-TH" sz="4000" b="1" dirty="0" err="1"/>
              <a:t>โรอัสเตอร์</a:t>
            </a:r>
            <a:r>
              <a:rPr lang="th-TH" sz="4000" b="1" dirty="0"/>
              <a:t>ที่</a:t>
            </a:r>
            <a:r>
              <a:rPr lang="th-TH" sz="4000" b="1" dirty="0" smtClean="0"/>
              <a:t>เรียกว่า 	</a:t>
            </a:r>
            <a:r>
              <a:rPr lang="th-TH" sz="4000" b="1" dirty="0" smtClean="0">
                <a:solidFill>
                  <a:srgbClr val="FFC000"/>
                </a:solidFill>
              </a:rPr>
              <a:t>“คัมภีร์</a:t>
            </a:r>
            <a:r>
              <a:rPr lang="th-TH" sz="4000" b="1" dirty="0" err="1">
                <a:solidFill>
                  <a:srgbClr val="FFC000"/>
                </a:solidFill>
              </a:rPr>
              <a:t>อเวส</a:t>
            </a:r>
            <a:r>
              <a:rPr lang="th-TH" sz="4000" b="1" dirty="0" smtClean="0">
                <a:solidFill>
                  <a:srgbClr val="FFC000"/>
                </a:solidFill>
              </a:rPr>
              <a:t>ตะ” </a:t>
            </a:r>
            <a:r>
              <a:rPr lang="th-TH" sz="4000" b="1" dirty="0"/>
              <a:t>และบังคับให้ทุกคนนับ</a:t>
            </a:r>
            <a:r>
              <a:rPr lang="th-TH" sz="4000" b="1" dirty="0" smtClean="0"/>
              <a:t>ถือ	ศาสนา</a:t>
            </a:r>
            <a:r>
              <a:rPr lang="th-TH" sz="4000" b="1" dirty="0" smtClean="0"/>
              <a:t>ของชาว</a:t>
            </a:r>
            <a:r>
              <a:rPr lang="th-TH" sz="4000" b="1" dirty="0" err="1" smtClean="0"/>
              <a:t>กรีก</a:t>
            </a:r>
            <a:r>
              <a:rPr lang="th-TH" sz="4000" b="1" dirty="0" smtClean="0"/>
              <a:t>แทน</a:t>
            </a:r>
          </a:p>
          <a:p>
            <a:pPr marL="742950" indent="-742950">
              <a:buAutoNum type="arabicParenR"/>
            </a:pPr>
            <a:endParaRPr lang="en-US" sz="40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157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map of King Alexander and Greek Emp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90" y="764704"/>
            <a:ext cx="915379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7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2)	</a:t>
            </a:r>
            <a:r>
              <a:rPr lang="th-TH" sz="4000" b="1" dirty="0" smtClean="0">
                <a:solidFill>
                  <a:srgbClr val="FFC000"/>
                </a:solidFill>
              </a:rPr>
              <a:t>กลางศต.</a:t>
            </a:r>
            <a:r>
              <a:rPr lang="en-GB" sz="4000" dirty="0" smtClean="0">
                <a:solidFill>
                  <a:srgbClr val="FFC000"/>
                </a:solidFill>
              </a:rPr>
              <a:t>7</a:t>
            </a:r>
            <a:r>
              <a:rPr lang="th-TH" sz="4000" b="1" dirty="0" smtClean="0">
                <a:solidFill>
                  <a:srgbClr val="FFC000"/>
                </a:solidFill>
              </a:rPr>
              <a:t> พวกมุสลิมเข้ายึดครองอิหร่านได้	(เปอร์เซีย) </a:t>
            </a:r>
            <a:r>
              <a:rPr lang="th-TH" sz="4000" b="1" dirty="0" smtClean="0"/>
              <a:t>สั่ง</a:t>
            </a:r>
            <a:r>
              <a:rPr lang="th-TH" sz="4000" b="1" dirty="0"/>
              <a:t>ให้</a:t>
            </a:r>
            <a:r>
              <a:rPr lang="th-TH" sz="4000" b="1" u="sng" dirty="0">
                <a:solidFill>
                  <a:srgbClr val="FFFF00"/>
                </a:solidFill>
              </a:rPr>
              <a:t>เผา</a:t>
            </a:r>
            <a:r>
              <a:rPr lang="th-TH" sz="4000" b="1" dirty="0"/>
              <a:t>ทำลายคัมภีร์ศักดิ์สิทธิ์</a:t>
            </a:r>
            <a:r>
              <a:rPr lang="th-TH" sz="4000" b="1" dirty="0" smtClean="0"/>
              <a:t>ที่	หลงเหลือ</a:t>
            </a:r>
            <a:r>
              <a:rPr lang="th-TH" sz="4000" b="1" dirty="0"/>
              <a:t>อยู่ทั้งหมด และ</a:t>
            </a:r>
            <a:r>
              <a:rPr lang="th-TH" sz="4000" b="1" dirty="0">
                <a:solidFill>
                  <a:srgbClr val="FFC000"/>
                </a:solidFill>
              </a:rPr>
              <a:t>บังคับให้ทุกคนนับ</a:t>
            </a:r>
            <a:r>
              <a:rPr lang="th-TH" sz="4000" b="1" dirty="0" smtClean="0">
                <a:solidFill>
                  <a:srgbClr val="FFC000"/>
                </a:solidFill>
              </a:rPr>
              <a:t>ถือ	ศาสนา</a:t>
            </a:r>
            <a:r>
              <a:rPr lang="th-TH" sz="4000" b="1" dirty="0">
                <a:solidFill>
                  <a:srgbClr val="FFC000"/>
                </a:solidFill>
              </a:rPr>
              <a:t>อิสลาม ใครขัดขืนจะต้องถูกฆ่า </a:t>
            </a:r>
            <a:r>
              <a:rPr lang="th-TH" sz="4000" b="1" dirty="0" err="1"/>
              <a:t>ศา</a:t>
            </a:r>
            <a:r>
              <a:rPr lang="th-TH" sz="4000" b="1" dirty="0" smtClean="0"/>
              <a:t>สนิก	ของ</a:t>
            </a:r>
            <a:r>
              <a:rPr lang="th-TH" sz="4000" b="1" dirty="0"/>
              <a:t>ศาสนาโซ</a:t>
            </a:r>
            <a:r>
              <a:rPr lang="th-TH" sz="4000" b="1" dirty="0" err="1"/>
              <a:t>โรอัสเตอร์</a:t>
            </a:r>
            <a:r>
              <a:rPr lang="th-TH" sz="4000" b="1" dirty="0"/>
              <a:t>ที่ไม่ยอมเปลี่ยน</a:t>
            </a:r>
            <a:r>
              <a:rPr lang="th-TH" sz="4000" b="1" dirty="0" smtClean="0"/>
              <a:t>ศาสนา	จึง</a:t>
            </a:r>
            <a:r>
              <a:rPr lang="th-TH" sz="4000" b="1" dirty="0"/>
              <a:t>หนีไปอยู่ที่</a:t>
            </a:r>
            <a:r>
              <a:rPr lang="th-TH" sz="4000" b="1" dirty="0">
                <a:solidFill>
                  <a:srgbClr val="FFC000"/>
                </a:solidFill>
              </a:rPr>
              <a:t>เมือง</a:t>
            </a:r>
            <a:r>
              <a:rPr lang="th-TH" sz="4000" b="1" dirty="0" err="1">
                <a:solidFill>
                  <a:srgbClr val="FFC000"/>
                </a:solidFill>
              </a:rPr>
              <a:t>บอมเบย์</a:t>
            </a:r>
            <a:r>
              <a:rPr lang="th-TH" sz="4000" b="1" dirty="0">
                <a:solidFill>
                  <a:srgbClr val="FFC000"/>
                </a:solidFill>
              </a:rPr>
              <a:t> ประเทศอินเดีย 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ศาสนา</a:t>
            </a:r>
            <a:r>
              <a:rPr lang="th-TH" sz="4000" b="1" dirty="0"/>
              <a:t>โซ</a:t>
            </a:r>
            <a:r>
              <a:rPr lang="th-TH" sz="4000" b="1" dirty="0" err="1"/>
              <a:t>โรอัสเตอร์</a:t>
            </a:r>
            <a:r>
              <a:rPr lang="th-TH" sz="4000" b="1" dirty="0"/>
              <a:t>จึงแทบจะสูญหายไป</a:t>
            </a:r>
            <a:r>
              <a:rPr lang="th-TH" sz="4000" b="1" dirty="0" smtClean="0"/>
              <a:t>จาก	โลก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6757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6408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5400" b="1" dirty="0" smtClean="0">
                <a:solidFill>
                  <a:srgbClr val="FFFF00"/>
                </a:solidFill>
              </a:rPr>
              <a:t>สถานการณ์ปัจจุบัน</a:t>
            </a:r>
          </a:p>
          <a:p>
            <a:r>
              <a:rPr lang="th-TH" sz="3800" b="1" dirty="0" smtClean="0"/>
              <a:t>จุดเริ่มต้น</a:t>
            </a:r>
            <a:r>
              <a:rPr lang="th-TH" sz="3800" b="1" dirty="0"/>
              <a:t>เกิดเมื่อ</a:t>
            </a:r>
            <a:r>
              <a:rPr lang="th-TH" sz="3800" b="1" dirty="0">
                <a:solidFill>
                  <a:srgbClr val="FFC000"/>
                </a:solidFill>
              </a:rPr>
              <a:t>ต้น</a:t>
            </a:r>
            <a:r>
              <a:rPr lang="th-TH" sz="3800" b="1" dirty="0" smtClean="0">
                <a:solidFill>
                  <a:srgbClr val="FFC000"/>
                </a:solidFill>
              </a:rPr>
              <a:t>ศต.</a:t>
            </a:r>
            <a:r>
              <a:rPr lang="en-GB" dirty="0" smtClean="0">
                <a:solidFill>
                  <a:srgbClr val="FFC000"/>
                </a:solidFill>
              </a:rPr>
              <a:t>18</a:t>
            </a:r>
            <a:r>
              <a:rPr lang="th-TH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/>
              <a:t>ชาว</a:t>
            </a:r>
            <a:r>
              <a:rPr lang="th-TH" sz="3800" b="1" dirty="0" smtClean="0"/>
              <a:t>อังกฤษคนหนึ่งได้รับ </a:t>
            </a:r>
            <a:r>
              <a:rPr lang="th-TH" sz="3800" b="1" dirty="0" smtClean="0">
                <a:solidFill>
                  <a:srgbClr val="FFC000"/>
                </a:solidFill>
              </a:rPr>
              <a:t>“คัมภีร์</a:t>
            </a:r>
            <a:r>
              <a:rPr lang="th-TH" sz="3800" b="1" dirty="0" err="1" smtClean="0">
                <a:solidFill>
                  <a:srgbClr val="FFC000"/>
                </a:solidFill>
              </a:rPr>
              <a:t>อเวส</a:t>
            </a:r>
            <a:r>
              <a:rPr lang="th-TH" sz="3800" b="1" dirty="0" smtClean="0">
                <a:solidFill>
                  <a:srgbClr val="FFC000"/>
                </a:solidFill>
              </a:rPr>
              <a:t>ตะ” </a:t>
            </a:r>
            <a:r>
              <a:rPr lang="th-TH" sz="3800" b="1" dirty="0" smtClean="0"/>
              <a:t>มาแต่</a:t>
            </a:r>
            <a:r>
              <a:rPr lang="th-TH" sz="3800" b="1" dirty="0"/>
              <a:t>เนื่องจากอ่านไม่ออก จึงได้</a:t>
            </a:r>
            <a:r>
              <a:rPr lang="th-TH" sz="3800" b="1" dirty="0" smtClean="0"/>
              <a:t>แขวนโชว์</a:t>
            </a:r>
            <a:r>
              <a:rPr lang="th-TH" sz="3800" b="1" dirty="0"/>
              <a:t>ไว้ที่ฝาผนังในห้องสมุดใน</a:t>
            </a:r>
            <a:r>
              <a:rPr lang="th-TH" sz="3800" b="1" dirty="0" err="1" smtClean="0">
                <a:solidFill>
                  <a:srgbClr val="FFC000"/>
                </a:solidFill>
              </a:rPr>
              <a:t>มหาวิทยาลัยอ๊อกซ์ฟอร์ด</a:t>
            </a:r>
            <a:endParaRPr lang="th-TH" sz="3800" b="1" dirty="0">
              <a:solidFill>
                <a:srgbClr val="FFC000"/>
              </a:solidFill>
            </a:endParaRPr>
          </a:p>
          <a:p>
            <a:r>
              <a:rPr lang="th-TH" sz="3800" b="1" dirty="0" smtClean="0">
                <a:solidFill>
                  <a:srgbClr val="FFC000"/>
                </a:solidFill>
              </a:rPr>
              <a:t>ต่อมา</a:t>
            </a:r>
            <a:r>
              <a:rPr lang="th-TH" sz="3800" b="1" dirty="0">
                <a:solidFill>
                  <a:srgbClr val="FFC000"/>
                </a:solidFill>
              </a:rPr>
              <a:t>ต้น</a:t>
            </a:r>
            <a:r>
              <a:rPr lang="th-TH" sz="3800" b="1" dirty="0" smtClean="0">
                <a:solidFill>
                  <a:srgbClr val="FFC000"/>
                </a:solidFill>
              </a:rPr>
              <a:t>ศต</a:t>
            </a:r>
            <a:r>
              <a:rPr lang="th-TH" sz="3800" b="1" dirty="0">
                <a:solidFill>
                  <a:srgbClr val="FFC000"/>
                </a:solidFill>
              </a:rPr>
              <a:t>.</a:t>
            </a:r>
            <a:r>
              <a:rPr lang="en-GB" dirty="0" smtClean="0">
                <a:solidFill>
                  <a:srgbClr val="FFC000"/>
                </a:solidFill>
              </a:rPr>
              <a:t>19</a:t>
            </a:r>
            <a:r>
              <a:rPr lang="th-TH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/>
              <a:t>มีนักศึกษาของสถาบันภาษาตะวันออกคนหนึ่งในปารีสมาเห็นเข้า จึงตัดสินใจเดินทางไปเมือง</a:t>
            </a:r>
            <a:r>
              <a:rPr lang="th-TH" sz="3800" b="1" dirty="0" err="1"/>
              <a:t>บอมเบย์</a:t>
            </a:r>
            <a:r>
              <a:rPr lang="th-TH" sz="3800" b="1" dirty="0"/>
              <a:t>และศึกษาอยู่กับชาวเปอร์เซียเป็นเวลานานถึง </a:t>
            </a:r>
            <a:r>
              <a:rPr lang="en-GB" sz="3600" dirty="0"/>
              <a:t>10</a:t>
            </a:r>
            <a:r>
              <a:rPr lang="th-TH" sz="3800" b="1" dirty="0"/>
              <a:t> ปี เมื่อกลับไปปารีส ก็ได้เริ่ม</a:t>
            </a:r>
            <a:r>
              <a:rPr lang="th-TH" sz="3800" b="1" dirty="0">
                <a:solidFill>
                  <a:srgbClr val="FFC000"/>
                </a:solidFill>
              </a:rPr>
              <a:t>อ่านและแปลคัมภีร์ดังกล่าวจนจบ </a:t>
            </a:r>
            <a:r>
              <a:rPr lang="th-TH" sz="3800" b="1" dirty="0"/>
              <a:t>ทำให้ความลี้ลับของศาสนาโซ</a:t>
            </a:r>
            <a:r>
              <a:rPr lang="th-TH" sz="3800" b="1" dirty="0" err="1"/>
              <a:t>โรอัสเตอร์</a:t>
            </a:r>
            <a:r>
              <a:rPr lang="th-TH" sz="3800" b="1" dirty="0"/>
              <a:t>ถูกเปิดเผยแก่ชาวโลกใหม่อีกครั้ง</a:t>
            </a:r>
            <a:r>
              <a:rPr lang="th-TH" sz="3800" b="1" dirty="0" smtClean="0"/>
              <a:t>หนึ่ง</a:t>
            </a:r>
            <a:endParaRPr lang="en-US" sz="3800" b="1" dirty="0"/>
          </a:p>
        </p:txBody>
      </p:sp>
    </p:spTree>
    <p:extLst>
      <p:ext uri="{BB962C8B-B14F-4D97-AF65-F5344CB8AC3E}">
        <p14:creationId xmlns:p14="http://schemas.microsoft.com/office/powerpoint/2010/main" val="41134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1772816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ประกาศกยุคสุดท้าย</a:t>
            </a:r>
          </a:p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(538-433 ? ก.ค.ศ.)</a:t>
            </a:r>
            <a:endParaRPr lang="th-TH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467544" y="2276872"/>
            <a:ext cx="8291264" cy="42484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/>
              <a:t>อยู่ในช่วงที่</a:t>
            </a:r>
            <a:r>
              <a:rPr lang="th-TH" sz="4000" b="1" dirty="0" smtClean="0">
                <a:solidFill>
                  <a:srgbClr val="FFC000"/>
                </a:solidFill>
              </a:rPr>
              <a:t>อาณาจักร</a:t>
            </a:r>
            <a:r>
              <a:rPr lang="th-TH" sz="4000" b="1" u="sng" dirty="0" smtClean="0">
                <a:solidFill>
                  <a:srgbClr val="FFC000"/>
                </a:solidFill>
              </a:rPr>
              <a:t>เปอร์เซีย</a:t>
            </a:r>
            <a:r>
              <a:rPr lang="th-TH" sz="4000" b="1" dirty="0" smtClean="0">
                <a:solidFill>
                  <a:srgbClr val="FFC000"/>
                </a:solidFill>
              </a:rPr>
              <a:t>เรืองอำนาจ </a:t>
            </a:r>
            <a:r>
              <a:rPr lang="th-TH" sz="4000" b="1" dirty="0" smtClean="0"/>
              <a:t>และ</a:t>
            </a:r>
            <a:r>
              <a:rPr lang="th-TH" sz="4000" b="1" dirty="0" smtClean="0">
                <a:solidFill>
                  <a:srgbClr val="FFC000"/>
                </a:solidFill>
              </a:rPr>
              <a:t>อนุญาตให้</a:t>
            </a:r>
            <a:r>
              <a:rPr lang="th-TH" sz="4000" b="1" u="sng" dirty="0" smtClean="0">
                <a:solidFill>
                  <a:srgbClr val="FFC000"/>
                </a:solidFill>
              </a:rPr>
              <a:t>ชาวอิสราเอล / ยู</a:t>
            </a:r>
            <a:r>
              <a:rPr lang="th-TH" sz="4000" b="1" u="sng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ที่อยู่ในถิ่นเนรเทศกลับบ้านเกิดเมืองนอนของตนได้</a:t>
            </a:r>
          </a:p>
          <a:p>
            <a:r>
              <a:rPr lang="th-TH" sz="4000" b="1" dirty="0" smtClean="0"/>
              <a:t>ช่วงนี้มีประกาศกจำนวนหนึ่ง ที่ประกาศพระวาจาในช่วงเวลาหลังจากกลับจากการเนรเทศที่กรุงบาบิโลนแล้ว คือ 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/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/ มา</a:t>
            </a:r>
            <a:r>
              <a:rPr lang="th-TH" sz="4000" b="1" dirty="0" err="1" smtClean="0">
                <a:solidFill>
                  <a:srgbClr val="FFC000"/>
                </a:solidFill>
              </a:rPr>
              <a:t>ลาคี</a:t>
            </a:r>
            <a:r>
              <a:rPr lang="th-TH" sz="4000" b="1" dirty="0" smtClean="0">
                <a:solidFill>
                  <a:srgbClr val="FFC000"/>
                </a:solidFill>
              </a:rPr>
              <a:t> / โย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เอล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9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320480"/>
          </a:xfrm>
        </p:spPr>
        <p:txBody>
          <a:bodyPr>
            <a:normAutofit/>
          </a:bodyPr>
          <a:lstStyle/>
          <a:p>
            <a:r>
              <a:rPr lang="th-TH" sz="4800" b="1" dirty="0">
                <a:solidFill>
                  <a:srgbClr val="FFFF00"/>
                </a:solidFill>
              </a:rPr>
              <a:t>พระเจ้า</a:t>
            </a:r>
            <a:r>
              <a:rPr lang="th-TH" sz="4800" b="1" dirty="0" err="1" smtClean="0">
                <a:solidFill>
                  <a:srgbClr val="FFFF00"/>
                </a:solidFill>
              </a:rPr>
              <a:t>ไซรัส</a:t>
            </a:r>
            <a:r>
              <a:rPr lang="th-TH" sz="4800" b="1" dirty="0" smtClean="0">
                <a:solidFill>
                  <a:srgbClr val="FFFF00"/>
                </a:solidFill>
              </a:rPr>
              <a:t>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ให้</a:t>
            </a:r>
            <a:r>
              <a:rPr lang="th-TH" sz="4000" b="1" dirty="0"/>
              <a:t>ความเคารพต่อเทพเจ้าประจำท้องถิ่นและการปกครองตนเองของท้องถิ่นนั้นมาก </a:t>
            </a:r>
            <a:endParaRPr lang="th-TH" sz="4000" b="1" dirty="0" smtClean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</a:t>
            </a:r>
            <a:r>
              <a:rPr lang="en-GB" sz="3600" dirty="0" smtClean="0">
                <a:solidFill>
                  <a:srgbClr val="FFFF00"/>
                </a:solidFill>
              </a:rPr>
              <a:t>538</a:t>
            </a:r>
            <a:r>
              <a:rPr lang="en-GB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ทรง</a:t>
            </a:r>
            <a:r>
              <a:rPr lang="th-TH" sz="4000" b="1" dirty="0"/>
              <a:t>ออก</a:t>
            </a:r>
            <a:r>
              <a:rPr lang="th-TH" sz="4000" b="1" dirty="0">
                <a:solidFill>
                  <a:srgbClr val="FFC000"/>
                </a:solidFill>
              </a:rPr>
              <a:t>พระรา</a:t>
            </a:r>
            <a:r>
              <a:rPr lang="th-TH" sz="4000" b="1" dirty="0" smtClean="0">
                <a:solidFill>
                  <a:srgbClr val="FFC000"/>
                </a:solidFill>
              </a:rPr>
              <a:t>ชกฤษฎีกาอนุญาต</a:t>
            </a:r>
            <a:r>
              <a:rPr lang="th-TH" sz="4000" b="1" dirty="0">
                <a:solidFill>
                  <a:srgbClr val="FFC000"/>
                </a:solidFill>
              </a:rPr>
              <a:t>ให้</a:t>
            </a:r>
            <a:r>
              <a:rPr lang="th-TH" sz="4000" b="1" dirty="0" err="1">
                <a:solidFill>
                  <a:srgbClr val="FFC000"/>
                </a:solidFill>
              </a:rPr>
              <a:t>พวกยิ</a:t>
            </a:r>
            <a:r>
              <a:rPr lang="th-TH" sz="4000" b="1" dirty="0">
                <a:solidFill>
                  <a:srgbClr val="FFC000"/>
                </a:solidFill>
              </a:rPr>
              <a:t>วก</a:t>
            </a:r>
            <a:r>
              <a:rPr lang="th-TH" sz="4000" b="1" dirty="0" smtClean="0">
                <a:solidFill>
                  <a:srgbClr val="FFC000"/>
                </a:solidFill>
              </a:rPr>
              <a:t>ลับบ้าน</a:t>
            </a:r>
            <a:r>
              <a:rPr lang="th-TH" sz="4000" b="1" dirty="0">
                <a:solidFill>
                  <a:srgbClr val="FFC000"/>
                </a:solidFill>
              </a:rPr>
              <a:t>เกิดเมืองนอนของตนเอง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</a:p>
          <a:p>
            <a:r>
              <a:rPr lang="th-TH" sz="44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44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=</a:t>
            </a:r>
            <a:r>
              <a:rPr lang="en-GB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ได้</a:t>
            </a:r>
            <a:r>
              <a:rPr lang="th-TH" sz="4000" b="1" dirty="0"/>
              <a:t>อ้างถึง</a:t>
            </a:r>
            <a:r>
              <a:rPr lang="th-TH" sz="4000" b="1" dirty="0" smtClean="0"/>
              <a:t>การกฤษฎีกา</a:t>
            </a:r>
            <a:r>
              <a:rPr lang="th-TH" sz="4000" b="1" dirty="0"/>
              <a:t>ของ</a:t>
            </a:r>
            <a:r>
              <a:rPr lang="th-TH" sz="4000" b="1" dirty="0" err="1"/>
              <a:t>ไซรัส</a:t>
            </a:r>
            <a:r>
              <a:rPr lang="th-TH" sz="4000" b="1" dirty="0"/>
              <a:t>นี้ </a:t>
            </a:r>
            <a:r>
              <a:rPr lang="th-TH" sz="4000" b="1" dirty="0" smtClean="0"/>
              <a:t>ข้อความ</a:t>
            </a:r>
            <a:r>
              <a:rPr lang="th-TH" sz="4000" b="1" dirty="0"/>
              <a:t>สำคัญมี</a:t>
            </a:r>
            <a:r>
              <a:rPr lang="th-TH" sz="4000" b="1" dirty="0" smtClean="0"/>
              <a:t>ว่า...</a:t>
            </a:r>
            <a:endParaRPr lang="en-US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ปัญหา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สำคัญใน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การเดินทางกลับ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เยรูซาเล็ม (3)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124744"/>
            <a:ext cx="9144000" cy="93610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1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การเดินทาง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กลับแผ่นดินยู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ดาห์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57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69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>
                <a:solidFill>
                  <a:srgbClr val="FFFF00"/>
                </a:solidFill>
              </a:rPr>
              <a:t>“</a:t>
            </a:r>
            <a:r>
              <a:rPr lang="th-TH" sz="3600" b="1" dirty="0" err="1">
                <a:solidFill>
                  <a:srgbClr val="FFFF00"/>
                </a:solidFill>
              </a:rPr>
              <a:t>ไซรัส</a:t>
            </a:r>
            <a:r>
              <a:rPr lang="th-TH" sz="3600" b="1" dirty="0">
                <a:solidFill>
                  <a:srgbClr val="FFFF00"/>
                </a:solidFill>
              </a:rPr>
              <a:t> พระราชาแห่งเปอร์เซียตรัสดังนี้ว่า </a:t>
            </a:r>
            <a:r>
              <a:rPr lang="th-TH" sz="3600" b="1" dirty="0">
                <a:solidFill>
                  <a:srgbClr val="FFC000"/>
                </a:solidFill>
              </a:rPr>
              <a:t>‘พระ</a:t>
            </a:r>
            <a:r>
              <a:rPr lang="th-TH" sz="36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3600" b="1" dirty="0">
                <a:solidFill>
                  <a:srgbClr val="FFC000"/>
                </a:solidFill>
              </a:rPr>
              <a:t>พระเจ้า</a:t>
            </a:r>
            <a:r>
              <a:rPr lang="th-TH" sz="3600" b="1" dirty="0"/>
              <a:t>แห่งฟ้าสวรรค์ได้พระราชทานบรรดาราชอาณาจักรแห่งแผ่นดินโลกแก่เรา และ</a:t>
            </a:r>
            <a:r>
              <a:rPr lang="th-TH" sz="3600" b="1" dirty="0">
                <a:solidFill>
                  <a:srgbClr val="FFC000"/>
                </a:solidFill>
              </a:rPr>
              <a:t>พระองค์ทรงกำชับให้เราสร้างพระนิเวศให้พระองค์ที่เยรูซาเล็ม ซึ่งอยู่ในยู</a:t>
            </a:r>
            <a:r>
              <a:rPr lang="th-TH" sz="3600" b="1" dirty="0" err="1">
                <a:solidFill>
                  <a:srgbClr val="FFC000"/>
                </a:solidFill>
              </a:rPr>
              <a:t>ดาห์</a:t>
            </a:r>
            <a:r>
              <a:rPr lang="th-TH" sz="3600" b="1" dirty="0">
                <a:solidFill>
                  <a:srgbClr val="FFC000"/>
                </a:solidFill>
              </a:rPr>
              <a:t> </a:t>
            </a:r>
            <a:r>
              <a:rPr lang="th-TH" sz="3600" b="1" dirty="0"/>
              <a:t>มีผู้ใดในหมู่พวกท่าน</a:t>
            </a:r>
            <a:r>
              <a:rPr lang="th-TH" sz="3600" b="1" dirty="0" smtClean="0"/>
              <a:t>ทั้งหลาย</a:t>
            </a:r>
            <a:r>
              <a:rPr lang="th-TH" sz="3600" b="1" dirty="0"/>
              <a:t>ที่เป็นประชากรของพระองค์ ขอพระเจ้าของเขาสถิตกับเขา และขอให้เขาขึ้นไปยังเยรูซาเล็มซึ่งอยู่ในยู</a:t>
            </a:r>
            <a:r>
              <a:rPr lang="th-TH" sz="3600" b="1" dirty="0" err="1"/>
              <a:t>ดาห์</a:t>
            </a:r>
            <a:r>
              <a:rPr lang="th-TH" sz="3600" b="1" dirty="0"/>
              <a:t> และพระนิเวศของพระ</a:t>
            </a:r>
            <a:r>
              <a:rPr lang="th-TH" sz="3600" b="1" dirty="0" err="1"/>
              <a:t>ยาห์เวห์</a:t>
            </a:r>
            <a:r>
              <a:rPr lang="th-TH" sz="3600" b="1" dirty="0"/>
              <a:t> พระเจ้าแห่งอิสราเอล คือ พระองค์ทรงเป็นพระเจ้าผู้สถิตในเยรูซาเล็ม และ</a:t>
            </a:r>
            <a:r>
              <a:rPr lang="th-TH" sz="3600" b="1" dirty="0">
                <a:solidFill>
                  <a:srgbClr val="FFC000"/>
                </a:solidFill>
              </a:rPr>
              <a:t>ขอให้คนทั้งปวงที่เหลืออยู่ ไม่ว่าเขาจะอาศัยอยู่ ณ ที่ใด ให้คนซึ่งอยู่ในที่ของเขาช่วยด้วยเงินและด้วยทองคำ ด้วยข้าวของและสัตว์ นอกเหนือจากเครื่องบูชาตามใจสมัคร สำหรับพระนิเวศของพระเจ้าซึ่งอยู่ในเยรูซาเล็ม</a:t>
            </a:r>
            <a:r>
              <a:rPr lang="th-TH" sz="3600" b="1" dirty="0"/>
              <a:t>” (</a:t>
            </a:r>
            <a:r>
              <a:rPr lang="th-TH" sz="3600" b="1" dirty="0" err="1" smtClean="0"/>
              <a:t>อสร</a:t>
            </a:r>
            <a:r>
              <a:rPr lang="en-US" sz="2800" dirty="0"/>
              <a:t> </a:t>
            </a:r>
            <a:r>
              <a:rPr lang="en-GB" sz="2800" dirty="0" smtClean="0"/>
              <a:t>1:2-4</a:t>
            </a:r>
            <a:r>
              <a:rPr lang="th-TH" sz="3600" b="1" dirty="0" smtClean="0"/>
              <a:t>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51745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44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ยังให้ข้อมูลด้วยว่าคำสั่งนี้ยังพูดถึง.....</a:t>
            </a:r>
          </a:p>
          <a:p>
            <a:r>
              <a:rPr lang="th-TH" sz="4000" b="1" dirty="0" smtClean="0"/>
              <a:t>การ</a:t>
            </a:r>
            <a:r>
              <a:rPr lang="th-TH" sz="4000" b="1" dirty="0"/>
              <a:t>ให้</a:t>
            </a:r>
            <a:r>
              <a:rPr lang="th-TH" sz="4000" b="1" dirty="0">
                <a:solidFill>
                  <a:srgbClr val="FFC000"/>
                </a:solidFill>
              </a:rPr>
              <a:t>ความช่วยเหลือด้าน</a:t>
            </a:r>
            <a:r>
              <a:rPr lang="th-TH" sz="4000" b="1" dirty="0" smtClean="0">
                <a:solidFill>
                  <a:srgbClr val="FFC000"/>
                </a:solidFill>
              </a:rPr>
              <a:t>การเงิน</a:t>
            </a:r>
            <a:r>
              <a:rPr lang="th-TH" sz="4000" b="1" dirty="0" smtClean="0"/>
              <a:t>แก่โครงการนี้</a:t>
            </a:r>
          </a:p>
          <a:p>
            <a:r>
              <a:rPr lang="th-TH" sz="4000" b="1" dirty="0" smtClean="0"/>
              <a:t>อนุญาตให้นำ</a:t>
            </a:r>
            <a:r>
              <a:rPr lang="th-TH" sz="4000" b="1" dirty="0" smtClean="0">
                <a:solidFill>
                  <a:srgbClr val="FFC000"/>
                </a:solidFill>
              </a:rPr>
              <a:t>เครื่องใช้</a:t>
            </a:r>
            <a:r>
              <a:rPr lang="th-TH" sz="4000" b="1" dirty="0">
                <a:solidFill>
                  <a:srgbClr val="FFC000"/>
                </a:solidFill>
              </a:rPr>
              <a:t>ที่มีค่าที่ทำด้วยทองคำและเงิน</a:t>
            </a:r>
            <a:r>
              <a:rPr lang="th-TH" sz="4000" b="1" dirty="0" smtClean="0"/>
              <a:t>ซึ่งบา</a:t>
            </a:r>
            <a:r>
              <a:rPr lang="th-TH" sz="4000" b="1" dirty="0"/>
              <a:t>บิโลนยึดเอามาเมื่อทำลายพระ</a:t>
            </a:r>
            <a:r>
              <a:rPr lang="th-TH" sz="4000" b="1" dirty="0" smtClean="0"/>
              <a:t>วิหารกลับไปด้วย</a:t>
            </a:r>
          </a:p>
          <a:p>
            <a:r>
              <a:rPr lang="th-TH" sz="4000" b="1" dirty="0" err="1" smtClean="0"/>
              <a:t>ไซรัส</a:t>
            </a:r>
            <a:r>
              <a:rPr lang="th-TH" sz="4000" b="1" dirty="0"/>
              <a:t>ถือ</a:t>
            </a:r>
            <a:r>
              <a:rPr lang="th-TH" sz="4000" b="1" dirty="0" smtClean="0"/>
              <a:t>ว่า </a:t>
            </a:r>
            <a:r>
              <a:rPr lang="th-TH" sz="4000" b="1" dirty="0" smtClean="0">
                <a:solidFill>
                  <a:srgbClr val="FFC000"/>
                </a:solidFill>
              </a:rPr>
              <a:t>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เป็นพระเจ้าของพระองค์</a:t>
            </a:r>
            <a:r>
              <a:rPr lang="th-TH" sz="4000" b="1" dirty="0" smtClean="0">
                <a:solidFill>
                  <a:srgbClr val="FFC000"/>
                </a:solidFill>
              </a:rPr>
              <a:t>เอง</a:t>
            </a:r>
          </a:p>
          <a:p>
            <a:r>
              <a:rPr lang="th-TH" sz="4000" b="1" dirty="0" smtClean="0"/>
              <a:t>การ</a:t>
            </a:r>
            <a:r>
              <a:rPr lang="th-TH" sz="4000" b="1" dirty="0"/>
              <a:t>อนุญาต</a:t>
            </a:r>
            <a:r>
              <a:rPr lang="th-TH" sz="4000" b="1" dirty="0" smtClean="0"/>
              <a:t>ให้กลับครั้งนี้ </a:t>
            </a:r>
            <a:r>
              <a:rPr lang="th-TH" sz="4000" b="1" dirty="0" smtClean="0">
                <a:solidFill>
                  <a:srgbClr val="FFC000"/>
                </a:solidFill>
              </a:rPr>
              <a:t>เพื่อว่าชาวยู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จะ</a:t>
            </a:r>
            <a:r>
              <a:rPr lang="th-TH" sz="4000" b="1" dirty="0">
                <a:solidFill>
                  <a:srgbClr val="FFC000"/>
                </a:solidFill>
              </a:rPr>
              <a:t>ได้อธิษฐานภาวนาเพื่อพระองค์และราชวงศ์ของ</a:t>
            </a:r>
            <a:r>
              <a:rPr lang="th-TH" sz="4000" b="1" dirty="0" smtClean="0">
                <a:solidFill>
                  <a:srgbClr val="FFC000"/>
                </a:solidFill>
              </a:rPr>
              <a:t>พระองค์</a:t>
            </a:r>
          </a:p>
          <a:p>
            <a:r>
              <a:rPr lang="th-TH" sz="4000" b="1" dirty="0" smtClean="0"/>
              <a:t>นี่ทำให้</a:t>
            </a:r>
            <a:r>
              <a:rPr lang="th-TH" sz="4000" b="1" dirty="0" smtClean="0">
                <a:solidFill>
                  <a:srgbClr val="FFC000"/>
                </a:solidFill>
              </a:rPr>
              <a:t>ชาวยู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ยังคง</a:t>
            </a:r>
            <a:r>
              <a:rPr lang="th-TH" sz="4000" b="1" dirty="0">
                <a:solidFill>
                  <a:srgbClr val="FFC000"/>
                </a:solidFill>
              </a:rPr>
              <a:t>สวามิภักดิ์</a:t>
            </a:r>
            <a:r>
              <a:rPr lang="th-TH" sz="4000" b="1" dirty="0"/>
              <a:t>ต่อผู้นำชาว</a:t>
            </a:r>
            <a:r>
              <a:rPr lang="th-TH" sz="4000" b="1" dirty="0" smtClean="0"/>
              <a:t>เปอร์เซีย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100343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332656"/>
            <a:ext cx="8686800" cy="6408712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แต่หลายคนไม่อยากกลับ-ขออยู่</a:t>
            </a:r>
            <a:r>
              <a:rPr lang="th-TH" sz="4000" b="1" dirty="0">
                <a:solidFill>
                  <a:srgbClr val="FFC000"/>
                </a:solidFill>
              </a:rPr>
              <a:t>ในบาบิ</a:t>
            </a:r>
            <a:r>
              <a:rPr lang="th-TH" sz="4000" b="1" dirty="0" smtClean="0">
                <a:solidFill>
                  <a:srgbClr val="FFC000"/>
                </a:solidFill>
              </a:rPr>
              <a:t>โลนต่อไป</a:t>
            </a:r>
          </a:p>
          <a:p>
            <a:r>
              <a:rPr lang="th-TH" sz="4000" b="1" dirty="0" smtClean="0"/>
              <a:t>ส่วน</a:t>
            </a:r>
            <a:r>
              <a:rPr lang="th-TH" sz="4000" b="1" dirty="0"/>
              <a:t>พวกที่เดินกลับบ้านก็กลับกันเป็น</a:t>
            </a:r>
            <a:r>
              <a:rPr lang="th-TH" sz="4000" b="1" dirty="0">
                <a:solidFill>
                  <a:srgbClr val="FFC000"/>
                </a:solidFill>
              </a:rPr>
              <a:t>กลุ่ม</a:t>
            </a:r>
            <a:r>
              <a:rPr lang="th-TH" sz="4000" b="1" dirty="0" smtClean="0">
                <a:solidFill>
                  <a:srgbClr val="FFC000"/>
                </a:solidFill>
              </a:rPr>
              <a:t>เล็กๆ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กลุ่มแรก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เดินทาง</a:t>
            </a:r>
            <a:r>
              <a:rPr lang="th-TH" sz="4000" b="1" dirty="0"/>
              <a:t>กลับพร้อม</a:t>
            </a:r>
            <a:r>
              <a:rPr lang="th-TH" sz="4000" b="1" dirty="0" smtClean="0"/>
              <a:t>กับ 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>
                <a:solidFill>
                  <a:srgbClr val="FFC000"/>
                </a:solidFill>
              </a:rPr>
              <a:t>บัส</a:t>
            </a:r>
            <a:r>
              <a:rPr lang="th-TH" sz="40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โอรสคนหนึ่ง</a:t>
            </a:r>
            <a:r>
              <a:rPr lang="th-TH" sz="4000" b="1" dirty="0"/>
              <a:t>ของ</a:t>
            </a:r>
            <a:r>
              <a:rPr lang="th-TH" sz="4000" b="1" dirty="0">
                <a:solidFill>
                  <a:srgbClr val="FFC000"/>
                </a:solidFill>
              </a:rPr>
              <a:t>กษัตริย์</a:t>
            </a:r>
            <a:r>
              <a:rPr lang="th-TH" sz="4000" b="1" dirty="0" smtClean="0">
                <a:solidFill>
                  <a:srgbClr val="FFC000"/>
                </a:solidFill>
              </a:rPr>
              <a:t>เยโฮ</a:t>
            </a:r>
            <a:r>
              <a:rPr lang="th-TH" sz="4000" b="1" dirty="0" err="1">
                <a:solidFill>
                  <a:srgbClr val="FFC000"/>
                </a:solidFill>
              </a:rPr>
              <a:t>ยาคีน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800" b="1" dirty="0" smtClean="0">
                <a:solidFill>
                  <a:srgbClr val="FFFF00"/>
                </a:solidFill>
              </a:rPr>
              <a:t>กลุ่มสอง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ประชาชน</a:t>
            </a:r>
            <a:r>
              <a:rPr lang="th-TH" sz="4000" b="1" dirty="0"/>
              <a:t>กลุ่ม</a:t>
            </a:r>
            <a:r>
              <a:rPr lang="th-TH" sz="4000" b="1" dirty="0" smtClean="0"/>
              <a:t>ใหญ่ นำโดย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>
                <a:solidFill>
                  <a:srgbClr val="FFC000"/>
                </a:solidFill>
              </a:rPr>
              <a:t>เบล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เชื้อ</a:t>
            </a:r>
            <a:r>
              <a:rPr lang="th-TH" sz="4000" b="1" dirty="0">
                <a:solidFill>
                  <a:srgbClr val="FFC000"/>
                </a:solidFill>
              </a:rPr>
              <a:t>พระวงศ์อีกคน</a:t>
            </a:r>
            <a:r>
              <a:rPr lang="th-TH" sz="4000" b="1" dirty="0" smtClean="0">
                <a:solidFill>
                  <a:srgbClr val="FFC000"/>
                </a:solidFill>
              </a:rPr>
              <a:t>หนึ่ง </a:t>
            </a:r>
            <a:r>
              <a:rPr lang="th-TH" sz="4000" b="1" dirty="0" smtClean="0"/>
              <a:t>และ</a:t>
            </a:r>
            <a:r>
              <a:rPr lang="th-TH" sz="4000" b="1" dirty="0">
                <a:solidFill>
                  <a:srgbClr val="FFC000"/>
                </a:solidFill>
              </a:rPr>
              <a:t>มหาสมณะโยชู</a:t>
            </a:r>
            <a:r>
              <a:rPr lang="th-TH" sz="4000" b="1" dirty="0" smtClean="0">
                <a:solidFill>
                  <a:srgbClr val="FFC000"/>
                </a:solidFill>
              </a:rPr>
              <a:t>วา </a:t>
            </a:r>
            <a:r>
              <a:rPr lang="th-TH" sz="4000" b="1" dirty="0" smtClean="0"/>
              <a:t>อ้าง</a:t>
            </a:r>
            <a:r>
              <a:rPr lang="th-TH" sz="4000" b="1" dirty="0"/>
              <a:t>ว่า ในกลุ่มนี้มีประชาชนที่เป็นไท </a:t>
            </a:r>
            <a:r>
              <a:rPr lang="en-GB" dirty="0"/>
              <a:t>42</a:t>
            </a:r>
            <a:r>
              <a:rPr lang="en-US" dirty="0"/>
              <a:t>,360 </a:t>
            </a:r>
            <a:r>
              <a:rPr lang="th-TH" sz="4000" b="1" dirty="0" smtClean="0"/>
              <a:t>คน </a:t>
            </a:r>
            <a:r>
              <a:rPr lang="th-TH" sz="4000" b="1" dirty="0"/>
              <a:t>คนใช้ชายหญิง </a:t>
            </a:r>
            <a:r>
              <a:rPr lang="en-GB" dirty="0"/>
              <a:t>7</a:t>
            </a:r>
            <a:r>
              <a:rPr lang="en-US" dirty="0"/>
              <a:t>,337 </a:t>
            </a:r>
            <a:r>
              <a:rPr lang="th-TH" sz="4000" b="1" dirty="0"/>
              <a:t>คนและนักร้องชายหญิง </a:t>
            </a:r>
            <a:r>
              <a:rPr lang="en-GB" dirty="0"/>
              <a:t>200</a:t>
            </a:r>
            <a:r>
              <a:rPr lang="en-GB" sz="4000" b="1" dirty="0"/>
              <a:t> </a:t>
            </a:r>
            <a:r>
              <a:rPr lang="th-TH" sz="4000" b="1" dirty="0"/>
              <a:t>คน </a:t>
            </a:r>
            <a:r>
              <a:rPr lang="th-TH" sz="4000" b="1" dirty="0" smtClean="0"/>
              <a:t>(ดูเยอะเกิน - อาจเป็นจำนวนที่หมดในเยรูซาเล็มตอนนั้น)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3162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เรามีข้อมูลเกี่ยวกับเหตุการณ์ตอนนั้นค่อนข้างน้อย แต่ก็พอรู้ว่า...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เมือง</a:t>
            </a:r>
            <a:r>
              <a:rPr lang="th-TH" sz="4000" b="1" dirty="0">
                <a:solidFill>
                  <a:srgbClr val="FFC000"/>
                </a:solidFill>
              </a:rPr>
              <a:t>ใหญ่หลาย</a:t>
            </a:r>
            <a:r>
              <a:rPr lang="th-TH" sz="4000" b="1" dirty="0" smtClean="0">
                <a:solidFill>
                  <a:srgbClr val="FFC000"/>
                </a:solidFill>
              </a:rPr>
              <a:t>เมืองในยู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  <a:r>
              <a:rPr lang="th-TH" sz="4000" b="1" dirty="0">
                <a:solidFill>
                  <a:srgbClr val="FFC000"/>
                </a:solidFill>
              </a:rPr>
              <a:t>ถูกทำลาย</a:t>
            </a:r>
            <a:r>
              <a:rPr lang="th-TH" sz="4000" b="1" dirty="0"/>
              <a:t>ในการโจมตีของกองทัพบาบิโลนในปี </a:t>
            </a:r>
            <a:r>
              <a:rPr lang="en-GB" dirty="0"/>
              <a:t>598</a:t>
            </a:r>
            <a:r>
              <a:rPr lang="en-GB" sz="4000" b="1" dirty="0"/>
              <a:t> </a:t>
            </a:r>
            <a:r>
              <a:rPr lang="th-TH" sz="4000" b="1" dirty="0"/>
              <a:t>และ </a:t>
            </a:r>
            <a:r>
              <a:rPr lang="en-GB" dirty="0"/>
              <a:t>586</a:t>
            </a:r>
            <a:r>
              <a:rPr lang="en-GB" sz="4000" b="1" dirty="0"/>
              <a:t> </a:t>
            </a:r>
            <a:r>
              <a:rPr lang="th-TH" sz="4000" b="1" dirty="0" smtClean="0"/>
              <a:t>ก.ค.ศ. และ</a:t>
            </a:r>
            <a:r>
              <a:rPr lang="th-TH" sz="4000" b="1" dirty="0" smtClean="0">
                <a:solidFill>
                  <a:srgbClr val="FFC000"/>
                </a:solidFill>
              </a:rPr>
              <a:t>ประชาชน</a:t>
            </a:r>
            <a:r>
              <a:rPr lang="th-TH" sz="4000" b="1" dirty="0">
                <a:solidFill>
                  <a:srgbClr val="FFC000"/>
                </a:solidFill>
              </a:rPr>
              <a:t>ไม่เคยเข้าไปตั้งถิ่นฐานใหม่ในเมืองเหล่านั้นอีก</a:t>
            </a:r>
            <a:r>
              <a:rPr lang="th-TH" sz="4000" b="1" dirty="0" smtClean="0">
                <a:solidFill>
                  <a:srgbClr val="FFC000"/>
                </a:solidFill>
              </a:rPr>
              <a:t>เลย </a:t>
            </a:r>
            <a:r>
              <a:rPr lang="th-TH" sz="4000" b="1" dirty="0" smtClean="0"/>
              <a:t>นี่แสดงว่า....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C000"/>
                </a:solidFill>
              </a:rPr>
              <a:t>   </a:t>
            </a:r>
            <a:r>
              <a:rPr lang="en-GB" sz="4000" b="1" dirty="0" smtClean="0"/>
              <a:t>=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u="sng" dirty="0" smtClean="0">
                <a:solidFill>
                  <a:srgbClr val="FFC000"/>
                </a:solidFill>
              </a:rPr>
              <a:t>จำนวน</a:t>
            </a:r>
            <a:r>
              <a:rPr lang="th-TH" sz="4000" b="1" dirty="0" smtClean="0">
                <a:solidFill>
                  <a:srgbClr val="FFC000"/>
                </a:solidFill>
              </a:rPr>
              <a:t>ผู้อพยพกลับมา</a:t>
            </a:r>
            <a:r>
              <a:rPr lang="th-TH" sz="4000" b="1" dirty="0" smtClean="0">
                <a:solidFill>
                  <a:srgbClr val="FFC000"/>
                </a:solidFill>
              </a:rPr>
              <a:t>จริง น่าจะ</a:t>
            </a:r>
            <a:r>
              <a:rPr lang="th-TH" sz="4000" b="1" u="sng" dirty="0" smtClean="0">
                <a:solidFill>
                  <a:srgbClr val="FFC000"/>
                </a:solidFill>
              </a:rPr>
              <a:t>มี</a:t>
            </a:r>
            <a:r>
              <a:rPr lang="th-TH" sz="4000" b="1" u="sng" dirty="0" smtClean="0">
                <a:solidFill>
                  <a:srgbClr val="FFC000"/>
                </a:solidFill>
              </a:rPr>
              <a:t>ไม่มาก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C000"/>
                </a:solidFill>
              </a:rPr>
              <a:t>   </a:t>
            </a:r>
            <a:r>
              <a:rPr lang="en-GB" sz="4000" b="1" dirty="0" smtClean="0"/>
              <a:t>=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การค้นคว้าทาง</a:t>
            </a:r>
            <a:r>
              <a:rPr lang="th-TH" sz="4000" b="1" dirty="0"/>
              <a:t>โบราณคดี</a:t>
            </a:r>
            <a:r>
              <a:rPr lang="th-TH" sz="4000" b="1" dirty="0" smtClean="0"/>
              <a:t>สมัยใหม่พบว่า </a:t>
            </a:r>
            <a:r>
              <a:rPr lang="th-TH" sz="4000" b="1" u="sng" dirty="0" smtClean="0">
                <a:solidFill>
                  <a:srgbClr val="FFC000"/>
                </a:solidFill>
              </a:rPr>
              <a:t>พื้นที่ </a:t>
            </a:r>
            <a:r>
              <a:rPr lang="th-TH" sz="4000" b="1" dirty="0" smtClean="0">
                <a:solidFill>
                  <a:srgbClr val="FFC000"/>
                </a:solidFill>
              </a:rPr>
              <a:t>	ที่ประชาชนพออาศัยอยู่ได้ </a:t>
            </a:r>
            <a:r>
              <a:rPr lang="th-TH" sz="4000" b="1" u="sng" dirty="0" smtClean="0">
                <a:solidFill>
                  <a:srgbClr val="FFC000"/>
                </a:solidFill>
              </a:rPr>
              <a:t>ค่อนข้างน้อย</a:t>
            </a:r>
            <a:r>
              <a:rPr lang="th-TH" sz="4000" b="1" dirty="0" smtClean="0">
                <a:solidFill>
                  <a:srgbClr val="FFC000"/>
                </a:solidFill>
              </a:rPr>
              <a:t>กว่า	ช่วงเวลาก่อน</a:t>
            </a:r>
            <a:r>
              <a:rPr lang="th-TH" sz="4000" b="1" dirty="0">
                <a:solidFill>
                  <a:srgbClr val="FFC000"/>
                </a:solidFill>
              </a:rPr>
              <a:t>การ</a:t>
            </a:r>
            <a:r>
              <a:rPr lang="th-TH" sz="4000" b="1" dirty="0" smtClean="0">
                <a:solidFill>
                  <a:srgbClr val="FFC000"/>
                </a:solidFill>
              </a:rPr>
              <a:t>เนรเทศ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4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320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6000" b="1" dirty="0" smtClean="0">
                <a:solidFill>
                  <a:srgbClr val="FFFF00"/>
                </a:solidFill>
              </a:rPr>
              <a:t>สรุปเรื่องการเดินทางกลับ</a:t>
            </a:r>
          </a:p>
          <a:p>
            <a:pPr marL="0" indent="0">
              <a:buNone/>
            </a:pPr>
            <a:r>
              <a:rPr lang="th-TH" sz="4000" b="1" dirty="0" smtClean="0"/>
              <a:t>1)	อพยพกลับมาไม่หมด</a:t>
            </a:r>
          </a:p>
          <a:p>
            <a:pPr marL="0" indent="0">
              <a:buNone/>
            </a:pPr>
            <a:r>
              <a:rPr lang="th-TH" sz="4000" b="1" dirty="0" smtClean="0"/>
              <a:t>2)	อพยพกลับมาเป็นกลุ่มเล็กๆ จำนวนไม่มากนัก</a:t>
            </a:r>
          </a:p>
          <a:p>
            <a:pPr marL="0" indent="0">
              <a:buNone/>
            </a:pPr>
            <a:r>
              <a:rPr lang="th-TH" sz="4000" b="1" dirty="0" smtClean="0"/>
              <a:t>3)	กลับมาแล้ว มีพื้นที่ที่พออยู่อาศัยได้น้อย 	เนื่องจากถูกทำลายจากสงครามก่อนหน้านั้น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10652962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292080" y="1124744"/>
            <a:ext cx="3744416" cy="5184576"/>
          </a:xfrm>
        </p:spPr>
        <p:txBody>
          <a:bodyPr>
            <a:normAutofit/>
          </a:bodyPr>
          <a:lstStyle/>
          <a:p>
            <a:r>
              <a:rPr lang="th-TH" sz="4000" b="1" dirty="0"/>
              <a:t>จากเรื่องเล่าที่ได้รับการถ่ายทอดมาถึงเรา</a:t>
            </a:r>
            <a:r>
              <a:rPr lang="th-TH" sz="4000" b="1" dirty="0">
                <a:solidFill>
                  <a:srgbClr val="FFC000"/>
                </a:solidFill>
              </a:rPr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หนังสือ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เอสรา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และเศ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/>
              <a:t> เราพอสรุปภาพรวมของการเดินทางกลับบ้านเกิดเมืองนอน</a:t>
            </a:r>
            <a:r>
              <a:rPr lang="th-TH" sz="4000" b="1" dirty="0" smtClean="0"/>
              <a:t>ของอิสราเอลได้ ดังนี้</a:t>
            </a:r>
            <a:endParaRPr lang="en-US" sz="4000" b="1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0120"/>
            <a:ext cx="9144000" cy="9706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การไม่ได้รับการต้อนรับ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และถูก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ต่อต้าน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6" name="Picture 2" descr="Prophets and Kings, by Ellen G. White. Chapter 45: The Return of the Ex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" y="1869298"/>
            <a:ext cx="5365964" cy="379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88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652120" y="476672"/>
            <a:ext cx="3491880" cy="5976664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กลุ่มแรก </a:t>
            </a:r>
            <a:r>
              <a:rPr lang="th-TH" sz="4000" b="1" dirty="0" smtClean="0"/>
              <a:t>นำโดย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>
                <a:solidFill>
                  <a:srgbClr val="FFC000"/>
                </a:solidFill>
              </a:rPr>
              <a:t>บัส</a:t>
            </a:r>
            <a:r>
              <a:rPr lang="th-TH" sz="40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เมื่อถึงแล้ว</a:t>
            </a:r>
            <a:r>
              <a:rPr lang="th-TH" sz="4000" b="1" dirty="0"/>
              <a:t>พวกเขาต้อง</a:t>
            </a:r>
            <a:r>
              <a:rPr lang="th-TH" sz="4000" b="1" dirty="0" smtClean="0"/>
              <a:t>พบสภาพที่ลำบาก</a:t>
            </a:r>
            <a:r>
              <a:rPr lang="th-TH" sz="4000" b="1" dirty="0"/>
              <a:t>อย่าง</a:t>
            </a:r>
            <a:r>
              <a:rPr lang="th-TH" sz="4000" b="1" dirty="0" smtClean="0"/>
              <a:t>มาก </a:t>
            </a:r>
            <a:r>
              <a:rPr lang="th-TH" sz="4000" b="1" dirty="0" smtClean="0">
                <a:solidFill>
                  <a:srgbClr val="FFC000"/>
                </a:solidFill>
              </a:rPr>
              <a:t>พวกเขาจึงได้ทำได้แค่วางฐานรากสำหรับกรุง</a:t>
            </a:r>
            <a:r>
              <a:rPr lang="th-TH" sz="4000" b="1" dirty="0">
                <a:solidFill>
                  <a:srgbClr val="FFC000"/>
                </a:solidFill>
              </a:rPr>
              <a:t>เยรูซาเล็มและพระวิหารขึ้น</a:t>
            </a:r>
            <a:r>
              <a:rPr lang="th-TH" sz="4000" b="1" dirty="0" smtClean="0">
                <a:solidFill>
                  <a:srgbClr val="FFC000"/>
                </a:solidFill>
              </a:rPr>
              <a:t>ใหม่เท่านั้น</a:t>
            </a: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2052" name="Picture 4" descr="Haggai 2 &amp; Ezra 5:2 | Nate Navigates the Bi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" y="1482495"/>
            <a:ext cx="5859518" cy="389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27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88024" y="188640"/>
            <a:ext cx="4248472" cy="6552728"/>
          </a:xfrm>
        </p:spPr>
        <p:txBody>
          <a:bodyPr>
            <a:noAutofit/>
          </a:bodyPr>
          <a:lstStyle/>
          <a:p>
            <a:r>
              <a:rPr lang="en-GB" sz="3800" dirty="0" smtClean="0"/>
              <a:t>18</a:t>
            </a:r>
            <a:r>
              <a:rPr lang="th-TH" sz="3800" b="1" dirty="0" smtClean="0"/>
              <a:t> </a:t>
            </a:r>
            <a:r>
              <a:rPr lang="th-TH" sz="3800" b="1" dirty="0"/>
              <a:t>ปีต่อมา </a:t>
            </a:r>
            <a:r>
              <a:rPr lang="th-TH" sz="3800" b="1" dirty="0" smtClean="0">
                <a:solidFill>
                  <a:srgbClr val="FFFF00"/>
                </a:solidFill>
              </a:rPr>
              <a:t>กลุ่ม</a:t>
            </a:r>
            <a:r>
              <a:rPr lang="th-TH" sz="3800" b="1" dirty="0">
                <a:solidFill>
                  <a:srgbClr val="FFFF00"/>
                </a:solidFill>
              </a:rPr>
              <a:t>ที่</a:t>
            </a:r>
            <a:r>
              <a:rPr lang="th-TH" sz="3800" b="1" dirty="0" smtClean="0">
                <a:solidFill>
                  <a:srgbClr val="FFFF00"/>
                </a:solidFill>
              </a:rPr>
              <a:t>สอง </a:t>
            </a:r>
            <a:r>
              <a:rPr lang="th-TH" sz="3800" b="1" dirty="0" smtClean="0"/>
              <a:t>นำโดย </a:t>
            </a:r>
            <a:r>
              <a:rPr lang="th-TH" sz="3800" b="1" dirty="0" err="1" smtClean="0">
                <a:solidFill>
                  <a:srgbClr val="FFC000"/>
                </a:solidFill>
              </a:rPr>
              <a:t>เศ</a:t>
            </a:r>
            <a:r>
              <a:rPr lang="th-TH" sz="3800" b="1" dirty="0">
                <a:solidFill>
                  <a:srgbClr val="FFC000"/>
                </a:solidFill>
              </a:rPr>
              <a:t>รุ</a:t>
            </a:r>
            <a:r>
              <a:rPr lang="th-TH" sz="3800" b="1" dirty="0" smtClean="0">
                <a:solidFill>
                  <a:srgbClr val="FFC000"/>
                </a:solidFill>
              </a:rPr>
              <a:t>บา</a:t>
            </a:r>
            <a:r>
              <a:rPr lang="th-TH" sz="3800" b="1" dirty="0" err="1" smtClean="0">
                <a:solidFill>
                  <a:srgbClr val="FFC000"/>
                </a:solidFill>
              </a:rPr>
              <a:t>เบล</a:t>
            </a:r>
            <a:r>
              <a:rPr lang="th-TH" sz="3800" b="1" dirty="0">
                <a:solidFill>
                  <a:srgbClr val="FFC000"/>
                </a:solidFill>
              </a:rPr>
              <a:t> </a:t>
            </a:r>
            <a:r>
              <a:rPr lang="th-TH" sz="3800" b="1" dirty="0" smtClean="0">
                <a:solidFill>
                  <a:srgbClr val="FFC000"/>
                </a:solidFill>
              </a:rPr>
              <a:t>+ สมณะโย</a:t>
            </a:r>
            <a:r>
              <a:rPr lang="th-TH" sz="3800" b="1" dirty="0">
                <a:solidFill>
                  <a:srgbClr val="FFC000"/>
                </a:solidFill>
              </a:rPr>
              <a:t>ชู</a:t>
            </a:r>
            <a:r>
              <a:rPr lang="th-TH" sz="3800" b="1" dirty="0" smtClean="0">
                <a:solidFill>
                  <a:srgbClr val="FFC000"/>
                </a:solidFill>
              </a:rPr>
              <a:t>วา </a:t>
            </a:r>
          </a:p>
          <a:p>
            <a:r>
              <a:rPr lang="th-TH" sz="38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38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3800" b="1" dirty="0" smtClean="0">
                <a:solidFill>
                  <a:srgbClr val="FFFF00"/>
                </a:solidFill>
              </a:rPr>
              <a:t> </a:t>
            </a:r>
            <a:r>
              <a:rPr lang="th-TH" sz="3800" b="1" dirty="0" smtClean="0"/>
              <a:t>เล่าว่า </a:t>
            </a:r>
            <a:r>
              <a:rPr lang="th-TH" sz="3800" b="1" dirty="0" smtClean="0">
                <a:solidFill>
                  <a:srgbClr val="FFC000"/>
                </a:solidFill>
              </a:rPr>
              <a:t>ปัญหาใหญ่ </a:t>
            </a:r>
            <a:r>
              <a:rPr lang="th-TH" sz="3800" b="1" dirty="0" smtClean="0"/>
              <a:t>ที่ทำให้งานก่อสร้างล่าช้าระหว่าง</a:t>
            </a:r>
            <a:r>
              <a:rPr lang="th-TH" sz="3800" b="1" dirty="0"/>
              <a:t>การวางรากฐานครั้งแรกใน</a:t>
            </a:r>
            <a:r>
              <a:rPr lang="th-TH" sz="3800" b="1" dirty="0" smtClean="0"/>
              <a:t>ราว ปี </a:t>
            </a:r>
            <a:r>
              <a:rPr lang="en-GB" sz="3800" dirty="0"/>
              <a:t>538 </a:t>
            </a:r>
            <a:r>
              <a:rPr lang="th-TH" sz="3800" b="1" dirty="0" smtClean="0"/>
              <a:t>จนถึงปี </a:t>
            </a:r>
            <a:r>
              <a:rPr lang="en-GB" sz="3800" dirty="0"/>
              <a:t>520</a:t>
            </a:r>
            <a:r>
              <a:rPr lang="en-GB" sz="3800" b="1" dirty="0"/>
              <a:t> </a:t>
            </a:r>
            <a:r>
              <a:rPr lang="th-TH" sz="3800" b="1" dirty="0"/>
              <a:t>รวมระยะเวลาถึง </a:t>
            </a:r>
            <a:r>
              <a:rPr lang="en-GB" sz="3800" dirty="0"/>
              <a:t>18</a:t>
            </a:r>
            <a:r>
              <a:rPr lang="th-TH" sz="3800" b="1" dirty="0"/>
              <a:t> </a:t>
            </a:r>
            <a:r>
              <a:rPr lang="th-TH" sz="3800" b="1" dirty="0" smtClean="0"/>
              <a:t>ปี เมื่อทั้งสองกลับมา</a:t>
            </a:r>
            <a:r>
              <a:rPr lang="th-TH" sz="3800" b="1" dirty="0"/>
              <a:t>ยังแผ่นดิน</a:t>
            </a:r>
            <a:r>
              <a:rPr lang="th-TH" sz="3800" b="1" dirty="0" smtClean="0"/>
              <a:t>ศักดิ์สิทธิ์ </a:t>
            </a:r>
            <a:r>
              <a:rPr lang="th-TH" sz="3800" b="1" dirty="0" smtClean="0">
                <a:solidFill>
                  <a:srgbClr val="FFC000"/>
                </a:solidFill>
              </a:rPr>
              <a:t>คือ....</a:t>
            </a:r>
            <a:endParaRPr lang="th-TH" sz="3800" b="1" dirty="0">
              <a:solidFill>
                <a:srgbClr val="FFC000"/>
              </a:solidFill>
            </a:endParaRPr>
          </a:p>
        </p:txBody>
      </p:sp>
      <p:pic>
        <p:nvPicPr>
          <p:cNvPr id="3074" name="Picture 2" descr="God's Promises Fulfilled: Jerusalem's Temple &amp; True Worship | Bible  pictures, Bible images, Bible illustr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" y="1117847"/>
            <a:ext cx="4687416" cy="468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3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48064" y="188640"/>
            <a:ext cx="3744416" cy="6525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/>
              <a:t>ประชาชน</a:t>
            </a:r>
            <a:r>
              <a:rPr lang="th-TH" sz="4000" b="1" dirty="0" smtClean="0"/>
              <a:t>ที่อาศัยอยู่ก่อนแล้วและที่อาศัยใน</a:t>
            </a:r>
            <a:r>
              <a:rPr lang="th-TH" sz="4000" b="1" dirty="0" err="1" smtClean="0"/>
              <a:t>สะมาเรีย</a:t>
            </a:r>
            <a:r>
              <a:rPr lang="th-TH" sz="4000" b="1" dirty="0" smtClean="0"/>
              <a:t>-ทาง</a:t>
            </a:r>
            <a:r>
              <a:rPr lang="th-TH" sz="4000" b="1" dirty="0" smtClean="0"/>
              <a:t>เหนือ </a:t>
            </a:r>
            <a:endParaRPr lang="en-US" sz="4000" b="1" dirty="0" smtClean="0"/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	ไม่</a:t>
            </a:r>
            <a:r>
              <a:rPr lang="th-TH" sz="4000" b="1" dirty="0">
                <a:solidFill>
                  <a:srgbClr val="FFC000"/>
                </a:solidFill>
              </a:rPr>
              <a:t>ต้อนรับ</a:t>
            </a:r>
            <a:r>
              <a:rPr lang="th-TH" sz="4000" b="1" dirty="0" smtClean="0">
                <a:solidFill>
                  <a:srgbClr val="FFC000"/>
                </a:solidFill>
              </a:rPr>
              <a:t>บรรดา	ผู้</a:t>
            </a:r>
            <a:r>
              <a:rPr lang="th-TH" sz="4000" b="1" dirty="0" smtClean="0">
                <a:solidFill>
                  <a:srgbClr val="FFC000"/>
                </a:solidFill>
              </a:rPr>
              <a:t>ที่</a:t>
            </a:r>
            <a:r>
              <a:rPr lang="th-TH" sz="4000" b="1" dirty="0">
                <a:solidFill>
                  <a:srgbClr val="FFC000"/>
                </a:solidFill>
              </a:rPr>
              <a:t>เดินทาง</a:t>
            </a:r>
            <a:r>
              <a:rPr lang="th-TH" sz="4000" b="1" dirty="0" smtClean="0">
                <a:solidFill>
                  <a:srgbClr val="FFC000"/>
                </a:solidFill>
              </a:rPr>
              <a:t>กลับ	เหล่านี้ </a:t>
            </a:r>
            <a:r>
              <a:rPr lang="th-TH" sz="4000" b="1" dirty="0" smtClean="0"/>
              <a:t>และ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= 	</a:t>
            </a:r>
            <a:r>
              <a:rPr lang="th-TH" sz="4000" b="1" dirty="0" smtClean="0">
                <a:solidFill>
                  <a:srgbClr val="FFC000"/>
                </a:solidFill>
              </a:rPr>
              <a:t>พยายามขัดขวาง	การ</a:t>
            </a:r>
            <a:r>
              <a:rPr lang="th-TH" sz="4000" b="1" dirty="0">
                <a:solidFill>
                  <a:srgbClr val="FFC000"/>
                </a:solidFill>
              </a:rPr>
              <a:t>สร้าง</a:t>
            </a:r>
            <a:r>
              <a:rPr lang="th-TH" sz="4000" b="1" dirty="0" smtClean="0">
                <a:solidFill>
                  <a:srgbClr val="FFC000"/>
                </a:solidFill>
              </a:rPr>
              <a:t>พระ	วิหาร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th-TH" sz="4000" b="1" dirty="0" smtClean="0">
                <a:solidFill>
                  <a:srgbClr val="FFC000"/>
                </a:solidFill>
              </a:rPr>
              <a:t>กำแพง	เมือง</a:t>
            </a:r>
            <a:r>
              <a:rPr lang="th-TH" sz="4000" b="1" dirty="0" smtClean="0">
                <a:solidFill>
                  <a:srgbClr val="FFC000"/>
                </a:solidFill>
              </a:rPr>
              <a:t>เยรูซาเล็ม</a:t>
            </a:r>
            <a:endParaRPr lang="th-TH" sz="4000" b="1" dirty="0">
              <a:solidFill>
                <a:srgbClr val="FFC000"/>
              </a:solidFill>
            </a:endParaRPr>
          </a:p>
        </p:txBody>
      </p:sp>
      <p:pic>
        <p:nvPicPr>
          <p:cNvPr id="4098" name="Picture 2" descr="File:Rebuilding the Walls and Tower of Jerusalem - Nehemiah 001.jpg - The  Work of God's Childr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2" y="11258"/>
            <a:ext cx="4860032" cy="579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-19147" y="5807094"/>
            <a:ext cx="4899431" cy="1050906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มือหนึ่งสร้าง-มือหนึ่งสู้</a:t>
            </a:r>
            <a:endParaRPr lang="th-TH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6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image of the fall of kingdom of israel and jud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วงรี 2"/>
          <p:cNvSpPr/>
          <p:nvPr/>
        </p:nvSpPr>
        <p:spPr>
          <a:xfrm>
            <a:off x="6156176" y="3824288"/>
            <a:ext cx="1550813" cy="1548928"/>
          </a:xfrm>
          <a:prstGeom prst="ellipse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20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80284" y="188640"/>
            <a:ext cx="4156212" cy="6408712"/>
          </a:xfrm>
        </p:spPr>
        <p:txBody>
          <a:bodyPr>
            <a:normAutofit/>
          </a:bodyPr>
          <a:lstStyle/>
          <a:p>
            <a:r>
              <a:rPr lang="th-TH" sz="4000" b="1" dirty="0" smtClean="0"/>
              <a:t>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จึงกลัว ไม่กล้าสร้างต่อไป หันไปสนใจเรื่องของใครของมัน</a:t>
            </a:r>
            <a:endParaRPr lang="th-TH" sz="4000" b="1" dirty="0" smtClean="0"/>
          </a:p>
          <a:p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และ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จึงได้ปรากฏตัว-เริ่ม</a:t>
            </a:r>
            <a:r>
              <a:rPr lang="th-TH" sz="4000" b="1" dirty="0"/>
              <a:t>เทศน์เตือนว่า </a:t>
            </a:r>
            <a:r>
              <a:rPr lang="th-TH" sz="4000" b="1" dirty="0" smtClean="0">
                <a:solidFill>
                  <a:srgbClr val="FFFF00"/>
                </a:solidFill>
              </a:rPr>
              <a:t>“พระ</a:t>
            </a:r>
            <a:r>
              <a:rPr lang="th-TH" sz="4000" b="1" dirty="0">
                <a:solidFill>
                  <a:srgbClr val="FFFF00"/>
                </a:solidFill>
              </a:rPr>
              <a:t>เจ้าจะไม่ยอมอดทนต่อการชักช้าเหล่านี้อีก</a:t>
            </a:r>
            <a:r>
              <a:rPr lang="th-TH" sz="4000" b="1" dirty="0" smtClean="0">
                <a:solidFill>
                  <a:srgbClr val="FFFF00"/>
                </a:solidFill>
              </a:rPr>
              <a:t>ต่อไป และ</a:t>
            </a:r>
            <a:r>
              <a:rPr lang="th-TH" sz="4000" b="1" dirty="0">
                <a:solidFill>
                  <a:srgbClr val="FFFF00"/>
                </a:solidFill>
              </a:rPr>
              <a:t>พระวิหารจะต้องถูกสร้างให้</a:t>
            </a:r>
            <a:r>
              <a:rPr lang="th-TH" sz="4000" b="1" dirty="0" smtClean="0">
                <a:solidFill>
                  <a:srgbClr val="FFFF00"/>
                </a:solidFill>
              </a:rPr>
              <a:t>เสร็จ”</a:t>
            </a:r>
            <a:endParaRPr lang="th-TH" sz="4000" b="1" dirty="0">
              <a:solidFill>
                <a:srgbClr val="FFFF00"/>
              </a:solidFill>
            </a:endParaRPr>
          </a:p>
        </p:txBody>
      </p:sp>
      <p:pic>
        <p:nvPicPr>
          <p:cNvPr id="4" name="Picture 4" descr="I AM COMING SOON! : WE Must Be Busy With The LORD'S Work More Than Ou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19647"/>
            <a:ext cx="4860032" cy="595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-19147" y="5970694"/>
            <a:ext cx="4899431" cy="887305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ประกาศก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ฮักกัย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518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497760" y="188640"/>
            <a:ext cx="3538736" cy="6408712"/>
          </a:xfrm>
        </p:spPr>
        <p:txBody>
          <a:bodyPr>
            <a:normAutofit/>
          </a:bodyPr>
          <a:lstStyle/>
          <a:p>
            <a:r>
              <a:rPr lang="th-TH" sz="4000" b="1" dirty="0" err="1">
                <a:solidFill>
                  <a:srgbClr val="FFC000"/>
                </a:solidFill>
              </a:rPr>
              <a:t>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 smtClean="0">
                <a:solidFill>
                  <a:srgbClr val="FFC000"/>
                </a:solidFill>
              </a:rPr>
              <a:t>เบล</a:t>
            </a:r>
            <a:r>
              <a:rPr lang="th-TH" sz="4000" b="1" dirty="0" smtClean="0">
                <a:solidFill>
                  <a:srgbClr val="FFC000"/>
                </a:solidFill>
              </a:rPr>
              <a:t> และ   สมณะโย</a:t>
            </a:r>
            <a:r>
              <a:rPr lang="th-TH" sz="4000" b="1" dirty="0">
                <a:solidFill>
                  <a:srgbClr val="FFC000"/>
                </a:solidFill>
              </a:rPr>
              <a:t>ชู</a:t>
            </a:r>
            <a:r>
              <a:rPr lang="th-TH" sz="4000" b="1" dirty="0" smtClean="0">
                <a:solidFill>
                  <a:srgbClr val="FFC000"/>
                </a:solidFill>
              </a:rPr>
              <a:t>วา </a:t>
            </a:r>
            <a:r>
              <a:rPr lang="th-TH" sz="4000" b="1" dirty="0" smtClean="0"/>
              <a:t>ได้</a:t>
            </a:r>
            <a:r>
              <a:rPr lang="th-TH" sz="4000" b="1" dirty="0"/>
              <a:t>ตอบสนองคำ</a:t>
            </a:r>
            <a:r>
              <a:rPr lang="th-TH" sz="4000" b="1" dirty="0" smtClean="0"/>
              <a:t>เตือนสุดความสามารถ</a:t>
            </a:r>
            <a:endParaRPr lang="th-TH" sz="4000" b="1" dirty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สร้างพระ</a:t>
            </a:r>
            <a:r>
              <a:rPr lang="th-TH" sz="4000" b="1" dirty="0" smtClean="0">
                <a:solidFill>
                  <a:srgbClr val="FFFF00"/>
                </a:solidFill>
              </a:rPr>
              <a:t>วิหาร ก็</a:t>
            </a:r>
            <a:r>
              <a:rPr lang="th-TH" sz="4000" b="1" dirty="0">
                <a:solidFill>
                  <a:srgbClr val="FFFF00"/>
                </a:solidFill>
              </a:rPr>
              <a:t>ได้สำเร็จลงในราวเดือนมีนาคมหรือเมษายนของปี </a:t>
            </a:r>
            <a:r>
              <a:rPr lang="en-GB" dirty="0">
                <a:solidFill>
                  <a:srgbClr val="FFFF00"/>
                </a:solidFill>
              </a:rPr>
              <a:t>515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ก.ค.</a:t>
            </a:r>
            <a:r>
              <a:rPr lang="th-TH" sz="4000" b="1" dirty="0" smtClean="0">
                <a:solidFill>
                  <a:srgbClr val="FFFF00"/>
                </a:solidFill>
              </a:rPr>
              <a:t>ศ.             </a:t>
            </a:r>
            <a:r>
              <a:rPr lang="th-TH" sz="4000" b="1" dirty="0" smtClean="0"/>
              <a:t>(538-515 </a:t>
            </a:r>
            <a:r>
              <a:rPr lang="en-US" sz="3600" dirty="0" smtClean="0"/>
              <a:t>=</a:t>
            </a:r>
            <a:r>
              <a:rPr lang="en-US" sz="4000" b="1" dirty="0" smtClean="0"/>
              <a:t> </a:t>
            </a:r>
            <a:r>
              <a:rPr lang="th-TH" sz="4000" b="1" dirty="0" smtClean="0"/>
              <a:t>23 ปี)</a:t>
            </a:r>
            <a:endParaRPr lang="th-TH" sz="4000" b="1" dirty="0"/>
          </a:p>
        </p:txBody>
      </p:sp>
      <p:pic>
        <p:nvPicPr>
          <p:cNvPr id="4" name="Picture 4" descr="Nehemiah Directing the Rebuilding of Jerusalem's Walls after Returning from  the Babylonian Exile, 440 BC – Archaeology Illustr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1" y="1484784"/>
            <a:ext cx="5611962" cy="357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4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76056" y="188640"/>
            <a:ext cx="4067944" cy="6552728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ส่วนพวกศัตรู</a:t>
            </a:r>
            <a:r>
              <a:rPr lang="th-TH" sz="4000" b="1" dirty="0"/>
              <a:t>ก็ไม่หยุดความพยายามที่จะขัดขวางยู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 เพราะกลัวว่ายู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จะกลับมา</a:t>
            </a:r>
            <a:r>
              <a:rPr lang="th-TH" sz="4000" b="1" dirty="0"/>
              <a:t>มีความเข้มแข็ง</a:t>
            </a:r>
            <a:r>
              <a:rPr lang="th-TH" sz="4000" b="1" dirty="0" smtClean="0"/>
              <a:t>เหมือนก่อน</a:t>
            </a:r>
          </a:p>
          <a:p>
            <a:r>
              <a:rPr lang="th-TH" sz="4000" b="1" dirty="0" smtClean="0"/>
              <a:t>ความ</a:t>
            </a:r>
            <a:r>
              <a:rPr lang="th-TH" sz="4000" b="1" dirty="0"/>
              <a:t>ขัดแย้งได้ระเบิดขึ้นในอีก </a:t>
            </a:r>
            <a:r>
              <a:rPr lang="en-GB" dirty="0"/>
              <a:t>50</a:t>
            </a:r>
            <a:r>
              <a:rPr lang="th-TH" dirty="0"/>
              <a:t> </a:t>
            </a:r>
            <a:r>
              <a:rPr lang="th-TH" sz="4000" b="1" dirty="0"/>
              <a:t>ปีต่อมา</a:t>
            </a:r>
            <a:r>
              <a:rPr lang="th-TH" sz="4000" b="1" dirty="0">
                <a:solidFill>
                  <a:srgbClr val="FFC000"/>
                </a:solidFill>
              </a:rPr>
              <a:t>ในสมัยของ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เอสรา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และ </a:t>
            </a:r>
            <a:r>
              <a:rPr lang="th-TH" sz="4000" b="1" dirty="0" smtClean="0">
                <a:solidFill>
                  <a:srgbClr val="FFC000"/>
                </a:solidFill>
              </a:rPr>
              <a:t>  </a:t>
            </a:r>
            <a:r>
              <a:rPr lang="th-TH" sz="4000" b="1" dirty="0" err="1" smtClean="0">
                <a:solidFill>
                  <a:srgbClr val="FFC000"/>
                </a:solidFill>
              </a:rPr>
              <a:t>เน</a:t>
            </a:r>
            <a:r>
              <a:rPr lang="th-TH" sz="4000" b="1" dirty="0" smtClean="0">
                <a:solidFill>
                  <a:srgbClr val="FFC000"/>
                </a:solidFill>
              </a:rPr>
              <a:t>หะ</a:t>
            </a:r>
            <a:r>
              <a:rPr lang="th-TH" sz="4000" b="1" dirty="0" err="1" smtClean="0">
                <a:solidFill>
                  <a:srgbClr val="FFC000"/>
                </a:solidFill>
              </a:rPr>
              <a:t>มีย์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(เหลือกำแพง)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4" name="Picture 4" descr="مجموعة صور لأحداث العهد القديم - الصفحة 7 - منتديات الكنيسة | Painting,  Bible stories, Bi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" y="1473158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77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60032" y="116632"/>
            <a:ext cx="4104456" cy="6624736"/>
          </a:xfrm>
        </p:spPr>
        <p:txBody>
          <a:bodyPr>
            <a:noAutofit/>
          </a:bodyPr>
          <a:lstStyle/>
          <a:p>
            <a:r>
              <a:rPr lang="th-TH" sz="4000" b="1" dirty="0" smtClean="0"/>
              <a:t>เรื่องน่าสนใจ คือ </a:t>
            </a:r>
            <a:r>
              <a:rPr lang="th-TH" sz="4000" b="1" dirty="0" smtClean="0">
                <a:solidFill>
                  <a:srgbClr val="FFFF00"/>
                </a:solidFill>
              </a:rPr>
              <a:t>นักประวัติศาสตร์</a:t>
            </a:r>
            <a:r>
              <a:rPr lang="th-TH" sz="4000" b="1" dirty="0" err="1" smtClean="0">
                <a:solidFill>
                  <a:srgbClr val="FFFF00"/>
                </a:solidFill>
              </a:rPr>
              <a:t>ชาวยิว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ชื่อ</a:t>
            </a:r>
            <a:r>
              <a:rPr lang="th-TH" sz="4000" b="1" dirty="0" smtClean="0">
                <a:solidFill>
                  <a:srgbClr val="FFFF00"/>
                </a:solidFill>
              </a:rPr>
              <a:t> โยเซ</a:t>
            </a:r>
            <a:r>
              <a:rPr lang="th-TH" sz="4000" b="1" dirty="0" err="1" smtClean="0">
                <a:solidFill>
                  <a:srgbClr val="FFFF00"/>
                </a:solidFill>
              </a:rPr>
              <a:t>ฟัส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ได้บันทึกไว้ว่า </a:t>
            </a:r>
            <a:r>
              <a:rPr lang="th-TH" sz="4000" b="1" i="1" dirty="0" smtClean="0">
                <a:solidFill>
                  <a:srgbClr val="FFC000"/>
                </a:solidFill>
              </a:rPr>
              <a:t>“</a:t>
            </a:r>
            <a:r>
              <a:rPr lang="th-TH" sz="4000" b="1" i="1" dirty="0" err="1" smtClean="0">
                <a:solidFill>
                  <a:srgbClr val="FFC000"/>
                </a:solidFill>
              </a:rPr>
              <a:t>ไซรัส</a:t>
            </a:r>
            <a:r>
              <a:rPr lang="th-TH" sz="4000" b="1" i="1" dirty="0">
                <a:solidFill>
                  <a:srgbClr val="FFC000"/>
                </a:solidFill>
              </a:rPr>
              <a:t>มีรับสั่งให้สร้างพระวิหารขึ้นใหม่ เมื่อพระองค์ทรงอ่าน</a:t>
            </a:r>
            <a:r>
              <a:rPr lang="th-TH" sz="4000" b="1" i="1" u="sng" dirty="0">
                <a:solidFill>
                  <a:srgbClr val="FFC000"/>
                </a:solidFill>
              </a:rPr>
              <a:t>ถ้อยคำแห่งการประกาศพระวาจาของอิส</a:t>
            </a:r>
            <a:r>
              <a:rPr lang="th-TH" sz="4000" b="1" i="1" u="sng" dirty="0" err="1">
                <a:solidFill>
                  <a:srgbClr val="FFC000"/>
                </a:solidFill>
              </a:rPr>
              <a:t>ยาห์</a:t>
            </a:r>
            <a:r>
              <a:rPr lang="th-TH" sz="4000" b="1" i="1" u="sng" dirty="0">
                <a:solidFill>
                  <a:srgbClr val="FFC000"/>
                </a:solidFill>
              </a:rPr>
              <a:t>แห่งเยรูซาเล็มที่ได้พูดไว้เมื่อ </a:t>
            </a:r>
            <a:r>
              <a:rPr lang="en-GB" i="1" u="sng" dirty="0">
                <a:solidFill>
                  <a:srgbClr val="FFC000"/>
                </a:solidFill>
              </a:rPr>
              <a:t>200</a:t>
            </a:r>
            <a:r>
              <a:rPr lang="th-TH" sz="4000" b="1" i="1" u="sng" dirty="0">
                <a:solidFill>
                  <a:srgbClr val="FFC000"/>
                </a:solidFill>
              </a:rPr>
              <a:t> ปีก่อนหน้า</a:t>
            </a:r>
            <a:r>
              <a:rPr lang="th-TH" sz="4000" b="1" i="1" u="sng" dirty="0" smtClean="0">
                <a:solidFill>
                  <a:srgbClr val="FFC000"/>
                </a:solidFill>
              </a:rPr>
              <a:t>นี้” </a:t>
            </a:r>
          </a:p>
        </p:txBody>
      </p:sp>
      <p:pic>
        <p:nvPicPr>
          <p:cNvPr id="1026" name="Picture 2" descr="Flavius Josephus High Resolution Stock Photography and Images - Ala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4" y="23773"/>
            <a:ext cx="3935892" cy="67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lavius Josephus about the Arameans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303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4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</p:spPr>
        <p:txBody>
          <a:bodyPr>
            <a:normAutofit/>
          </a:bodyPr>
          <a:lstStyle/>
          <a:p>
            <a:r>
              <a:rPr lang="th-TH" sz="4000" b="1" dirty="0"/>
              <a:t>และเพื่อพิสูจน์เรื่องนี้ </a:t>
            </a:r>
            <a:r>
              <a:rPr lang="th-TH" sz="4000" b="1" dirty="0" smtClean="0">
                <a:solidFill>
                  <a:srgbClr val="FFFF00"/>
                </a:solidFill>
              </a:rPr>
              <a:t>โยเซ</a:t>
            </a:r>
            <a:r>
              <a:rPr lang="th-TH" sz="4000" b="1" dirty="0" err="1" smtClean="0">
                <a:solidFill>
                  <a:srgbClr val="FFFF00"/>
                </a:solidFill>
              </a:rPr>
              <a:t>ฟัส</a:t>
            </a:r>
            <a:r>
              <a:rPr lang="th-TH" sz="4000" b="1" dirty="0" smtClean="0">
                <a:solidFill>
                  <a:srgbClr val="FFFF00"/>
                </a:solidFill>
              </a:rPr>
              <a:t> จึง</a:t>
            </a:r>
            <a:r>
              <a:rPr lang="th-TH" sz="4000" b="1" dirty="0">
                <a:solidFill>
                  <a:srgbClr val="FFFF00"/>
                </a:solidFill>
              </a:rPr>
              <a:t>อ้าง </a:t>
            </a:r>
            <a:r>
              <a:rPr lang="th-TH" sz="4000" b="1" dirty="0" err="1">
                <a:solidFill>
                  <a:srgbClr val="FFFF00"/>
                </a:solidFill>
              </a:rPr>
              <a:t>อสย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en-GB" dirty="0">
                <a:solidFill>
                  <a:srgbClr val="FFFF00"/>
                </a:solidFill>
              </a:rPr>
              <a:t>44:28</a:t>
            </a:r>
            <a:r>
              <a:rPr lang="th-TH" dirty="0">
                <a:solidFill>
                  <a:srgbClr val="FFFF00"/>
                </a:solidFill>
              </a:rPr>
              <a:t> </a:t>
            </a:r>
            <a:r>
              <a:rPr lang="th-TH" sz="4000" b="1" dirty="0"/>
              <a:t>(ซึ่งเป็นผลงานของอิส</a:t>
            </a:r>
            <a:r>
              <a:rPr lang="th-TH" sz="4000" b="1" dirty="0" err="1"/>
              <a:t>ยาห์</a:t>
            </a:r>
            <a:r>
              <a:rPr lang="th-TH" sz="4000" b="1" dirty="0" smtClean="0"/>
              <a:t>ที่</a:t>
            </a:r>
            <a:r>
              <a:rPr lang="th-TH" sz="4000" b="1" dirty="0"/>
              <a:t> </a:t>
            </a:r>
            <a:r>
              <a:rPr lang="th-TH" sz="4000" b="1" dirty="0" smtClean="0"/>
              <a:t>2 ระหว่าง</a:t>
            </a:r>
            <a:r>
              <a:rPr lang="th-TH" sz="4000" b="1" dirty="0"/>
              <a:t>สมัย</a:t>
            </a:r>
            <a:r>
              <a:rPr lang="th-TH" sz="4000" b="1" dirty="0" smtClean="0"/>
              <a:t>เนรเทศ) </a:t>
            </a:r>
            <a:r>
              <a:rPr lang="th-TH" sz="4000" b="1" dirty="0"/>
              <a:t>ว่า </a:t>
            </a:r>
            <a:r>
              <a:rPr lang="th-TH" sz="4000" b="1" i="1" dirty="0" smtClean="0">
                <a:solidFill>
                  <a:srgbClr val="FFC000"/>
                </a:solidFill>
              </a:rPr>
              <a:t>“</a:t>
            </a:r>
            <a:r>
              <a:rPr lang="th-TH" sz="4000" b="1" i="1" dirty="0">
                <a:solidFill>
                  <a:srgbClr val="FFC000"/>
                </a:solidFill>
              </a:rPr>
              <a:t>เรากล่าวถึง</a:t>
            </a:r>
            <a:r>
              <a:rPr lang="th-TH" sz="4000" b="1" i="1" dirty="0" err="1">
                <a:solidFill>
                  <a:srgbClr val="FFC000"/>
                </a:solidFill>
              </a:rPr>
              <a:t>ไซรัส</a:t>
            </a:r>
            <a:r>
              <a:rPr lang="th-TH" sz="4000" b="1" i="1" dirty="0">
                <a:solidFill>
                  <a:srgbClr val="FFC000"/>
                </a:solidFill>
              </a:rPr>
              <a:t>ว่า ‘เขาเป็นผู้เลี้ยงแกะของเรา และเขาจะให้ความมุ่งหมายทั้งสิ้นของเราสำเร็จ’ กล่าวถึงเยรูซาเล็มว่า ‘จะมีคนมาสร้างขึ้น’ และกล่าวถึงพระวิหารว่า ‘จะวางรากฐานของเจ้า’” </a:t>
            </a:r>
          </a:p>
          <a:p>
            <a:r>
              <a:rPr lang="th-TH" sz="4000" b="1" dirty="0">
                <a:solidFill>
                  <a:srgbClr val="FFFF00"/>
                </a:solidFill>
              </a:rPr>
              <a:t>นี่เป็นนิมิตและคำ</a:t>
            </a:r>
            <a:r>
              <a:rPr lang="th-TH" sz="4000" b="1" dirty="0" smtClean="0">
                <a:solidFill>
                  <a:srgbClr val="FFFF00"/>
                </a:solidFill>
              </a:rPr>
              <a:t>ทำนายเกี่ยวกับสิ่งที่จะเกิดขึ้นในอนาคตของผู้ที่เป็นประกาศกที่มีชีวิตอยู่</a:t>
            </a:r>
            <a:r>
              <a:rPr lang="th-TH" sz="4000" b="1" dirty="0">
                <a:solidFill>
                  <a:srgbClr val="FFFF00"/>
                </a:solidFill>
              </a:rPr>
              <a:t>ในศตวรรษที่ </a:t>
            </a:r>
            <a:r>
              <a:rPr lang="en-GB" dirty="0">
                <a:solidFill>
                  <a:srgbClr val="FFFF00"/>
                </a:solidFill>
              </a:rPr>
              <a:t>8</a:t>
            </a:r>
            <a:r>
              <a:rPr lang="th-TH" sz="4000" b="1" dirty="0">
                <a:solidFill>
                  <a:srgbClr val="FFFF00"/>
                </a:solidFill>
              </a:rPr>
              <a:t> ก.ค.</a:t>
            </a:r>
            <a:r>
              <a:rPr lang="th-TH" sz="4000" b="1" dirty="0" smtClean="0">
                <a:solidFill>
                  <a:srgbClr val="FFFF00"/>
                </a:solidFill>
              </a:rPr>
              <a:t>ศ.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10120"/>
            <a:ext cx="9144000" cy="61056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800" b="1" dirty="0">
                <a:solidFill>
                  <a:srgbClr val="FFFF00"/>
                </a:solidFill>
                <a:cs typeface="+mn-cs"/>
              </a:rPr>
              <a:t>3</a:t>
            </a:r>
            <a:r>
              <a:rPr lang="th-TH" sz="3800" b="1" dirty="0" smtClean="0">
                <a:solidFill>
                  <a:srgbClr val="FFFF00"/>
                </a:solidFill>
                <a:cs typeface="+mn-cs"/>
              </a:rPr>
              <a:t>. </a:t>
            </a:r>
            <a:r>
              <a:rPr lang="th-TH" sz="3800" b="1" dirty="0" smtClean="0">
                <a:solidFill>
                  <a:srgbClr val="FFFF00"/>
                </a:solidFill>
                <a:cs typeface="+mn-cs"/>
              </a:rPr>
              <a:t>การเปลี่ยนเนื้อหาของพระวาจาที่ประกาศ</a:t>
            </a:r>
            <a:endParaRPr lang="th-TH" sz="3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149225" y="620688"/>
            <a:ext cx="8853488" cy="6229375"/>
          </a:xfrm>
          <a:prstGeom prst="rect">
            <a:avLst/>
          </a:prstGeom>
          <a:solidFill>
            <a:srgbClr val="002060"/>
          </a:solidFill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922-921	</a:t>
            </a:r>
            <a:r>
              <a:rPr lang="en-US" sz="3400" b="1" dirty="0" smtClean="0">
                <a:solidFill>
                  <a:srgbClr val="FFC000"/>
                </a:solidFill>
                <a:latin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การแยกเป็น 2 อาณาจักร (160)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763	??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เริ่มยุคประกาศก</a:t>
            </a:r>
            <a:endParaRPr lang="th-TH" sz="3400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 smtClean="0">
                <a:latin typeface="Cordia New" pitchFamily="34" charset="-34"/>
              </a:rPr>
              <a:t>   + อา</a:t>
            </a:r>
            <a:r>
              <a:rPr lang="th-TH" b="1" dirty="0" err="1" smtClean="0">
                <a:latin typeface="Cordia New" pitchFamily="34" charset="-34"/>
              </a:rPr>
              <a:t>โมส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</a:t>
            </a:r>
            <a:r>
              <a:rPr lang="th-TH" b="1" dirty="0" err="1" smtClean="0">
                <a:latin typeface="Cordia New" pitchFamily="34" charset="-34"/>
              </a:rPr>
              <a:t>โฮเช</a:t>
            </a:r>
            <a:r>
              <a:rPr lang="th-TH" b="1" dirty="0" smtClean="0">
                <a:latin typeface="Cordia New" pitchFamily="34" charset="-34"/>
              </a:rPr>
              <a:t>ยา (เหนือ)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	   + มี</a:t>
            </a:r>
            <a:r>
              <a:rPr lang="th-TH" b="1" dirty="0" err="1" smtClean="0">
                <a:latin typeface="Cordia New" pitchFamily="34" charset="-34"/>
              </a:rPr>
              <a:t>คาห์</a:t>
            </a:r>
            <a:r>
              <a:rPr lang="th-TH" b="1" dirty="0" smtClean="0">
                <a:latin typeface="Cordia New" pitchFamily="34" charset="-34"/>
              </a:rPr>
              <a:t> + อิส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โย</a:t>
            </a:r>
            <a:r>
              <a:rPr lang="th-TH" b="1" dirty="0" err="1" smtClean="0">
                <a:latin typeface="Cordia New" pitchFamily="34" charset="-34"/>
              </a:rPr>
              <a:t>นาห์</a:t>
            </a:r>
            <a:r>
              <a:rPr lang="th-TH" b="1" dirty="0" smtClean="0">
                <a:latin typeface="Cordia New" pitchFamily="34" charset="-34"/>
              </a:rPr>
              <a:t> (ยู</a:t>
            </a:r>
            <a:r>
              <a:rPr lang="th-TH" b="1" dirty="0" err="1" smtClean="0">
                <a:latin typeface="Cordia New" pitchFamily="34" charset="-34"/>
              </a:rPr>
              <a:t>ดาห์</a:t>
            </a:r>
            <a:r>
              <a:rPr lang="th-TH" b="1" dirty="0" smtClean="0">
                <a:latin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722-721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อาณาจักรเหนือ + อิสราเอลล่มสลาย + บาบิโลน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   + </a:t>
            </a:r>
            <a:r>
              <a:rPr lang="th-TH" b="1" dirty="0" err="1" smtClean="0">
                <a:latin typeface="Cordia New" pitchFamily="34" charset="-34"/>
              </a:rPr>
              <a:t>เศ</a:t>
            </a:r>
            <a:r>
              <a:rPr lang="th-TH" b="1" dirty="0" smtClean="0">
                <a:latin typeface="Cordia New" pitchFamily="34" charset="-34"/>
              </a:rPr>
              <a:t>ฟัน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 smtClean="0">
                <a:latin typeface="Cordia New" pitchFamily="34" charset="-34"/>
              </a:rPr>
              <a:t> + นาฮูม + ฮาบากุก + </a:t>
            </a:r>
            <a:r>
              <a:rPr lang="th-TH" b="1" dirty="0" err="1" smtClean="0">
                <a:latin typeface="Cordia New" pitchFamily="34" charset="-34"/>
              </a:rPr>
              <a:t>เยเรมีย์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4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587 	</a:t>
            </a:r>
            <a:r>
              <a:rPr lang="en-GB" sz="34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 อาณาจักรใต้-ยู</a:t>
            </a:r>
            <a:r>
              <a:rPr lang="th-TH" sz="3400" b="1" dirty="0" err="1" smtClean="0">
                <a:solidFill>
                  <a:srgbClr val="FFFF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ล่มสลาย-บาบิโลน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  + เอเส</a:t>
            </a:r>
            <a:r>
              <a:rPr lang="th-TH" b="1" dirty="0" err="1" smtClean="0">
                <a:latin typeface="Cordia New" pitchFamily="34" charset="-34"/>
              </a:rPr>
              <a:t>เคียล</a:t>
            </a:r>
            <a:r>
              <a:rPr lang="th-TH" b="1" dirty="0" smtClean="0">
                <a:latin typeface="Cordia New" pitchFamily="34" charset="-34"/>
              </a:rPr>
              <a:t> + </a:t>
            </a:r>
            <a:r>
              <a:rPr lang="th-TH" b="1" dirty="0" err="1" smtClean="0">
                <a:latin typeface="Cordia New" pitchFamily="34" charset="-34"/>
              </a:rPr>
              <a:t>ดาเนียล</a:t>
            </a:r>
            <a:r>
              <a:rPr lang="th-TH" b="1" dirty="0" smtClean="0">
                <a:latin typeface="Cordia New" pitchFamily="34" charset="-34"/>
              </a:rPr>
              <a:t> + โอบา</a:t>
            </a:r>
            <a:r>
              <a:rPr lang="th-TH" b="1" dirty="0" err="1" smtClean="0">
                <a:latin typeface="Cordia New" pitchFamily="34" charset="-34"/>
              </a:rPr>
              <a:t>ดีย์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538 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กลับได้ +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+ เริ่มสร้างวิหารใหม่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solidFill>
                  <a:srgbClr val="FF0000"/>
                </a:solidFill>
                <a:latin typeface="Cordia New" pitchFamily="34" charset="-34"/>
              </a:rPr>
              <a:t>	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  + </a:t>
            </a:r>
            <a:r>
              <a:rPr lang="th-TH" b="1" dirty="0" err="1" smtClean="0">
                <a:solidFill>
                  <a:srgbClr val="FF0000"/>
                </a:solidFill>
                <a:latin typeface="Cordia New" pitchFamily="34" charset="-34"/>
              </a:rPr>
              <a:t>ฮักกัย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</a:t>
            </a:r>
            <a:r>
              <a:rPr lang="th-TH" b="1" dirty="0" err="1" smtClean="0">
                <a:latin typeface="Cordia New" pitchFamily="34" charset="-34"/>
              </a:rPr>
              <a:t>เศ</a:t>
            </a:r>
            <a:r>
              <a:rPr lang="th-TH" b="1" dirty="0" smtClean="0">
                <a:latin typeface="Cordia New" pitchFamily="34" charset="-34"/>
              </a:rPr>
              <a:t>คาริ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endParaRPr lang="th-TH" b="1" dirty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latin typeface="Cordia New" pitchFamily="34" charset="-34"/>
              </a:rPr>
              <a:t>		   + โย</a:t>
            </a:r>
            <a:r>
              <a:rPr lang="th-TH" b="1" dirty="0" err="1" smtClean="0">
                <a:latin typeface="Cordia New" pitchFamily="34" charset="-34"/>
              </a:rPr>
              <a:t>เอล</a:t>
            </a:r>
            <a:r>
              <a:rPr lang="th-TH" b="1" dirty="0" smtClean="0">
                <a:latin typeface="Cordia New" pitchFamily="34" charset="-34"/>
              </a:rPr>
              <a:t> + มา</a:t>
            </a:r>
            <a:r>
              <a:rPr lang="th-TH" b="1" dirty="0" err="1" smtClean="0">
                <a:latin typeface="Cordia New" pitchFamily="34" charset="-34"/>
              </a:rPr>
              <a:t>ลาคี</a:t>
            </a:r>
            <a:r>
              <a:rPr lang="th-TH" b="1" dirty="0" smtClean="0">
                <a:latin typeface="Cordia New" pitchFamily="34" charset="-34"/>
              </a:rPr>
              <a:t> (ปี 433)</a:t>
            </a:r>
          </a:p>
        </p:txBody>
      </p:sp>
    </p:spTree>
    <p:extLst>
      <p:ext uri="{BB962C8B-B14F-4D97-AF65-F5344CB8AC3E}">
        <p14:creationId xmlns:p14="http://schemas.microsoft.com/office/powerpoint/2010/main" val="31869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</a:rPr>
              <a:t>หลังการ</a:t>
            </a:r>
            <a:r>
              <a:rPr lang="th-TH" sz="4800" b="1" dirty="0">
                <a:solidFill>
                  <a:srgbClr val="FF0000"/>
                </a:solidFill>
              </a:rPr>
              <a:t>ล่ม</a:t>
            </a:r>
            <a:r>
              <a:rPr lang="th-TH" sz="4800" b="1" dirty="0" smtClean="0">
                <a:solidFill>
                  <a:srgbClr val="FF0000"/>
                </a:solidFill>
              </a:rPr>
              <a:t>สลายและ</a:t>
            </a:r>
            <a:r>
              <a:rPr lang="th-TH" sz="4800" b="1" dirty="0">
                <a:solidFill>
                  <a:srgbClr val="FF0000"/>
                </a:solidFill>
              </a:rPr>
              <a:t>การถูก</a:t>
            </a:r>
            <a:r>
              <a:rPr lang="th-TH" sz="4800" b="1" dirty="0" smtClean="0">
                <a:solidFill>
                  <a:srgbClr val="FF0000"/>
                </a:solidFill>
              </a:rPr>
              <a:t>เนรเทศ </a:t>
            </a:r>
            <a:r>
              <a:rPr lang="th-TH" sz="4000" b="1" dirty="0" smtClean="0">
                <a:solidFill>
                  <a:srgbClr val="FFFF00"/>
                </a:solidFill>
              </a:rPr>
              <a:t>ประกาศกต้องเปลี่ยนเนื้อหาการเทศน์ของพวกเขา กล่าวคือ 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   =	</a:t>
            </a:r>
            <a:r>
              <a:rPr lang="th-TH" sz="4000" b="1" dirty="0" smtClean="0">
                <a:solidFill>
                  <a:srgbClr val="FFC000"/>
                </a:solidFill>
              </a:rPr>
              <a:t>ไม่</a:t>
            </a:r>
            <a:r>
              <a:rPr lang="th-TH" sz="4000" b="1" dirty="0" smtClean="0">
                <a:solidFill>
                  <a:srgbClr val="FFC000"/>
                </a:solidFill>
              </a:rPr>
              <a:t>มี </a:t>
            </a:r>
            <a:r>
              <a:rPr lang="th-TH" sz="4000" b="1" dirty="0" smtClean="0"/>
              <a:t>แนวคิดที่ว่า</a:t>
            </a:r>
            <a:r>
              <a:rPr lang="th-TH" sz="4000" b="1" dirty="0" smtClean="0">
                <a:solidFill>
                  <a:srgbClr val="FFC000"/>
                </a:solidFill>
              </a:rPr>
              <a:t>กษัตริย์</a:t>
            </a:r>
            <a:r>
              <a:rPr lang="th-TH" sz="4000" b="1" dirty="0">
                <a:solidFill>
                  <a:srgbClr val="FFC000"/>
                </a:solidFill>
              </a:rPr>
              <a:t>ต้องรับผิดชอบ</a:t>
            </a:r>
            <a:r>
              <a:rPr lang="th-TH" sz="4000" b="1" dirty="0" smtClean="0"/>
              <a:t>สำหรับ	ความ</a:t>
            </a:r>
            <a:r>
              <a:rPr lang="th-TH" sz="4000" b="1" dirty="0"/>
              <a:t>ชั่วของชาติอีก</a:t>
            </a:r>
            <a:r>
              <a:rPr lang="th-TH" sz="4000" b="1" dirty="0" smtClean="0"/>
              <a:t>ต่อไป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  =	</a:t>
            </a:r>
            <a:r>
              <a:rPr lang="th-TH" sz="4000" b="1" dirty="0" smtClean="0">
                <a:solidFill>
                  <a:srgbClr val="FFC000"/>
                </a:solidFill>
              </a:rPr>
              <a:t>ไม่</a:t>
            </a:r>
            <a:r>
              <a:rPr lang="th-TH" sz="4000" b="1" dirty="0" smtClean="0">
                <a:solidFill>
                  <a:srgbClr val="FFC000"/>
                </a:solidFill>
              </a:rPr>
              <a:t>มี </a:t>
            </a:r>
            <a:r>
              <a:rPr lang="th-TH" sz="4000" b="1" dirty="0" smtClean="0"/>
              <a:t>การเตือน</a:t>
            </a:r>
            <a:r>
              <a:rPr lang="th-TH" sz="4000" b="1" dirty="0"/>
              <a:t>ประชาชนว่าพวกเขา</a:t>
            </a:r>
            <a:r>
              <a:rPr lang="th-TH" sz="4000" b="1" dirty="0" smtClean="0"/>
              <a:t>จะ </a:t>
            </a:r>
            <a:r>
              <a:rPr lang="th-TH" sz="4000" b="1" dirty="0" smtClean="0">
                <a:solidFill>
                  <a:srgbClr val="FFC000"/>
                </a:solidFill>
              </a:rPr>
              <a:t>สูญเสีย	อาณาจักร</a:t>
            </a:r>
            <a:r>
              <a:rPr lang="th-TH" sz="4000" b="1" dirty="0"/>
              <a:t>ของพวกเขา ถ้าพวกเขาไม่กลับ</a:t>
            </a:r>
            <a:r>
              <a:rPr lang="th-TH" sz="4000" b="1" dirty="0" smtClean="0"/>
              <a:t>ใจอีก	ต่อไป </a:t>
            </a:r>
            <a:endParaRPr lang="th-TH" sz="4000" b="1" dirty="0"/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0120"/>
            <a:ext cx="9144000" cy="82659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200" b="1" dirty="0" smtClean="0">
                <a:solidFill>
                  <a:srgbClr val="FFFF00"/>
                </a:solidFill>
                <a:cs typeface="+mn-cs"/>
              </a:rPr>
              <a:t>การประกาศพระวาจา</a:t>
            </a:r>
            <a:r>
              <a:rPr lang="th-TH" sz="4200" b="1" dirty="0">
                <a:solidFill>
                  <a:srgbClr val="FFFF00"/>
                </a:solidFill>
                <a:cs typeface="+mn-cs"/>
              </a:rPr>
              <a:t> </a:t>
            </a:r>
            <a:r>
              <a:rPr lang="th-TH" sz="4200" b="1" u="sng" dirty="0" smtClean="0">
                <a:solidFill>
                  <a:srgbClr val="FFFF00"/>
                </a:solidFill>
                <a:cs typeface="+mn-cs"/>
              </a:rPr>
              <a:t>กับ</a:t>
            </a:r>
            <a:r>
              <a:rPr lang="th-TH" sz="4200" b="1" dirty="0" smtClean="0">
                <a:solidFill>
                  <a:srgbClr val="FFFF00"/>
                </a:solidFill>
                <a:cs typeface="+mn-cs"/>
              </a:rPr>
              <a:t> สถานการณ์ทางการเมือง</a:t>
            </a:r>
            <a:endParaRPr lang="th-TH" sz="42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73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112568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0000"/>
                </a:solidFill>
              </a:rPr>
              <a:t>เรื่องที่ประกาศกเทศน์จะเน้นที่....</a:t>
            </a:r>
          </a:p>
          <a:p>
            <a:pPr marL="0" indent="0">
              <a:buNone/>
            </a:pPr>
            <a:r>
              <a:rPr lang="th-TH" sz="4000" b="1" dirty="0" smtClean="0"/>
              <a:t>1)	เน้น</a:t>
            </a:r>
            <a:r>
              <a:rPr lang="th-TH" sz="4000" b="1" dirty="0">
                <a:solidFill>
                  <a:srgbClr val="FFC000"/>
                </a:solidFill>
              </a:rPr>
              <a:t>ความรับผิดชอบและความประพฤติที่</a:t>
            </a:r>
            <a:r>
              <a:rPr lang="th-TH" sz="4000" b="1" dirty="0" smtClean="0">
                <a:solidFill>
                  <a:srgbClr val="FFC000"/>
                </a:solidFill>
              </a:rPr>
              <a:t>ชอบ	ธรรม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th-TH" sz="4000" b="1" u="sng" dirty="0">
                <a:solidFill>
                  <a:srgbClr val="FFFF00"/>
                </a:solidFill>
              </a:rPr>
              <a:t>แต่ละ</a:t>
            </a:r>
            <a:r>
              <a:rPr lang="th-TH" sz="4000" b="1" u="sng" dirty="0" smtClean="0">
                <a:solidFill>
                  <a:srgbClr val="FFFF00"/>
                </a:solidFill>
              </a:rPr>
              <a:t>บุคคล</a:t>
            </a:r>
            <a:r>
              <a:rPr lang="th-TH" sz="4000" b="1" dirty="0" smtClean="0"/>
              <a:t>มากกว่า</a:t>
            </a:r>
            <a:r>
              <a:rPr lang="th-TH" sz="4000" b="1" dirty="0"/>
              <a:t>ใน</a:t>
            </a:r>
            <a:r>
              <a:rPr lang="th-TH" sz="4000" b="1" dirty="0" smtClean="0"/>
              <a:t>อดีต (ร่วมกัน)</a:t>
            </a:r>
            <a:endParaRPr lang="en-US" sz="4000" b="1" dirty="0"/>
          </a:p>
          <a:p>
            <a:pPr marL="0" indent="0">
              <a:buNone/>
            </a:pPr>
            <a:r>
              <a:rPr lang="th-TH" sz="4000" b="1" dirty="0" smtClean="0"/>
              <a:t>2)	เน้น</a:t>
            </a:r>
            <a:r>
              <a:rPr lang="th-TH" sz="4000" b="1" dirty="0"/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นับถือพระเจ้าแต่เพียง</a:t>
            </a:r>
            <a:r>
              <a:rPr lang="th-TH" sz="4000" b="1" u="sng" dirty="0">
                <a:solidFill>
                  <a:srgbClr val="FFFF00"/>
                </a:solidFill>
              </a:rPr>
              <a:t>องค์เดียว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	(</a:t>
            </a:r>
            <a:r>
              <a:rPr lang="en-GB" dirty="0">
                <a:solidFill>
                  <a:srgbClr val="FFC000"/>
                </a:solidFill>
              </a:rPr>
              <a:t>M</a:t>
            </a:r>
            <a:r>
              <a:rPr lang="en-US" dirty="0" err="1">
                <a:solidFill>
                  <a:srgbClr val="FFC000"/>
                </a:solidFill>
              </a:rPr>
              <a:t>onotheism</a:t>
            </a:r>
            <a:r>
              <a:rPr lang="th-TH" sz="4000" b="1" dirty="0">
                <a:solidFill>
                  <a:srgbClr val="FFC000"/>
                </a:solidFill>
              </a:rPr>
              <a:t>) คือ 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และ</a:t>
            </a:r>
            <a:r>
              <a:rPr lang="th-TH" sz="4000" b="1" dirty="0" smtClean="0"/>
              <a:t>เป็น	พระองค์</a:t>
            </a:r>
            <a:r>
              <a:rPr lang="th-TH" sz="4000" b="1" dirty="0"/>
              <a:t>แต่เพียงผู้เดียวที่</a:t>
            </a:r>
            <a:r>
              <a:rPr lang="th-TH" sz="4000" b="1" dirty="0">
                <a:solidFill>
                  <a:srgbClr val="FFC000"/>
                </a:solidFill>
              </a:rPr>
              <a:t>มีอำนาจควบคุม</a:t>
            </a:r>
            <a:r>
              <a:rPr lang="th-TH" sz="4000" b="1" dirty="0" smtClean="0">
                <a:solidFill>
                  <a:srgbClr val="FFC000"/>
                </a:solidFill>
              </a:rPr>
              <a:t>การ	กระทำทั้งหมด แม้ของ</a:t>
            </a:r>
            <a:r>
              <a:rPr lang="th-TH" sz="4000" b="1" dirty="0">
                <a:solidFill>
                  <a:srgbClr val="FFC000"/>
                </a:solidFill>
              </a:rPr>
              <a:t>ชนต่าง</a:t>
            </a:r>
            <a:r>
              <a:rPr lang="th-TH" sz="4000" b="1" dirty="0" smtClean="0">
                <a:solidFill>
                  <a:srgbClr val="FFC000"/>
                </a:solidFill>
              </a:rPr>
              <a:t>ศาสนาด้วย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0606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3)	พูด</a:t>
            </a:r>
            <a:r>
              <a:rPr lang="th-TH" sz="4000" b="1" dirty="0"/>
              <a:t>ถึง</a:t>
            </a:r>
            <a:r>
              <a:rPr lang="th-TH" sz="4000" b="1" dirty="0">
                <a:solidFill>
                  <a:srgbClr val="FFC000"/>
                </a:solidFill>
              </a:rPr>
              <a:t>ความหวังสำหรับ</a:t>
            </a:r>
            <a:r>
              <a:rPr lang="th-TH" sz="4000" b="1" u="sng" dirty="0" err="1">
                <a:solidFill>
                  <a:srgbClr val="FFFF00"/>
                </a:solidFill>
              </a:rPr>
              <a:t>พันธ</a:t>
            </a:r>
            <a:r>
              <a:rPr lang="th-TH" sz="4000" b="1" u="sng" dirty="0">
                <a:solidFill>
                  <a:srgbClr val="FFFF00"/>
                </a:solidFill>
              </a:rPr>
              <a:t>สัญญาใหม่ </a:t>
            </a:r>
            <a:r>
              <a:rPr lang="th-TH" sz="4000" b="1" dirty="0"/>
              <a:t>ซึ่ง</a:t>
            </a:r>
            <a:r>
              <a:rPr lang="th-TH" sz="4000" b="1" dirty="0" smtClean="0"/>
              <a:t>ใน	</a:t>
            </a:r>
            <a:r>
              <a:rPr lang="th-TH" sz="4000" b="1" dirty="0" err="1" smtClean="0"/>
              <a:t>พันธ</a:t>
            </a:r>
            <a:r>
              <a:rPr lang="th-TH" sz="4000" b="1" dirty="0"/>
              <a:t>สัญญา</a:t>
            </a:r>
            <a:r>
              <a:rPr lang="th-TH" sz="4000" b="1" dirty="0" smtClean="0"/>
              <a:t>นี้ จะ</a:t>
            </a:r>
            <a:r>
              <a:rPr lang="th-TH" sz="4000" b="1" dirty="0" smtClean="0">
                <a:solidFill>
                  <a:srgbClr val="FFC000"/>
                </a:solidFill>
              </a:rPr>
              <a:t>ไม่ขึ้นกับ</a:t>
            </a:r>
            <a:r>
              <a:rPr lang="th-TH" sz="4000" b="1" dirty="0">
                <a:solidFill>
                  <a:srgbClr val="FFC000"/>
                </a:solidFill>
              </a:rPr>
              <a:t>ความเข้มแข็ง</a:t>
            </a:r>
            <a:r>
              <a:rPr lang="th-TH" sz="4000" b="1" dirty="0" smtClean="0">
                <a:solidFill>
                  <a:srgbClr val="FFC000"/>
                </a:solidFill>
              </a:rPr>
              <a:t>ของ	อำนาจ</a:t>
            </a:r>
            <a:r>
              <a:rPr lang="th-TH" sz="4000" b="1" dirty="0">
                <a:solidFill>
                  <a:srgbClr val="FFC000"/>
                </a:solidFill>
              </a:rPr>
              <a:t>ของพวกเขา</a:t>
            </a:r>
            <a:r>
              <a:rPr lang="th-TH" sz="4000" b="1" dirty="0" smtClean="0">
                <a:solidFill>
                  <a:srgbClr val="FFC000"/>
                </a:solidFill>
              </a:rPr>
              <a:t>เองอีก</a:t>
            </a:r>
            <a:r>
              <a:rPr lang="th-TH" sz="4000" b="1" dirty="0">
                <a:solidFill>
                  <a:srgbClr val="FFC000"/>
                </a:solidFill>
              </a:rPr>
              <a:t>ต่อไป</a:t>
            </a:r>
            <a:r>
              <a:rPr lang="th-TH" sz="4000" b="1" dirty="0"/>
              <a:t> </a:t>
            </a:r>
            <a:r>
              <a:rPr lang="th-TH" sz="4000" b="1" dirty="0">
                <a:solidFill>
                  <a:srgbClr val="FFC000"/>
                </a:solidFill>
              </a:rPr>
              <a:t>แต่จะ</a:t>
            </a:r>
            <a:r>
              <a:rPr lang="th-TH" sz="4000" b="1" dirty="0" smtClean="0">
                <a:solidFill>
                  <a:srgbClr val="FFC000"/>
                </a:solidFill>
              </a:rPr>
              <a:t>ขึ้นกับ	พระ</a:t>
            </a:r>
            <a:r>
              <a:rPr lang="th-TH" sz="4000" b="1" dirty="0">
                <a:solidFill>
                  <a:srgbClr val="FFC000"/>
                </a:solidFill>
              </a:rPr>
              <a:t>เจ้าโดยสิ้นเชิง</a:t>
            </a:r>
            <a:endParaRPr lang="en-US" sz="4000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000" b="1" dirty="0" smtClean="0"/>
              <a:t>4)	มี</a:t>
            </a:r>
            <a:r>
              <a:rPr lang="th-TH" sz="4000" b="1" dirty="0"/>
              <a:t>การเน้น </a:t>
            </a:r>
            <a:r>
              <a:rPr lang="th-TH" sz="4000" b="1" dirty="0">
                <a:solidFill>
                  <a:srgbClr val="FFFF00"/>
                </a:solidFill>
              </a:rPr>
              <a:t>“</a:t>
            </a:r>
            <a:r>
              <a:rPr lang="th-TH" sz="4000" b="1" u="sng" dirty="0">
                <a:solidFill>
                  <a:srgbClr val="FFFF00"/>
                </a:solidFill>
              </a:rPr>
              <a:t>ธรรมบัญญัติ</a:t>
            </a:r>
            <a:r>
              <a:rPr lang="th-TH" sz="4000" b="1" dirty="0">
                <a:solidFill>
                  <a:srgbClr val="FFFF00"/>
                </a:solidFill>
              </a:rPr>
              <a:t>ของโมเสส”</a:t>
            </a:r>
            <a:r>
              <a:rPr lang="th-TH" sz="4000" b="1" i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ในฐานะ	เป็น</a:t>
            </a:r>
            <a:r>
              <a:rPr lang="th-TH" sz="4000" b="1" dirty="0"/>
              <a:t>เครื่อง</a:t>
            </a:r>
            <a:r>
              <a:rPr lang="th-TH" sz="4000" b="1" dirty="0" smtClean="0"/>
              <a:t>นำทาง</a:t>
            </a:r>
            <a:r>
              <a:rPr lang="th-TH" sz="4000" b="1" dirty="0"/>
              <a:t>ชีวิต</a:t>
            </a:r>
            <a:r>
              <a:rPr lang="th-TH" sz="4000" b="1" dirty="0" smtClean="0"/>
              <a:t>มากยิ่งขึ้น</a:t>
            </a:r>
            <a:r>
              <a:rPr lang="th-TH" dirty="0" smtClean="0"/>
              <a:t> </a:t>
            </a:r>
            <a:endParaRPr lang="th-TH" dirty="0" smtClean="0"/>
          </a:p>
          <a:p>
            <a:pPr marL="0" indent="0">
              <a:buNone/>
            </a:pPr>
            <a:r>
              <a:rPr lang="th-TH" sz="4000" b="1" dirty="0" smtClean="0"/>
              <a:t>        (เน้นเรื่อยมาจนถึงสมัย...พระ</a:t>
            </a:r>
            <a:r>
              <a:rPr lang="th-TH" sz="4000" b="1" dirty="0" smtClean="0"/>
              <a:t>เยซู / คำพูดที่ว่า	“โมเสสกล่าวไว้ว่า .....”)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2208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225630"/>
            <a:ext cx="8496944" cy="1512168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th-TH" sz="4000" b="1" dirty="0" smtClean="0"/>
              <a:t>1)  นโยบาย</a:t>
            </a:r>
            <a:r>
              <a:rPr lang="th-TH" sz="4000" b="1" dirty="0"/>
              <a:t>ทางการเมืองของ</a:t>
            </a:r>
            <a:r>
              <a:rPr lang="th-TH" sz="4000" b="1" dirty="0" smtClean="0"/>
              <a:t>เปอร์เซีย (กษัตริย์</a:t>
            </a:r>
            <a:r>
              <a:rPr lang="th-TH" sz="4000" b="1" dirty="0" err="1" smtClean="0"/>
              <a:t>ไซรัส</a:t>
            </a:r>
            <a:r>
              <a:rPr lang="th-TH" sz="4000" b="1" dirty="0" smtClean="0"/>
              <a:t>)</a:t>
            </a:r>
            <a:endParaRPr lang="en-US" sz="4000" b="1" dirty="0"/>
          </a:p>
          <a:p>
            <a:pPr marL="0" lvl="0" indent="0">
              <a:spcBef>
                <a:spcPts val="0"/>
              </a:spcBef>
              <a:buNone/>
            </a:pPr>
            <a:r>
              <a:rPr lang="th-TH" sz="4000" b="1" dirty="0" smtClean="0"/>
              <a:t>2)  ศาสนา</a:t>
            </a:r>
            <a:r>
              <a:rPr lang="th-TH" sz="4000" b="1" dirty="0"/>
              <a:t>โซ</a:t>
            </a:r>
            <a:r>
              <a:rPr lang="th-TH" sz="4000" b="1" dirty="0" err="1"/>
              <a:t>โรอัสเทอร์</a:t>
            </a:r>
            <a:r>
              <a:rPr lang="th-TH" sz="4000" b="1" dirty="0"/>
              <a:t>  (</a:t>
            </a:r>
            <a:r>
              <a:rPr lang="en-US" sz="3600" dirty="0"/>
              <a:t>Zoroaster</a:t>
            </a:r>
            <a:r>
              <a:rPr lang="th-TH" sz="4000" b="1" dirty="0"/>
              <a:t>) </a:t>
            </a:r>
            <a:r>
              <a:rPr lang="th-TH" sz="4000" b="1" dirty="0" smtClean="0"/>
              <a:t>ของเปอร์เซีย</a:t>
            </a:r>
            <a:endParaRPr lang="en-US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ทำความรู้จัก....อาณาจักรเปอร์เซีย 2 เรื่องสำคัญ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AutoShape 4" descr="อารยธรรมเปอร์เซีย (Persia Civilization)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AutoShape 6" descr="อารยธรรมเปอร์เซีย (Persia Civilization)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34" name="Picture 10" descr="Cyrus King of Persia c. 600 – 530 BC. Painting by: Shakiba | Cyrus the  great, King of persia, Cyrus king of pers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420" y="2492869"/>
            <a:ext cx="2808312" cy="43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0" y="2662118"/>
            <a:ext cx="5979836" cy="417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96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/>
          <a:lstStyle/>
          <a:p>
            <a:pPr marL="0" indent="0">
              <a:buNone/>
            </a:pPr>
            <a:r>
              <a:rPr lang="th-TH" sz="4000" b="1" dirty="0" smtClean="0"/>
              <a:t>5)	มี</a:t>
            </a:r>
            <a:r>
              <a:rPr lang="th-TH" sz="4000" b="1" dirty="0"/>
              <a:t>ความคิดเรื่อง </a:t>
            </a:r>
            <a:r>
              <a:rPr lang="th-TH" sz="4000" b="1" u="sng" dirty="0">
                <a:solidFill>
                  <a:srgbClr val="FFFF00"/>
                </a:solidFill>
              </a:rPr>
              <a:t>“ชนกลุ่มน้อยที่เหลืออยู่”</a:t>
            </a:r>
            <a:r>
              <a:rPr lang="th-TH" sz="4000" b="1" i="1" u="sng" dirty="0">
                <a:solidFill>
                  <a:srgbClr val="FFFF00"/>
                </a:solidFill>
              </a:rPr>
              <a:t> </a:t>
            </a:r>
            <a:r>
              <a:rPr lang="th-TH" sz="4000" b="1" i="1" dirty="0" smtClean="0"/>
              <a:t>	</a:t>
            </a:r>
            <a:r>
              <a:rPr lang="th-TH" sz="4000" b="1" dirty="0" smtClean="0"/>
              <a:t>(</a:t>
            </a:r>
            <a:r>
              <a:rPr lang="en-US" sz="3600" dirty="0"/>
              <a:t>remnant</a:t>
            </a:r>
            <a:r>
              <a:rPr lang="th-TH" sz="4000" b="1" dirty="0"/>
              <a:t>) ว่า ไม่ใช่เป็นผู้ชอบธรรมที่พระ</a:t>
            </a:r>
            <a:r>
              <a:rPr lang="th-TH" sz="4000" b="1" dirty="0" smtClean="0"/>
              <a:t>เจ้า	ปล่อย</a:t>
            </a:r>
            <a:r>
              <a:rPr lang="th-TH" sz="4000" b="1" dirty="0"/>
              <a:t>ให้รอดพ้นจากการลงโทษและการ</a:t>
            </a:r>
            <a:r>
              <a:rPr lang="th-TH" sz="4000" b="1" dirty="0" smtClean="0"/>
              <a:t>ทำลาย	ของ</a:t>
            </a:r>
            <a:r>
              <a:rPr lang="th-TH" sz="4000" b="1" dirty="0"/>
              <a:t>พระองค์ แต่</a:t>
            </a:r>
            <a:r>
              <a:rPr lang="th-TH" sz="4000" b="1" dirty="0">
                <a:solidFill>
                  <a:srgbClr val="FFC000"/>
                </a:solidFill>
              </a:rPr>
              <a:t>หมายถึง</a:t>
            </a:r>
            <a:r>
              <a:rPr lang="th-TH" sz="4000" b="1" u="sng" dirty="0">
                <a:solidFill>
                  <a:srgbClr val="FFFF00"/>
                </a:solidFill>
              </a:rPr>
              <a:t>ผู้ที่ซื่อสัตย์</a:t>
            </a:r>
            <a:r>
              <a:rPr lang="th-TH" sz="4000" b="1" dirty="0">
                <a:solidFill>
                  <a:srgbClr val="FFC000"/>
                </a:solidFill>
              </a:rPr>
              <a:t>ต่อ</a:t>
            </a:r>
            <a:r>
              <a:rPr lang="th-TH" sz="4000" b="1" dirty="0" smtClean="0">
                <a:solidFill>
                  <a:srgbClr val="FFC000"/>
                </a:solidFill>
              </a:rPr>
              <a:t>พระองค์	และ</a:t>
            </a:r>
            <a:r>
              <a:rPr lang="th-TH" sz="4000" b="1" dirty="0">
                <a:solidFill>
                  <a:srgbClr val="FFC000"/>
                </a:solidFill>
              </a:rPr>
              <a:t>สมควรได้รับการช่วยให้รอดพ้น</a:t>
            </a:r>
            <a:endParaRPr lang="en-US" sz="4000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th-TH" sz="4000" b="1" dirty="0" smtClean="0"/>
              <a:t>6)	</a:t>
            </a:r>
            <a:r>
              <a:rPr lang="th-TH" sz="4000" b="1" dirty="0" smtClean="0">
                <a:solidFill>
                  <a:srgbClr val="FFC000"/>
                </a:solidFill>
              </a:rPr>
              <a:t>เน้น</a:t>
            </a:r>
            <a:r>
              <a:rPr lang="th-TH" sz="4000" b="1" dirty="0"/>
              <a:t>ความเชื่ออย่างหนักแน่นว่า </a:t>
            </a:r>
            <a:r>
              <a:rPr lang="th-TH" sz="4000" b="1" dirty="0">
                <a:solidFill>
                  <a:srgbClr val="FFC000"/>
                </a:solidFill>
              </a:rPr>
              <a:t>พระเจ้าจะทำ</a:t>
            </a:r>
            <a:r>
              <a:rPr lang="th-TH" sz="4000" b="1" dirty="0" smtClean="0">
                <a:solidFill>
                  <a:srgbClr val="FFC000"/>
                </a:solidFill>
              </a:rPr>
              <a:t>ให้	กรุง</a:t>
            </a:r>
            <a:r>
              <a:rPr lang="th-TH" sz="4000" b="1" dirty="0">
                <a:solidFill>
                  <a:srgbClr val="FFC000"/>
                </a:solidFill>
              </a:rPr>
              <a:t>เยรูซาเล็ม</a:t>
            </a:r>
            <a:r>
              <a:rPr lang="th-TH" sz="4000" b="1" dirty="0" err="1">
                <a:solidFill>
                  <a:srgbClr val="FFC000"/>
                </a:solidFill>
              </a:rPr>
              <a:t>และศิ</a:t>
            </a:r>
            <a:r>
              <a:rPr lang="th-TH" sz="4000" b="1" dirty="0">
                <a:solidFill>
                  <a:srgbClr val="FFC000"/>
                </a:solidFill>
              </a:rPr>
              <a:t>โยนเป็นศูนย์กลาง</a:t>
            </a:r>
            <a:r>
              <a:rPr lang="th-TH" sz="4000" b="1" dirty="0" smtClean="0">
                <a:solidFill>
                  <a:srgbClr val="FFC000"/>
                </a:solidFill>
              </a:rPr>
              <a:t>ของ	แผ่นดิน</a:t>
            </a:r>
            <a:r>
              <a:rPr lang="th-TH" sz="4000" b="1" dirty="0">
                <a:solidFill>
                  <a:srgbClr val="FFC000"/>
                </a:solidFill>
              </a:rPr>
              <a:t>ที่ได้รับ</a:t>
            </a:r>
            <a:r>
              <a:rPr lang="th-TH" sz="4000" b="1" u="sng" dirty="0">
                <a:solidFill>
                  <a:srgbClr val="FFFF00"/>
                </a:solidFill>
              </a:rPr>
              <a:t>การปฏิรูปขึ้นใหม่ 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th-TH" sz="4000" b="1" dirty="0" smtClean="0">
                <a:solidFill>
                  <a:srgbClr val="FFC000"/>
                </a:solidFill>
              </a:rPr>
              <a:t>อิสราเอล	จะ</a:t>
            </a:r>
            <a:r>
              <a:rPr lang="th-TH" sz="4000" b="1" dirty="0">
                <a:solidFill>
                  <a:srgbClr val="FFC000"/>
                </a:solidFill>
              </a:rPr>
              <a:t>เป็นผู้นำ</a:t>
            </a:r>
            <a:r>
              <a:rPr lang="th-TH" sz="4000" b="1" dirty="0" smtClean="0">
                <a:solidFill>
                  <a:srgbClr val="FFC000"/>
                </a:solidFill>
              </a:rPr>
              <a:t>โลก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2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00600"/>
          </a:xfrm>
        </p:spPr>
        <p:txBody>
          <a:bodyPr/>
          <a:lstStyle/>
          <a:p>
            <a:pPr marL="0" indent="0">
              <a:buNone/>
            </a:pPr>
            <a:r>
              <a:rPr lang="th-TH" sz="4000" b="1" dirty="0" smtClean="0"/>
              <a:t>7.	หลังจาก</a:t>
            </a:r>
            <a:r>
              <a:rPr lang="th-TH" sz="4000" b="1" dirty="0"/>
              <a:t>เยรูซาเล็ม</a:t>
            </a:r>
            <a:r>
              <a:rPr lang="th-TH" sz="4000" b="1" dirty="0" err="1"/>
              <a:t>และศิ</a:t>
            </a:r>
            <a:r>
              <a:rPr lang="th-TH" sz="4000" b="1" dirty="0"/>
              <a:t>โยนเป็นศูนย์กลาง</a:t>
            </a:r>
            <a:r>
              <a:rPr lang="th-TH" sz="4000" b="1" dirty="0" smtClean="0"/>
              <a:t>ของ	แผ่นดิน</a:t>
            </a:r>
            <a:r>
              <a:rPr lang="th-TH" sz="4000" b="1" dirty="0"/>
              <a:t>แล้ว </a:t>
            </a:r>
            <a:r>
              <a:rPr lang="th-TH" sz="4000" b="1" dirty="0">
                <a:solidFill>
                  <a:srgbClr val="FFC000"/>
                </a:solidFill>
              </a:rPr>
              <a:t>จะมี</a:t>
            </a:r>
            <a:r>
              <a:rPr lang="th-TH" sz="4000" b="1" u="sng" dirty="0">
                <a:solidFill>
                  <a:srgbClr val="FFFF00"/>
                </a:solidFill>
              </a:rPr>
              <a:t>การกลับใจ </a:t>
            </a:r>
            <a:r>
              <a:rPr lang="th-TH" sz="4000" b="1" dirty="0" smtClean="0">
                <a:solidFill>
                  <a:srgbClr val="FFC000"/>
                </a:solidFill>
              </a:rPr>
              <a:t>หรือ ชัย</a:t>
            </a:r>
            <a:r>
              <a:rPr lang="th-TH" sz="4000" b="1" dirty="0">
                <a:solidFill>
                  <a:srgbClr val="FFC000"/>
                </a:solidFill>
              </a:rPr>
              <a:t>ชนะ</a:t>
            </a:r>
            <a:r>
              <a:rPr lang="th-TH" sz="4000" b="1" dirty="0" smtClean="0">
                <a:solidFill>
                  <a:srgbClr val="FFC000"/>
                </a:solidFill>
              </a:rPr>
              <a:t>เหนือ	</a:t>
            </a:r>
            <a:r>
              <a:rPr lang="th-TH" sz="4000" b="1" u="sng" dirty="0" smtClean="0">
                <a:solidFill>
                  <a:srgbClr val="FFFF00"/>
                </a:solidFill>
              </a:rPr>
              <a:t>คน</a:t>
            </a:r>
            <a:r>
              <a:rPr lang="th-TH" sz="4000" b="1" u="sng" dirty="0">
                <a:solidFill>
                  <a:srgbClr val="FFFF00"/>
                </a:solidFill>
              </a:rPr>
              <a:t>ต่างศาสนา </a:t>
            </a:r>
            <a:r>
              <a:rPr lang="th-TH" sz="4000" b="1" dirty="0"/>
              <a:t>และพวกเขาจะยอมสยบ</a:t>
            </a:r>
            <a:r>
              <a:rPr lang="th-TH" sz="4000" b="1" dirty="0" smtClean="0"/>
              <a:t>ต่อ  	พระ</a:t>
            </a:r>
            <a:r>
              <a:rPr lang="th-TH" sz="4000" b="1" dirty="0"/>
              <a:t>เจ้า</a:t>
            </a:r>
            <a:r>
              <a:rPr lang="th-TH" sz="4000" b="1" dirty="0" err="1"/>
              <a:t>ในศิ</a:t>
            </a:r>
            <a:r>
              <a:rPr lang="th-TH" sz="4000" b="1" dirty="0"/>
              <a:t>โยน</a:t>
            </a:r>
            <a:endParaRPr lang="en-US" sz="4000" b="1" dirty="0"/>
          </a:p>
          <a:p>
            <a:pPr marL="0" indent="0">
              <a:buNone/>
            </a:pPr>
            <a:r>
              <a:rPr lang="th-TH" sz="4000" b="1" dirty="0" smtClean="0"/>
              <a:t>8.	มี</a:t>
            </a:r>
            <a:r>
              <a:rPr lang="th-TH" sz="4000" b="1" dirty="0"/>
              <a:t>ความเชื่อว่า </a:t>
            </a:r>
            <a:r>
              <a:rPr lang="th-TH" sz="4000" b="1" u="sng" dirty="0">
                <a:solidFill>
                  <a:srgbClr val="FFFF00"/>
                </a:solidFill>
              </a:rPr>
              <a:t>เวลาแห่งพระสิริรุ่งโรจน์ของ</a:t>
            </a:r>
            <a:r>
              <a:rPr lang="th-TH" sz="4000" b="1" u="sng" dirty="0" smtClean="0">
                <a:solidFill>
                  <a:srgbClr val="FFFF00"/>
                </a:solidFill>
              </a:rPr>
              <a:t>พระ</a:t>
            </a:r>
            <a:r>
              <a:rPr lang="th-TH" sz="4000" b="1" dirty="0" smtClean="0">
                <a:solidFill>
                  <a:srgbClr val="FFFF00"/>
                </a:solidFill>
              </a:rPr>
              <a:t>	</a:t>
            </a:r>
            <a:r>
              <a:rPr lang="th-TH" sz="4000" b="1" u="sng" dirty="0" smtClean="0">
                <a:solidFill>
                  <a:srgbClr val="FFFF00"/>
                </a:solidFill>
              </a:rPr>
              <a:t>เจ้า</a:t>
            </a:r>
            <a:r>
              <a:rPr lang="th-TH" sz="4000" b="1" u="sng" dirty="0">
                <a:solidFill>
                  <a:srgbClr val="FFFF00"/>
                </a:solidFill>
              </a:rPr>
              <a:t>นี้อาจจะมาถึงช้า </a:t>
            </a:r>
            <a:r>
              <a:rPr lang="th-TH" sz="4000" b="1" dirty="0"/>
              <a:t>แต่เวลานี้จะถูกแสดง</a:t>
            </a:r>
            <a:r>
              <a:rPr lang="th-TH" sz="4000" b="1" dirty="0" smtClean="0"/>
              <a:t>ให้	เห็น</a:t>
            </a:r>
            <a:r>
              <a:rPr lang="th-TH" sz="4000" b="1" dirty="0"/>
              <a:t>โดยการทำให้ให้คำสัญญาต่างๆ ที่พระ</a:t>
            </a:r>
            <a:r>
              <a:rPr lang="th-TH" sz="4000" b="1" dirty="0" smtClean="0"/>
              <a:t>เจ้า	ได้</a:t>
            </a:r>
            <a:r>
              <a:rPr lang="th-TH" sz="4000" b="1" dirty="0"/>
              <a:t>กระทำกับดาวิดนั้นสำเร็จสมบูรณ์ไป</a:t>
            </a:r>
            <a:endParaRPr lang="en-US" sz="40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496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 lnSpcReduction="10000"/>
          </a:bodyPr>
          <a:lstStyle/>
          <a:p>
            <a:r>
              <a:rPr lang="th-TH" sz="4800" b="1" dirty="0" smtClean="0">
                <a:solidFill>
                  <a:srgbClr val="FF0000"/>
                </a:solidFill>
              </a:rPr>
              <a:t>ผลที่ตามมาคือ...</a:t>
            </a:r>
          </a:p>
          <a:p>
            <a:r>
              <a:rPr lang="th-TH" sz="4400" b="1" u="sng" dirty="0" smtClean="0">
                <a:solidFill>
                  <a:srgbClr val="FFFF00"/>
                </a:solidFill>
              </a:rPr>
              <a:t>บทบาทของประกาศก </a:t>
            </a:r>
            <a:r>
              <a:rPr lang="th-TH" sz="3600" b="1" dirty="0" smtClean="0">
                <a:solidFill>
                  <a:srgbClr val="FFFF00"/>
                </a:solidFill>
              </a:rPr>
              <a:t>และ </a:t>
            </a:r>
            <a:r>
              <a:rPr lang="th-TH" sz="4400" b="1" u="sng" dirty="0" smtClean="0">
                <a:solidFill>
                  <a:srgbClr val="FFFF00"/>
                </a:solidFill>
              </a:rPr>
              <a:t>การ</a:t>
            </a:r>
            <a:r>
              <a:rPr lang="th-TH" sz="4400" b="1" u="sng" dirty="0">
                <a:solidFill>
                  <a:srgbClr val="FFFF00"/>
                </a:solidFill>
              </a:rPr>
              <a:t>ประกาศพระ</a:t>
            </a:r>
            <a:r>
              <a:rPr lang="th-TH" sz="4400" b="1" u="sng" dirty="0" smtClean="0">
                <a:solidFill>
                  <a:srgbClr val="FFFF00"/>
                </a:solidFill>
              </a:rPr>
              <a:t>วาจา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ก็</a:t>
            </a:r>
            <a:r>
              <a:rPr lang="th-TH" sz="4000" b="1" u="sng" dirty="0">
                <a:solidFill>
                  <a:srgbClr val="FFFF00"/>
                </a:solidFill>
              </a:rPr>
              <a:t>ค่อยๆ หายไป </a:t>
            </a:r>
            <a:r>
              <a:rPr lang="th-TH" sz="4000" b="1" dirty="0" smtClean="0"/>
              <a:t>และ</a:t>
            </a:r>
            <a:r>
              <a:rPr lang="th-TH" sz="4000" b="1" dirty="0"/>
              <a:t>มีตัวเลือกใหม่เข้ามาแทนที่ นั่นคือ </a:t>
            </a:r>
            <a:r>
              <a:rPr lang="th-TH" sz="4800" b="1" dirty="0" smtClean="0">
                <a:solidFill>
                  <a:srgbClr val="FFC000"/>
                </a:solidFill>
              </a:rPr>
              <a:t>“</a:t>
            </a:r>
            <a:r>
              <a:rPr lang="th-TH" sz="4800" b="1" dirty="0" smtClean="0">
                <a:solidFill>
                  <a:srgbClr val="FFC000"/>
                </a:solidFill>
              </a:rPr>
              <a:t>บทบาท</a:t>
            </a:r>
            <a:r>
              <a:rPr lang="th-TH" sz="4800" b="1" dirty="0" smtClean="0">
                <a:solidFill>
                  <a:srgbClr val="FFC000"/>
                </a:solidFill>
              </a:rPr>
              <a:t>ของ</a:t>
            </a:r>
            <a:r>
              <a:rPr lang="th-TH" sz="4800" b="1" u="sng" dirty="0" smtClean="0">
                <a:solidFill>
                  <a:srgbClr val="FF0000"/>
                </a:solidFill>
              </a:rPr>
              <a:t>สมณะ</a:t>
            </a:r>
            <a:r>
              <a:rPr lang="th-TH" sz="4800" b="1" dirty="0" smtClean="0">
                <a:solidFill>
                  <a:srgbClr val="FFC000"/>
                </a:solidFill>
              </a:rPr>
              <a:t>ที่มีหน้าที่เทศน์สอนเรื่องธรรมบัญญัติ-โต</a:t>
            </a:r>
            <a:r>
              <a:rPr lang="th-TH" sz="4800" b="1" dirty="0" err="1" smtClean="0">
                <a:solidFill>
                  <a:srgbClr val="FFC000"/>
                </a:solidFill>
              </a:rPr>
              <a:t>ราห์</a:t>
            </a:r>
            <a:r>
              <a:rPr lang="th-TH" sz="4800" b="1" dirty="0" smtClean="0">
                <a:solidFill>
                  <a:srgbClr val="FFC000"/>
                </a:solidFill>
              </a:rPr>
              <a:t>”</a:t>
            </a:r>
            <a:endParaRPr lang="th-TH" sz="4800" b="1" dirty="0" smtClean="0"/>
          </a:p>
          <a:p>
            <a:r>
              <a:rPr lang="th-TH" sz="4000" b="1" dirty="0">
                <a:solidFill>
                  <a:srgbClr val="FFC000"/>
                </a:solidFill>
              </a:rPr>
              <a:t>บทบาทของการเป็น</a:t>
            </a:r>
            <a:r>
              <a:rPr lang="th-TH" sz="4000" b="1" dirty="0" smtClean="0">
                <a:solidFill>
                  <a:srgbClr val="FFC000"/>
                </a:solidFill>
              </a:rPr>
              <a:t>ผู้นำ ถูก</a:t>
            </a:r>
            <a:r>
              <a:rPr lang="th-TH" sz="4000" b="1" dirty="0">
                <a:solidFill>
                  <a:srgbClr val="FFC000"/>
                </a:solidFill>
              </a:rPr>
              <a:t>เปลี่ยนไปเป็นของบรรดา</a:t>
            </a:r>
            <a:r>
              <a:rPr lang="th-TH" sz="4000" b="1" u="sng" dirty="0">
                <a:solidFill>
                  <a:srgbClr val="FFFF00"/>
                </a:solidFill>
              </a:rPr>
              <a:t>สมณะ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th-TH" sz="4000" b="1" u="sng" dirty="0" err="1">
                <a:solidFill>
                  <a:srgbClr val="FFFF00"/>
                </a:solidFill>
              </a:rPr>
              <a:t>พวกเล</a:t>
            </a:r>
            <a:r>
              <a:rPr lang="th-TH" sz="4000" b="1" u="sng" dirty="0">
                <a:solidFill>
                  <a:srgbClr val="FFFF00"/>
                </a:solidFill>
              </a:rPr>
              <a:t>วี </a:t>
            </a:r>
            <a:r>
              <a:rPr lang="th-TH" sz="4000" b="1" dirty="0"/>
              <a:t>มีการเน้น</a:t>
            </a:r>
            <a:r>
              <a:rPr lang="th-TH" sz="4000" b="1" dirty="0" smtClean="0"/>
              <a:t>ความศรัทธา</a:t>
            </a:r>
            <a:r>
              <a:rPr lang="th-TH" sz="4000" b="1" dirty="0"/>
              <a:t>และการ</a:t>
            </a:r>
            <a:r>
              <a:rPr lang="th-TH" sz="4000" b="1" dirty="0" smtClean="0"/>
              <a:t>นมัสการ การศึกษา</a:t>
            </a:r>
            <a:r>
              <a:rPr lang="th-TH" sz="4000" b="1" dirty="0"/>
              <a:t>ธรรมบัญญัติ การจัดระบบ</a:t>
            </a:r>
            <a:r>
              <a:rPr lang="th-TH" sz="4000" b="1" dirty="0" smtClean="0"/>
              <a:t>ระเบียบและเพิ่มกฎเกณฑ์ต่างๆ สำหรับการปฏิบัติในชีวิต ประจำวันมากขึ้น </a:t>
            </a:r>
            <a:r>
              <a:rPr lang="en-GB" sz="4000" b="1" dirty="0" smtClean="0"/>
              <a:t>=</a:t>
            </a:r>
            <a:r>
              <a:rPr lang="th-TH" sz="4000" b="1" dirty="0" smtClean="0"/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“แนวทางในการดำเนินชีวิต”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3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สรุปว่า มี</a:t>
            </a:r>
            <a:r>
              <a:rPr lang="th-TH" sz="4800" b="1" dirty="0">
                <a:solidFill>
                  <a:srgbClr val="FFFF00"/>
                </a:solidFill>
              </a:rPr>
              <a:t>การ</a:t>
            </a:r>
            <a:r>
              <a:rPr lang="th-TH" sz="4800" b="1" dirty="0" smtClean="0">
                <a:solidFill>
                  <a:srgbClr val="FFFF00"/>
                </a:solidFill>
              </a:rPr>
              <a:t>พัฒนาการเทศน์สอนของ</a:t>
            </a:r>
            <a:r>
              <a:rPr lang="th-TH" sz="4800" b="1" dirty="0">
                <a:solidFill>
                  <a:srgbClr val="FFFF00"/>
                </a:solidFill>
              </a:rPr>
              <a:t>บรรดาประกาศก คือ</a:t>
            </a:r>
            <a:endParaRPr lang="en-US" sz="4800" b="1" dirty="0">
              <a:solidFill>
                <a:srgbClr val="FFFF00"/>
              </a:solidFill>
            </a:endParaRPr>
          </a:p>
          <a:p>
            <a:r>
              <a:rPr lang="th-TH" sz="4000" b="1" dirty="0" smtClean="0">
                <a:solidFill>
                  <a:srgbClr val="FFC000"/>
                </a:solidFill>
              </a:rPr>
              <a:t>ก่อนเนรเทศ	</a:t>
            </a:r>
            <a:r>
              <a:rPr lang="en-GB" sz="4000" b="1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ประกาศกเทศน์สอน</a:t>
            </a:r>
            <a:r>
              <a:rPr lang="th-TH" sz="4000" b="1" dirty="0" smtClean="0"/>
              <a:t>เรื่อง			            การลงโทษ</a:t>
            </a:r>
            <a:r>
              <a:rPr lang="th-TH" sz="4000" b="1" dirty="0"/>
              <a:t>ของพระเจ้า</a:t>
            </a:r>
            <a:endParaRPr lang="en-US" sz="4000" b="1" dirty="0"/>
          </a:p>
          <a:p>
            <a:r>
              <a:rPr lang="th-TH" sz="4000" b="1" dirty="0" smtClean="0">
                <a:solidFill>
                  <a:srgbClr val="FFC000"/>
                </a:solidFill>
              </a:rPr>
              <a:t>ระหว่างเนรเทศ</a:t>
            </a:r>
            <a:r>
              <a:rPr lang="en-GB" sz="4000" b="1" dirty="0" smtClean="0">
                <a:solidFill>
                  <a:srgbClr val="FFC000"/>
                </a:solidFill>
              </a:rPr>
              <a:t> =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ประกาศกเทศน์สอนให้</a:t>
            </a:r>
            <a:r>
              <a:rPr lang="th-TH" sz="4000" b="1" dirty="0" smtClean="0"/>
              <a:t>กำลังใจ			    และให้มี</a:t>
            </a:r>
            <a:r>
              <a:rPr lang="th-TH" sz="4000" b="1" dirty="0"/>
              <a:t>ความหวัง</a:t>
            </a:r>
            <a:endParaRPr lang="en-US" sz="4000" b="1" dirty="0"/>
          </a:p>
          <a:p>
            <a:r>
              <a:rPr lang="th-TH" sz="4000" b="1" dirty="0" smtClean="0">
                <a:solidFill>
                  <a:srgbClr val="FFC000"/>
                </a:solidFill>
              </a:rPr>
              <a:t>หลังเนรเทศ	</a:t>
            </a:r>
            <a:r>
              <a:rPr lang="en-GB" sz="4000" b="1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ประกาศกเทศน์สอน</a:t>
            </a:r>
            <a:r>
              <a:rPr lang="th-TH" sz="4000" b="1" dirty="0" smtClean="0"/>
              <a:t>เรื่อง     			    การฟื้นฟูชาติ-สังคม-ชีวิตใหม่</a:t>
            </a:r>
            <a:endParaRPr lang="en-US" sz="40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234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image of the fall of kingdom of israel and jud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529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217" y="33536"/>
            <a:ext cx="4538710" cy="364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ผลการค้นหารูปภาพสำหรับ kingdom of Pers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0" y="33536"/>
            <a:ext cx="4580737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ผลการค้นหารูปภาพสำหรับ kingdom of Pers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984" y="3877636"/>
            <a:ext cx="4545783" cy="275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-1" y="6198956"/>
            <a:ext cx="4598217" cy="648072"/>
          </a:xfrm>
          <a:prstGeom prst="rect">
            <a:avLst/>
          </a:prstGeom>
          <a:solidFill>
            <a:srgbClr val="C00000"/>
          </a:solidFill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กษัตริย์</a:t>
            </a:r>
            <a:r>
              <a:rPr lang="th-TH" sz="4000" b="1" dirty="0" err="1" smtClean="0">
                <a:solidFill>
                  <a:srgbClr val="FFFF00"/>
                </a:solidFill>
                <a:cs typeface="+mn-cs"/>
              </a:rPr>
              <a:t>ไซรัส</a:t>
            </a:r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  <a:cs typeface="+mn-cs"/>
              </a:rPr>
              <a:t>(600-530 ก.ค.ศ.)</a:t>
            </a:r>
            <a:endParaRPr lang="th-TH" sz="32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480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10120"/>
            <a:ext cx="9144000" cy="826592"/>
          </a:xfrm>
          <a:prstGeom prst="rect">
            <a:avLst/>
          </a:prstGeom>
          <a:solidFill>
            <a:srgbClr val="C0000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smtClean="0">
                <a:solidFill>
                  <a:srgbClr val="FFFF00"/>
                </a:solidFill>
                <a:cs typeface="+mn-cs"/>
              </a:rPr>
              <a:t>1. นโยบายทางการเมือง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340768"/>
            <a:ext cx="8712968" cy="49685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>
                <a:solidFill>
                  <a:srgbClr val="FFFF00"/>
                </a:solidFill>
              </a:rPr>
              <a:t>ปี 597 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ถูกกวาดต้อนไปเป็นเชลยครั้งที่ 1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587 </a:t>
            </a:r>
            <a:r>
              <a:rPr lang="en-US" sz="4000" b="1" dirty="0" smtClean="0"/>
              <a:t>= </a:t>
            </a:r>
            <a:r>
              <a:rPr lang="th-TH" sz="4000" b="1" dirty="0" smtClean="0"/>
              <a:t>ชาว</a:t>
            </a:r>
            <a:r>
              <a:rPr lang="th-TH" sz="4000" b="1" dirty="0"/>
              <a:t>ยู</a:t>
            </a:r>
            <a:r>
              <a:rPr lang="th-TH" sz="4000" b="1" dirty="0" err="1"/>
              <a:t>ดาห์</a:t>
            </a:r>
            <a:r>
              <a:rPr lang="th-TH" sz="4000" b="1" dirty="0"/>
              <a:t>ถูกกวาดต้อนไปเป็นเชลยครั้งที่ </a:t>
            </a:r>
            <a:r>
              <a:rPr lang="th-TH" sz="4000" b="1" dirty="0" smtClean="0"/>
              <a:t>2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en-US" sz="4000" b="1" dirty="0" smtClean="0"/>
              <a:t>    =	</a:t>
            </a:r>
            <a:r>
              <a:rPr lang="th-TH" sz="4000" b="1" dirty="0" smtClean="0">
                <a:solidFill>
                  <a:srgbClr val="FFC000"/>
                </a:solidFill>
              </a:rPr>
              <a:t>กรุงเยรูซาเล็ม + พระวิหารถูกเผา ล่มสลาย</a:t>
            </a:r>
          </a:p>
          <a:p>
            <a:r>
              <a:rPr lang="th-TH" sz="4000" b="1" dirty="0">
                <a:solidFill>
                  <a:srgbClr val="FFFF00"/>
                </a:solidFill>
              </a:rPr>
              <a:t>ปี </a:t>
            </a:r>
            <a:r>
              <a:rPr lang="th-TH" sz="4000" b="1" dirty="0" smtClean="0">
                <a:solidFill>
                  <a:srgbClr val="FFFF00"/>
                </a:solidFill>
              </a:rPr>
              <a:t>582 </a:t>
            </a:r>
            <a:r>
              <a:rPr lang="en-US" sz="4000" b="1" dirty="0"/>
              <a:t>= </a:t>
            </a:r>
            <a:r>
              <a:rPr lang="th-TH" sz="4000" b="1" dirty="0"/>
              <a:t>ชาวยู</a:t>
            </a:r>
            <a:r>
              <a:rPr lang="th-TH" sz="4000" b="1" dirty="0" err="1"/>
              <a:t>ดาห์</a:t>
            </a:r>
            <a:r>
              <a:rPr lang="th-TH" sz="4000" b="1" dirty="0"/>
              <a:t>ถูกกวาดต้อนไปเป็นเชลยครั้ง</a:t>
            </a:r>
            <a:r>
              <a:rPr lang="th-TH" sz="4000" b="1" dirty="0" smtClean="0"/>
              <a:t>ที่ 3</a:t>
            </a:r>
          </a:p>
          <a:p>
            <a:pPr marL="0" indent="0" algn="ctr">
              <a:buNone/>
            </a:pPr>
            <a:r>
              <a:rPr lang="th-TH" sz="4800" b="1" dirty="0" smtClean="0">
                <a:solidFill>
                  <a:srgbClr val="FFC000"/>
                </a:solidFill>
              </a:rPr>
              <a:t>(เป็นเชลย 50-60)</a:t>
            </a:r>
            <a:endParaRPr lang="th-TH" sz="4800" b="1" dirty="0">
              <a:solidFill>
                <a:srgbClr val="FFC000"/>
              </a:solidFill>
            </a:endParaRPr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539 </a:t>
            </a:r>
            <a:r>
              <a:rPr lang="en-US" sz="4000" b="1" dirty="0" smtClean="0">
                <a:solidFill>
                  <a:srgbClr val="FFFF00"/>
                </a:solidFill>
              </a:rPr>
              <a:t>=</a:t>
            </a:r>
            <a:r>
              <a:rPr lang="en-US" sz="4000" b="1" dirty="0" smtClean="0"/>
              <a:t>	</a:t>
            </a:r>
            <a:r>
              <a:rPr lang="th-TH" sz="4000" b="1" dirty="0" smtClean="0"/>
              <a:t>พระเจ้า</a:t>
            </a:r>
            <a:r>
              <a:rPr lang="th-TH" sz="4000" b="1" dirty="0" err="1" smtClean="0"/>
              <a:t>ไซรัส</a:t>
            </a:r>
            <a:r>
              <a:rPr lang="th-TH" sz="4000" b="1" dirty="0" smtClean="0"/>
              <a:t>ให้ชาวยู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อพยพกลับได้ </a:t>
            </a:r>
            <a:endParaRPr lang="th-TH" sz="40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79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1196752"/>
            <a:ext cx="8892480" cy="5544616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ปี 530 </a:t>
            </a:r>
            <a:r>
              <a:rPr lang="en-US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สิ้นพระชนม์ขณะสู้รบในอัฟกานิสถาน</a:t>
            </a:r>
          </a:p>
          <a:p>
            <a:r>
              <a:rPr lang="th-TH" sz="4000" b="1" dirty="0" err="1" smtClean="0">
                <a:solidFill>
                  <a:srgbClr val="FFFF00"/>
                </a:solidFill>
              </a:rPr>
              <a:t>คัม</a:t>
            </a:r>
            <a:r>
              <a:rPr lang="th-TH" sz="4000" b="1" dirty="0">
                <a:solidFill>
                  <a:srgbClr val="FFFF00"/>
                </a:solidFill>
              </a:rPr>
              <a:t>บี</a:t>
            </a:r>
            <a:r>
              <a:rPr lang="th-TH" sz="4000" b="1" dirty="0" err="1">
                <a:solidFill>
                  <a:srgbClr val="FFFF00"/>
                </a:solidFill>
              </a:rPr>
              <a:t>เซส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C000"/>
                </a:solidFill>
              </a:rPr>
              <a:t>(</a:t>
            </a:r>
            <a:r>
              <a:rPr lang="en-US" dirty="0">
                <a:solidFill>
                  <a:srgbClr val="FFC000"/>
                </a:solidFill>
              </a:rPr>
              <a:t>Cambyses</a:t>
            </a:r>
            <a:r>
              <a:rPr lang="th-TH" sz="4000" b="1" dirty="0">
                <a:solidFill>
                  <a:srgbClr val="FFC000"/>
                </a:solidFill>
              </a:rPr>
              <a:t>) </a:t>
            </a:r>
            <a:r>
              <a:rPr lang="th-TH" sz="4000" b="1" dirty="0"/>
              <a:t>พระโอรสขึ้นครองราชย์</a:t>
            </a:r>
            <a:r>
              <a:rPr lang="th-TH" sz="4000" b="1" dirty="0" smtClean="0"/>
              <a:t>แทน</a:t>
            </a:r>
          </a:p>
          <a:p>
            <a:r>
              <a:rPr lang="th-TH" sz="4000" b="1" dirty="0" smtClean="0"/>
              <a:t>นำกองทัพเปอร์เซียไป</a:t>
            </a:r>
            <a:r>
              <a:rPr lang="th-TH" sz="4000" b="1" dirty="0"/>
              <a:t>ทาง</a:t>
            </a:r>
            <a:r>
              <a:rPr lang="th-TH" sz="4000" b="1" dirty="0">
                <a:solidFill>
                  <a:srgbClr val="FFC000"/>
                </a:solidFill>
              </a:rPr>
              <a:t>ตะวันตก</a:t>
            </a:r>
            <a:r>
              <a:rPr lang="th-TH" sz="4000" b="1" dirty="0"/>
              <a:t>ครั้ง</a:t>
            </a:r>
            <a:r>
              <a:rPr lang="th-TH" sz="4000" b="1" dirty="0" smtClean="0"/>
              <a:t>แรก</a:t>
            </a:r>
            <a:r>
              <a:rPr lang="th-TH" sz="4000" b="1" dirty="0"/>
              <a:t> </a:t>
            </a:r>
            <a:r>
              <a:rPr lang="th-TH" sz="4000" b="1" dirty="0" smtClean="0"/>
              <a:t>สามารถ</a:t>
            </a:r>
            <a:r>
              <a:rPr lang="th-TH" sz="4000" b="1" dirty="0"/>
              <a:t>ควบคุมรัฐเล็กๆ ทั้งหลายที่แต่ก่อนเคยสวามิภักดิ์ต่อ</a:t>
            </a:r>
            <a:r>
              <a:rPr lang="th-TH" sz="4000" b="1" dirty="0">
                <a:solidFill>
                  <a:srgbClr val="FFC000"/>
                </a:solidFill>
              </a:rPr>
              <a:t>บาบิโลน</a:t>
            </a:r>
            <a:r>
              <a:rPr lang="th-TH" sz="4000" b="1" dirty="0"/>
              <a:t>ได้อย่าง</a:t>
            </a:r>
            <a:r>
              <a:rPr lang="th-TH" sz="4000" b="1" dirty="0" smtClean="0"/>
              <a:t>เด็ดขาด</a:t>
            </a:r>
            <a:endParaRPr lang="en-US" sz="4000" b="1" dirty="0" smtClean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522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คัม</a:t>
            </a:r>
            <a:r>
              <a:rPr lang="th-TH" sz="4000" b="1" dirty="0">
                <a:solidFill>
                  <a:srgbClr val="FFC000"/>
                </a:solidFill>
              </a:rPr>
              <a:t>บี</a:t>
            </a:r>
            <a:r>
              <a:rPr lang="th-TH" sz="4000" b="1" dirty="0" err="1" smtClean="0">
                <a:solidFill>
                  <a:srgbClr val="FFC000"/>
                </a:solidFill>
              </a:rPr>
              <a:t>เซส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  <a:r>
              <a:rPr lang="th-TH" sz="4000" b="1" dirty="0">
                <a:solidFill>
                  <a:srgbClr val="FFC000"/>
                </a:solidFill>
              </a:rPr>
              <a:t>สิ้นพระชนม์</a:t>
            </a:r>
            <a:r>
              <a:rPr lang="th-TH" sz="4000" b="1" dirty="0"/>
              <a:t>อย่างกะทันหันในระหว่างเดินทางจากอียิปต์เพื่อกลับ</a:t>
            </a:r>
            <a:r>
              <a:rPr lang="th-TH" sz="4000" b="1" dirty="0" smtClean="0"/>
              <a:t>บ้าน</a:t>
            </a:r>
          </a:p>
          <a:p>
            <a:r>
              <a:rPr lang="th-TH" sz="4000" b="1" dirty="0" smtClean="0">
                <a:solidFill>
                  <a:srgbClr val="FFC000"/>
                </a:solidFill>
              </a:rPr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ต่อสู้เพื่อแย่งชิงอำนาจกันจึง</a:t>
            </a:r>
            <a:r>
              <a:rPr lang="th-TH" sz="4000" b="1" dirty="0" smtClean="0">
                <a:solidFill>
                  <a:srgbClr val="FFC000"/>
                </a:solidFill>
              </a:rPr>
              <a:t>เกิดขึ้นในเปอร์เซีย</a:t>
            </a:r>
            <a:endParaRPr lang="en-US" sz="4000" b="1" dirty="0">
              <a:solidFill>
                <a:srgbClr val="FFC000"/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0120"/>
            <a:ext cx="9144000" cy="970608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1. นโยบายทางการเมือง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0" y="332656"/>
            <a:ext cx="9105874" cy="636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ลูกศรเชื่อมต่อแบบตรง 4"/>
          <p:cNvCxnSpPr/>
          <p:nvPr/>
        </p:nvCxnSpPr>
        <p:spPr>
          <a:xfrm flipH="1" flipV="1">
            <a:off x="3779912" y="2924944"/>
            <a:ext cx="1872208" cy="3600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วงรี 7"/>
          <p:cNvSpPr/>
          <p:nvPr/>
        </p:nvSpPr>
        <p:spPr>
          <a:xfrm>
            <a:off x="5580112" y="3140968"/>
            <a:ext cx="1440160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297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2486</Words>
  <Application>Microsoft Office PowerPoint</Application>
  <PresentationFormat>นำเสนอทางหน้าจอ (4:3)</PresentationFormat>
  <Paragraphs>180</Paragraphs>
  <Slides>54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54</vt:i4>
      </vt:variant>
    </vt:vector>
  </HeadingPairs>
  <TitlesOfParts>
    <vt:vector size="55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ทำความรู้จัก....อาณาจักรเปอร์เซีย 2 เรื่องสำคัญ</vt:lpstr>
      <vt:lpstr>งานนำเสนอ PowerPoint</vt:lpstr>
      <vt:lpstr>งานนำเสนอ PowerPoint</vt:lpstr>
      <vt:lpstr>1. นโยบายทางการเมือง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2. ศาสนาโซโรอัสเตอร์ของเปอร์เซีย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ปัญหาสำคัญในการเดินทางกลับเยรูซาเล็ม (3)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Windows User</cp:lastModifiedBy>
  <cp:revision>81</cp:revision>
  <dcterms:created xsi:type="dcterms:W3CDTF">2020-11-28T05:25:41Z</dcterms:created>
  <dcterms:modified xsi:type="dcterms:W3CDTF">2021-02-18T09:30:17Z</dcterms:modified>
</cp:coreProperties>
</file>