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3" r:id="rId3"/>
    <p:sldId id="259" r:id="rId4"/>
    <p:sldId id="260" r:id="rId5"/>
    <p:sldId id="287" r:id="rId6"/>
    <p:sldId id="261" r:id="rId7"/>
    <p:sldId id="262" r:id="rId8"/>
    <p:sldId id="263" r:id="rId9"/>
    <p:sldId id="264" r:id="rId10"/>
    <p:sldId id="265" r:id="rId11"/>
    <p:sldId id="288" r:id="rId12"/>
    <p:sldId id="266" r:id="rId13"/>
    <p:sldId id="289" r:id="rId14"/>
    <p:sldId id="267" r:id="rId15"/>
    <p:sldId id="268" r:id="rId16"/>
    <p:sldId id="290" r:id="rId17"/>
    <p:sldId id="280" r:id="rId18"/>
    <p:sldId id="269" r:id="rId19"/>
    <p:sldId id="270" r:id="rId20"/>
    <p:sldId id="281" r:id="rId21"/>
    <p:sldId id="271" r:id="rId22"/>
    <p:sldId id="282" r:id="rId23"/>
    <p:sldId id="278" r:id="rId24"/>
    <p:sldId id="272" r:id="rId25"/>
    <p:sldId id="273" r:id="rId26"/>
    <p:sldId id="291" r:id="rId27"/>
    <p:sldId id="274" r:id="rId28"/>
    <p:sldId id="275" r:id="rId29"/>
    <p:sldId id="276" r:id="rId30"/>
    <p:sldId id="292" r:id="rId31"/>
    <p:sldId id="277" r:id="rId3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98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1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4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987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21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112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0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76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D568-7D25-4DCA-B739-0BFFB0A6611A}" type="datetimeFigureOut">
              <a:rPr lang="th-TH" smtClean="0"/>
              <a:t>19/02/64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1130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ทำความรู้จัก หนังสือประกาศก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15734" y="1072056"/>
            <a:ext cx="4176464" cy="5758233"/>
          </a:xfrm>
          <a:solidFill>
            <a:schemeClr val="tx2">
              <a:lumMod val="10000"/>
            </a:schemeClr>
          </a:solidFill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หนังสือ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ประกาศก</a:t>
            </a:r>
            <a:r>
              <a:rPr lang="th-TH" sz="4800" b="1" dirty="0" err="1" smtClean="0">
                <a:solidFill>
                  <a:srgbClr val="FFFF00"/>
                </a:solidFill>
              </a:rPr>
              <a:t>ฮักกัย</a:t>
            </a:r>
            <a:endParaRPr lang="th-TH" sz="4800" b="1" dirty="0" smtClean="0">
              <a:solidFill>
                <a:srgbClr val="FFFF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th-TH" sz="2000" b="1" dirty="0" smtClean="0"/>
          </a:p>
          <a:p>
            <a:r>
              <a:rPr lang="th-TH" sz="4000" b="1" dirty="0" smtClean="0">
                <a:solidFill>
                  <a:srgbClr val="FFC000"/>
                </a:solidFill>
              </a:rPr>
              <a:t>มี </a:t>
            </a:r>
            <a:r>
              <a:rPr lang="en-GB" dirty="0">
                <a:solidFill>
                  <a:srgbClr val="FFC000"/>
                </a:solidFill>
              </a:rPr>
              <a:t>2</a:t>
            </a:r>
            <a:r>
              <a:rPr lang="th-TH" sz="4000" b="1" dirty="0">
                <a:solidFill>
                  <a:srgbClr val="FFC000"/>
                </a:solidFill>
              </a:rPr>
              <a:t> บท</a:t>
            </a:r>
            <a:r>
              <a:rPr lang="th-TH" sz="4000" b="1" dirty="0" smtClean="0">
                <a:solidFill>
                  <a:srgbClr val="FFC000"/>
                </a:solidFill>
              </a:rPr>
              <a:t>เท่านั้น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ความยาว 3 หน้า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000" b="1" dirty="0" smtClean="0"/>
              <a:t>เรื่อง</a:t>
            </a:r>
            <a:r>
              <a:rPr lang="th-TH" sz="4000" b="1" dirty="0" smtClean="0"/>
              <a:t>สำคัญ </a:t>
            </a:r>
            <a:r>
              <a:rPr lang="th-TH" sz="4000" b="1" dirty="0" smtClean="0"/>
              <a:t>คือ...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   </a:t>
            </a:r>
            <a:r>
              <a:rPr lang="th-TH" sz="4000" b="1" dirty="0" smtClean="0">
                <a:solidFill>
                  <a:srgbClr val="FFC000"/>
                </a:solidFill>
              </a:rPr>
              <a:t>เรื่อง</a:t>
            </a:r>
            <a:r>
              <a:rPr lang="th-TH" sz="4000" b="1" dirty="0" smtClean="0">
                <a:solidFill>
                  <a:srgbClr val="FFC000"/>
                </a:solidFill>
              </a:rPr>
              <a:t>การ</a:t>
            </a:r>
            <a:r>
              <a:rPr lang="th-TH" sz="4000" b="1" dirty="0" smtClean="0">
                <a:solidFill>
                  <a:srgbClr val="FFC000"/>
                </a:solidFill>
              </a:rPr>
              <a:t>สร้างพระวิหาร 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   ขึ้นใหม่</a:t>
            </a: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4" name="Picture 4" descr="I AM COMING SOON! : WE Must Be Busy With The LORD'S Work More Than Ou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" y="1052736"/>
            <a:ext cx="4609504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87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e dedication of the temple. William Hole, Old Testament History (Eyre  and… | Bible pictures, Bible, Solomons te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303" y="980728"/>
            <a:ext cx="3456697" cy="4848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srael's Priests Prepare for the Third Temple | Messianic Bible | Holy  temple, Temple in jerusalem, Third temp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3" y="2810179"/>
            <a:ext cx="5636687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ไม่มีคำอธิบายรูปภาพ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71" y="24407"/>
            <a:ext cx="4006761" cy="274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1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6" y="11015"/>
            <a:ext cx="8967506" cy="685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87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400600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นัก</a:t>
            </a:r>
            <a:r>
              <a:rPr lang="th-TH" sz="4800" b="1" dirty="0">
                <a:solidFill>
                  <a:srgbClr val="FFFF00"/>
                </a:solidFill>
              </a:rPr>
              <a:t>พระคัมภีร์ส่วน</a:t>
            </a:r>
            <a:r>
              <a:rPr lang="th-TH" sz="4800" b="1" dirty="0" smtClean="0">
                <a:solidFill>
                  <a:srgbClr val="FFFF00"/>
                </a:solidFill>
              </a:rPr>
              <a:t>ใหญ่ </a:t>
            </a:r>
            <a:r>
              <a:rPr lang="th-TH" sz="4000" b="1" dirty="0" smtClean="0"/>
              <a:t>เห็นว่ามีความเป็นไปได้ที่ </a:t>
            </a:r>
            <a:r>
              <a:rPr lang="th-TH" sz="4000" b="1" dirty="0" smtClean="0"/>
              <a:t>หนังสือประกาศก</a:t>
            </a:r>
            <a:r>
              <a:rPr lang="th-TH" sz="4000" b="1" dirty="0" err="1" smtClean="0"/>
              <a:t>ฮักกัย</a:t>
            </a:r>
            <a:r>
              <a:rPr lang="th-TH" sz="4000" b="1" dirty="0"/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เป็น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th-TH" sz="4000" b="1" dirty="0" err="1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เองที่เขียน-และ</a:t>
            </a:r>
            <a:r>
              <a:rPr lang="th-TH" sz="4000" b="1" dirty="0">
                <a:solidFill>
                  <a:srgbClr val="FFC000"/>
                </a:solidFill>
              </a:rPr>
              <a:t>บรรจุคำปราศรัยจริง</a:t>
            </a:r>
            <a:r>
              <a:rPr lang="th-TH" sz="4000" b="1" dirty="0" smtClean="0">
                <a:solidFill>
                  <a:srgbClr val="FFC000"/>
                </a:solidFill>
              </a:rPr>
              <a:t>ของท่าน</a:t>
            </a:r>
          </a:p>
          <a:p>
            <a:r>
              <a:rPr lang="th-TH" sz="4000" b="1" dirty="0" smtClean="0"/>
              <a:t>โดยใน</a:t>
            </a:r>
            <a:r>
              <a:rPr lang="th-TH" sz="4000" b="1" dirty="0"/>
              <a:t>หนังสือเล่ม</a:t>
            </a:r>
            <a:r>
              <a:rPr lang="th-TH" sz="4000" b="1" dirty="0" smtClean="0"/>
              <a:t>นี้ 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จะกล่าวถึงตัวท่านเองโดยใช้คำในแบบ </a:t>
            </a:r>
            <a:r>
              <a:rPr lang="th-TH" sz="4800" b="1" dirty="0" smtClean="0">
                <a:solidFill>
                  <a:srgbClr val="FFFF00"/>
                </a:solidFill>
              </a:rPr>
              <a:t>“บุรุษ</a:t>
            </a:r>
            <a:r>
              <a:rPr lang="th-TH" sz="4800" b="1" dirty="0">
                <a:solidFill>
                  <a:srgbClr val="FFFF00"/>
                </a:solidFill>
              </a:rPr>
              <a:t>ที่</a:t>
            </a:r>
            <a:r>
              <a:rPr lang="th-TH" sz="4800" b="1" dirty="0" smtClean="0">
                <a:solidFill>
                  <a:srgbClr val="FFFF00"/>
                </a:solidFill>
              </a:rPr>
              <a:t>สาม” </a:t>
            </a:r>
            <a:r>
              <a:rPr lang="en-US" sz="48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ทำไม</a:t>
            </a:r>
            <a:r>
              <a:rPr lang="th-TH" sz="4000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th-TH" sz="4000" b="1" dirty="0" smtClean="0"/>
              <a:t>เป็นไปได้ว่า ที่ท่านทำ</a:t>
            </a:r>
            <a:r>
              <a:rPr lang="th-TH" sz="4000" b="1" dirty="0" smtClean="0"/>
              <a:t>เช่นนี้ </a:t>
            </a:r>
            <a:r>
              <a:rPr lang="th-TH" sz="4800" b="1" dirty="0" smtClean="0">
                <a:solidFill>
                  <a:srgbClr val="FFFF00"/>
                </a:solidFill>
              </a:rPr>
              <a:t>เพื่อ</a:t>
            </a:r>
            <a:r>
              <a:rPr lang="th-TH" sz="4800" b="1" dirty="0">
                <a:solidFill>
                  <a:srgbClr val="FFFF00"/>
                </a:solidFill>
              </a:rPr>
              <a:t>ทำให้งานของท่านน่าเชื่อถือมาก</a:t>
            </a:r>
            <a:r>
              <a:rPr lang="th-TH" sz="4800" b="1" dirty="0" smtClean="0">
                <a:solidFill>
                  <a:srgbClr val="FFFF00"/>
                </a:solidFill>
              </a:rPr>
              <a:t>ยิ่งขึ้น</a:t>
            </a: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3. โครงสร้างและเนื้อหา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1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552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ตัวอย่าง</a:t>
            </a:r>
            <a:r>
              <a:rPr lang="en-GB" sz="4400" b="1" dirty="0" smtClean="0">
                <a:solidFill>
                  <a:srgbClr val="FFFF00"/>
                </a:solidFill>
              </a:rPr>
              <a:t>:</a:t>
            </a: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th-TH" sz="4800" b="1" dirty="0" err="1" smtClean="0">
                <a:solidFill>
                  <a:srgbClr val="FFFF00"/>
                </a:solidFill>
              </a:rPr>
              <a:t>ฮกก</a:t>
            </a:r>
            <a:r>
              <a:rPr lang="th-TH" sz="4800" b="1" dirty="0" smtClean="0">
                <a:solidFill>
                  <a:srgbClr val="FFFF00"/>
                </a:solidFill>
              </a:rPr>
              <a:t> 1:1-5</a:t>
            </a:r>
          </a:p>
          <a:p>
            <a:r>
              <a:rPr lang="th-TH" sz="3600" b="1" dirty="0" smtClean="0"/>
              <a:t>“วันที่</a:t>
            </a:r>
            <a:r>
              <a:rPr lang="th-TH" sz="3600" b="1" dirty="0"/>
              <a:t>​หนึ่ง เดือน​ที่​หก ปี​ที่​สอง​ใน​รัช​</a:t>
            </a:r>
            <a:r>
              <a:rPr lang="th-TH" sz="3600" b="1" dirty="0">
                <a:solidFill>
                  <a:srgbClr val="FFFF00"/>
                </a:solidFill>
              </a:rPr>
              <a:t>สมัย​กษัตริย์​ดา​ริ​</a:t>
            </a:r>
            <a:r>
              <a:rPr lang="th-TH" sz="3600" b="1" dirty="0" err="1" smtClean="0">
                <a:solidFill>
                  <a:srgbClr val="FFFF00"/>
                </a:solidFill>
              </a:rPr>
              <a:t>อัส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/>
              <a:t>พระ</a:t>
            </a:r>
            <a:r>
              <a:rPr lang="th-TH" sz="3600" b="1" dirty="0"/>
              <a:t>​</a:t>
            </a:r>
            <a:r>
              <a:rPr lang="th-TH" sz="3600" b="1" dirty="0" err="1"/>
              <a:t>ยาห์</a:t>
            </a:r>
            <a:r>
              <a:rPr lang="th-TH" sz="3600" b="1" dirty="0"/>
              <a:t>​</a:t>
            </a:r>
            <a:r>
              <a:rPr lang="th-TH" sz="3600" b="1" dirty="0" err="1"/>
              <a:t>เวห์</a:t>
            </a:r>
            <a:r>
              <a:rPr lang="th-TH" sz="3600" b="1" dirty="0"/>
              <a:t>​ทรง​บัญชา​ให้​</a:t>
            </a:r>
            <a:r>
              <a:rPr lang="th-TH" sz="3600" b="1" dirty="0">
                <a:solidFill>
                  <a:srgbClr val="FFFF00"/>
                </a:solidFill>
              </a:rPr>
              <a:t>ประ​กา​ศก​ฮัก​</a:t>
            </a:r>
            <a:r>
              <a:rPr lang="th-TH" sz="3600" b="1" dirty="0" err="1">
                <a:solidFill>
                  <a:srgbClr val="FFFF00"/>
                </a:solidFill>
              </a:rPr>
              <a:t>กัย</a:t>
            </a:r>
            <a:r>
              <a:rPr lang="th-TH" sz="3600" b="1" dirty="0" smtClean="0"/>
              <a:t>​ ไป</a:t>
            </a:r>
            <a:r>
              <a:rPr lang="th-TH" sz="3600" b="1" dirty="0"/>
              <a:t>​บอก</a:t>
            </a:r>
            <a:r>
              <a:rPr lang="th-TH" sz="3600" b="1" dirty="0">
                <a:solidFill>
                  <a:srgbClr val="FFC000"/>
                </a:solidFill>
              </a:rPr>
              <a:t>​</a:t>
            </a:r>
            <a:r>
              <a:rPr lang="th-TH" sz="3600" b="1" dirty="0" err="1">
                <a:solidFill>
                  <a:srgbClr val="FFFF00"/>
                </a:solidFill>
              </a:rPr>
              <a:t>เศรุบ</a:t>
            </a:r>
            <a:r>
              <a:rPr lang="th-TH" sz="3600" b="1" dirty="0">
                <a:solidFill>
                  <a:srgbClr val="FFFF00"/>
                </a:solidFill>
              </a:rPr>
              <a:t>บา</a:t>
            </a:r>
            <a:r>
              <a:rPr lang="th-TH" sz="3600" b="1" dirty="0" err="1" smtClean="0">
                <a:solidFill>
                  <a:srgbClr val="FFFF00"/>
                </a:solidFill>
              </a:rPr>
              <a:t>เบล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smtClean="0"/>
              <a:t>​</a:t>
            </a:r>
            <a:r>
              <a:rPr lang="th-TH" sz="3600" b="1" dirty="0"/>
              <a:t>บุตร​ของ​</a:t>
            </a:r>
            <a:r>
              <a:rPr lang="th-TH" sz="3600" b="1" dirty="0" err="1"/>
              <a:t>เชอัลทิเอล</a:t>
            </a:r>
            <a:r>
              <a:rPr lang="th-TH" sz="3600" b="1" dirty="0"/>
              <a:t> </a:t>
            </a:r>
            <a:r>
              <a:rPr lang="th-TH" sz="3600" b="1" dirty="0">
                <a:solidFill>
                  <a:srgbClr val="FFFF00"/>
                </a:solidFill>
              </a:rPr>
              <a:t>ผู้ว่าราชการ​แคว้น​ยู</a:t>
            </a:r>
            <a:r>
              <a:rPr lang="th-TH" sz="3600" b="1" dirty="0" err="1">
                <a:solidFill>
                  <a:srgbClr val="FFFF00"/>
                </a:solidFill>
              </a:rPr>
              <a:t>ดาห์</a:t>
            </a: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/>
              <a:t>และ​บอก​</a:t>
            </a:r>
            <a:r>
              <a:rPr lang="th-TH" sz="3600" b="1" dirty="0">
                <a:solidFill>
                  <a:srgbClr val="FFFF00"/>
                </a:solidFill>
              </a:rPr>
              <a:t>โย​ชู​วา</a:t>
            </a:r>
            <a:r>
              <a:rPr lang="th-TH" sz="3600" b="1" dirty="0"/>
              <a:t>​บุตร​ของ​เย​โฮ​ซา​ดัก </a:t>
            </a:r>
            <a:r>
              <a:rPr lang="th-TH" sz="3600" b="1" dirty="0">
                <a:solidFill>
                  <a:srgbClr val="FFFF00"/>
                </a:solidFill>
              </a:rPr>
              <a:t>มหา​สม​</a:t>
            </a:r>
            <a:r>
              <a:rPr lang="th-TH" sz="3600" b="1" dirty="0" err="1">
                <a:solidFill>
                  <a:srgbClr val="FFFF00"/>
                </a:solidFill>
              </a:rPr>
              <a:t>ณะ</a:t>
            </a:r>
            <a:r>
              <a:rPr lang="th-TH" sz="3600" b="1" dirty="0" smtClean="0">
                <a:solidFill>
                  <a:srgbClr val="FFFF00"/>
                </a:solidFill>
              </a:rPr>
              <a:t>​ </a:t>
            </a:r>
            <a:r>
              <a:rPr lang="th-TH" sz="3600" b="1" dirty="0" smtClean="0"/>
              <a:t>ว่า “</a:t>
            </a:r>
            <a:r>
              <a:rPr lang="th-TH" sz="3600" b="1" dirty="0"/>
              <a:t>พระ​</a:t>
            </a:r>
            <a:r>
              <a:rPr lang="th-TH" sz="3600" b="1" dirty="0" err="1"/>
              <a:t>ยาห์</a:t>
            </a:r>
            <a:r>
              <a:rPr lang="th-TH" sz="3600" b="1" dirty="0"/>
              <a:t>​</a:t>
            </a:r>
            <a:r>
              <a:rPr lang="th-TH" sz="3600" b="1" dirty="0" err="1"/>
              <a:t>เวห์</a:t>
            </a:r>
            <a:r>
              <a:rPr lang="th-TH" sz="3600" b="1" dirty="0"/>
              <a:t>​จอม​จักรวาล​ตรัส​ดังนี้ ประชากร​นี้​พูด​ว่า ‘ยัง​ไม่​ถึง​เวลาที่​จะ​สร้าง​พระ​วิหาร​หลัง​ใหม่​ของ​พระ​</a:t>
            </a:r>
            <a:r>
              <a:rPr lang="th-TH" sz="3600" b="1" dirty="0" err="1"/>
              <a:t>ยาห์</a:t>
            </a:r>
            <a:r>
              <a:rPr lang="th-TH" sz="3600" b="1" dirty="0"/>
              <a:t>​</a:t>
            </a:r>
            <a:r>
              <a:rPr lang="th-TH" sz="3600" b="1" dirty="0" err="1"/>
              <a:t>เวห์</a:t>
            </a:r>
            <a:r>
              <a:rPr lang="th-TH" sz="3600" b="1" dirty="0" smtClean="0"/>
              <a:t>’” พระ</a:t>
            </a:r>
            <a:r>
              <a:rPr lang="th-TH" sz="3600" b="1" dirty="0"/>
              <a:t>​</a:t>
            </a:r>
            <a:r>
              <a:rPr lang="th-TH" sz="3600" b="1" dirty="0" err="1"/>
              <a:t>ยาห์</a:t>
            </a:r>
            <a:r>
              <a:rPr lang="th-TH" sz="3600" b="1" dirty="0"/>
              <a:t>​</a:t>
            </a:r>
            <a:r>
              <a:rPr lang="th-TH" sz="3600" b="1" dirty="0" err="1"/>
              <a:t>เวห์</a:t>
            </a:r>
            <a:r>
              <a:rPr lang="th-TH" sz="3600" b="1" dirty="0"/>
              <a:t>​ตรัส​กับ​ประ​กา​ศก​ฮัก​</a:t>
            </a:r>
            <a:r>
              <a:rPr lang="th-TH" sz="3600" b="1" dirty="0" err="1"/>
              <a:t>กัย</a:t>
            </a:r>
            <a:r>
              <a:rPr lang="th-TH" sz="3600" b="1" dirty="0"/>
              <a:t>​</a:t>
            </a:r>
            <a:r>
              <a:rPr lang="th-TH" sz="3600" b="1" dirty="0" smtClean="0"/>
              <a:t>ว่า </a:t>
            </a:r>
            <a:r>
              <a:rPr lang="th-TH" sz="3600" b="1" dirty="0" smtClean="0">
                <a:solidFill>
                  <a:srgbClr val="FFC000"/>
                </a:solidFill>
              </a:rPr>
              <a:t>“</a:t>
            </a:r>
            <a:r>
              <a:rPr lang="th-TH" sz="3600" b="1" dirty="0">
                <a:solidFill>
                  <a:srgbClr val="FFC000"/>
                </a:solidFill>
              </a:rPr>
              <a:t>ท่าน​ทั้ง​หลาย​คิด​ว่า​ถูกต้อง​แล้ว​หรือ​ที่​เวลา​นี้​ท่าน​อยู่​สบาย​ใน​บ้าน​บุ​ด้วย​ไม้​สน​สี​</a:t>
            </a:r>
            <a:r>
              <a:rPr lang="th-TH" sz="3600" b="1" dirty="0" err="1">
                <a:solidFill>
                  <a:srgbClr val="FFC000"/>
                </a:solidFill>
              </a:rPr>
              <a:t>ดาร์</a:t>
            </a:r>
            <a:r>
              <a:rPr lang="th-TH" sz="3600" b="1" dirty="0">
                <a:solidFill>
                  <a:srgbClr val="FFC000"/>
                </a:solidFill>
              </a:rPr>
              <a:t> ขณะที่​บ้าน​ของ​เรา​ยัง​เป็น​กอง​ซากปรักหักพัง​อยู่</a:t>
            </a:r>
            <a:r>
              <a:rPr lang="th-TH" sz="3600" b="1" dirty="0" smtClean="0">
                <a:solidFill>
                  <a:srgbClr val="FFC000"/>
                </a:solidFill>
              </a:rPr>
              <a:t>” </a:t>
            </a:r>
            <a:r>
              <a:rPr lang="th-TH" sz="3600" b="1" dirty="0" smtClean="0"/>
              <a:t>บัดนี้ </a:t>
            </a:r>
            <a:r>
              <a:rPr lang="th-TH" sz="3600" b="1" dirty="0"/>
              <a:t>พระ​</a:t>
            </a:r>
            <a:r>
              <a:rPr lang="th-TH" sz="3600" b="1" dirty="0" err="1"/>
              <a:t>ยาห์</a:t>
            </a:r>
            <a:r>
              <a:rPr lang="th-TH" sz="3600" b="1" dirty="0"/>
              <a:t>​</a:t>
            </a:r>
            <a:r>
              <a:rPr lang="th-TH" sz="3600" b="1" dirty="0" err="1"/>
              <a:t>เวห์</a:t>
            </a:r>
            <a:r>
              <a:rPr lang="th-TH" sz="3600" b="1" dirty="0"/>
              <a:t>​จอม​จักรวาล​จึง​ตรัส​ว่า “จง​พิจารณา​การ​กระทำ​ของ​ท่าน​ให้​ดี​</a:t>
            </a:r>
            <a:r>
              <a:rPr lang="th-TH" sz="3600" b="1" dirty="0" smtClean="0"/>
              <a:t>เถิด”</a:t>
            </a:r>
            <a:endParaRPr lang="th-TH" sz="3600" b="1" dirty="0"/>
          </a:p>
        </p:txBody>
      </p:sp>
    </p:spTree>
    <p:extLst>
      <p:ext uri="{BB962C8B-B14F-4D97-AF65-F5344CB8AC3E}">
        <p14:creationId xmlns:p14="http://schemas.microsoft.com/office/powerpoint/2010/main" val="10686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332656"/>
            <a:ext cx="8435280" cy="6192688"/>
          </a:xfrm>
        </p:spPr>
        <p:txBody>
          <a:bodyPr>
            <a:normAutofit/>
          </a:bodyPr>
          <a:lstStyle/>
          <a:p>
            <a:r>
              <a:rPr lang="th-TH" sz="4400" b="1" dirty="0">
                <a:solidFill>
                  <a:srgbClr val="FFFF00"/>
                </a:solidFill>
              </a:rPr>
              <a:t>หนังสือของ</a:t>
            </a:r>
            <a:r>
              <a:rPr lang="th-TH" sz="4400" b="1" dirty="0" err="1">
                <a:solidFill>
                  <a:srgbClr val="FFFF00"/>
                </a:solidFill>
              </a:rPr>
              <a:t>ฮักกัย</a:t>
            </a:r>
            <a:r>
              <a:rPr lang="th-TH" sz="4400" b="1" dirty="0">
                <a:solidFill>
                  <a:srgbClr val="FFFF00"/>
                </a:solidFill>
              </a:rPr>
              <a:t>มีคุณค่าทางประวัติศาสตร์</a:t>
            </a:r>
            <a:r>
              <a:rPr lang="th-TH" sz="4400" b="1" dirty="0" smtClean="0">
                <a:solidFill>
                  <a:srgbClr val="FFFF00"/>
                </a:solidFill>
              </a:rPr>
              <a:t>มาก </a:t>
            </a:r>
          </a:p>
          <a:p>
            <a:pPr marL="0" indent="0">
              <a:buNone/>
            </a:pPr>
            <a:r>
              <a:rPr lang="th-TH" sz="4000" b="1" dirty="0" smtClean="0"/>
              <a:t>1)	</a:t>
            </a:r>
            <a:r>
              <a:rPr lang="th-TH" sz="4000" b="1" dirty="0" smtClean="0">
                <a:solidFill>
                  <a:srgbClr val="FFFF00"/>
                </a:solidFill>
              </a:rPr>
              <a:t>ให้ข้อมูล</a:t>
            </a:r>
            <a:r>
              <a:rPr lang="th-TH" sz="4000" b="1" dirty="0" smtClean="0"/>
              <a:t>ที่ทรงคุณค่าเกี่ยวกับ </a:t>
            </a:r>
            <a:r>
              <a:rPr lang="th-TH" sz="4000" b="1" dirty="0" smtClean="0">
                <a:solidFill>
                  <a:srgbClr val="FFC000"/>
                </a:solidFill>
              </a:rPr>
              <a:t>กลุ่ม</a:t>
            </a:r>
            <a:r>
              <a:rPr lang="th-TH" sz="4000" b="1" dirty="0" err="1" smtClean="0">
                <a:solidFill>
                  <a:srgbClr val="FFC000"/>
                </a:solidFill>
              </a:rPr>
              <a:t>ชาวยิว</a:t>
            </a:r>
            <a:r>
              <a:rPr lang="th-TH" sz="4000" b="1" dirty="0" smtClean="0">
                <a:solidFill>
                  <a:srgbClr val="FFC000"/>
                </a:solidFill>
              </a:rPr>
              <a:t>ในช่วง	ราว </a:t>
            </a:r>
            <a:r>
              <a:rPr lang="en-GB" dirty="0" smtClean="0">
                <a:solidFill>
                  <a:srgbClr val="FFC000"/>
                </a:solidFill>
              </a:rPr>
              <a:t>18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ปี หลังจากการกลับมาจากถิ่นเนรเทศครั้ง	แรกในปี </a:t>
            </a:r>
            <a:r>
              <a:rPr lang="en-GB" dirty="0" smtClean="0">
                <a:solidFill>
                  <a:srgbClr val="FFC000"/>
                </a:solidFill>
              </a:rPr>
              <a:t>538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ก.ค.ศ. (จากปี 538 ถึง 520 ก.ค.ศ.)</a:t>
            </a:r>
          </a:p>
          <a:p>
            <a:pPr marL="0" indent="0">
              <a:buNone/>
            </a:pPr>
            <a:r>
              <a:rPr lang="th-TH" sz="4000" b="1" dirty="0" smtClean="0"/>
              <a:t>2)	แสดงให้เห็นว่า </a:t>
            </a:r>
            <a:r>
              <a:rPr lang="th-TH" sz="4000" b="1" dirty="0" smtClean="0">
                <a:solidFill>
                  <a:srgbClr val="FFC000"/>
                </a:solidFill>
              </a:rPr>
              <a:t>วิถีการดำเนินชีวิตของกลุ่ม</a:t>
            </a:r>
            <a:r>
              <a:rPr lang="th-TH" sz="4000" b="1" dirty="0" err="1" smtClean="0">
                <a:solidFill>
                  <a:srgbClr val="FFC000"/>
                </a:solidFill>
              </a:rPr>
              <a:t>ชาวยิว</a:t>
            </a:r>
            <a:r>
              <a:rPr lang="th-TH" sz="4000" b="1" dirty="0" smtClean="0">
                <a:solidFill>
                  <a:srgbClr val="FFC000"/>
                </a:solidFill>
              </a:rPr>
              <a:t>	ในช่วงเวลานั้นอยู่ในระดับต่ำ ทั้งจากมุมมองด้าน	วัตถุและด้านชีวิตฝ่ายจิต</a:t>
            </a:r>
          </a:p>
          <a:p>
            <a:pPr marL="0" indent="0">
              <a:buNone/>
            </a:pPr>
            <a:r>
              <a:rPr lang="th-TH" sz="4000" b="1" dirty="0" smtClean="0"/>
              <a:t>	</a:t>
            </a:r>
            <a:r>
              <a:rPr lang="th-TH" sz="4000" b="1" dirty="0" smtClean="0"/>
              <a:t>- </a:t>
            </a:r>
            <a:r>
              <a:rPr lang="th-TH" sz="4000" b="1" dirty="0" smtClean="0">
                <a:solidFill>
                  <a:srgbClr val="FFFF00"/>
                </a:solidFill>
              </a:rPr>
              <a:t>วัตถุ</a:t>
            </a:r>
            <a:r>
              <a:rPr lang="th-TH" sz="4000" b="1" dirty="0" smtClean="0"/>
              <a:t> 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ความยากจน ความขัดสน ความลำบาก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- </a:t>
            </a:r>
            <a:r>
              <a:rPr lang="th-TH" sz="4000" b="1" dirty="0" smtClean="0">
                <a:solidFill>
                  <a:srgbClr val="FFFF00"/>
                </a:solidFill>
              </a:rPr>
              <a:t>จิตใจ</a:t>
            </a:r>
            <a:r>
              <a:rPr lang="th-TH" sz="4000" b="1" dirty="0" smtClean="0"/>
              <a:t> 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ศาสนาและ</a:t>
            </a:r>
            <a:r>
              <a:rPr lang="th-TH" sz="4000" b="1" dirty="0" smtClean="0"/>
              <a:t>ศีลธรรม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594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2008" y="1052736"/>
            <a:ext cx="8964488" cy="554461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บทที่ </a:t>
            </a:r>
            <a:r>
              <a:rPr lang="en-GB" sz="3600" dirty="0" smtClean="0">
                <a:solidFill>
                  <a:srgbClr val="FFFF00"/>
                </a:solidFill>
              </a:rPr>
              <a:t>1 </a:t>
            </a:r>
            <a:r>
              <a:rPr lang="en-GB" sz="3600" dirty="0" smtClean="0"/>
              <a:t>= </a:t>
            </a:r>
            <a:r>
              <a:rPr lang="th-TH" sz="3600" dirty="0" smtClean="0"/>
              <a:t>	</a:t>
            </a:r>
            <a:r>
              <a:rPr lang="th-TH" sz="4000" b="1" dirty="0" smtClean="0"/>
              <a:t>มีเนื้อหาอยู่ </a:t>
            </a:r>
            <a:r>
              <a:rPr lang="en-GB" sz="4000" dirty="0" smtClean="0"/>
              <a:t>15</a:t>
            </a:r>
            <a:r>
              <a:rPr lang="th-TH" sz="4000" b="1" dirty="0" smtClean="0"/>
              <a:t> </a:t>
            </a:r>
            <a:r>
              <a:rPr lang="th-TH" sz="4000" b="1" dirty="0" smtClean="0"/>
              <a:t>ข้อ </a:t>
            </a:r>
            <a:r>
              <a:rPr lang="th-TH" sz="4400" b="1" dirty="0" smtClean="0">
                <a:solidFill>
                  <a:srgbClr val="FFC000"/>
                </a:solidFill>
              </a:rPr>
              <a:t>(ดูพระคัมภีร์)</a:t>
            </a:r>
            <a:endParaRPr lang="th-TH" sz="4400" b="1" dirty="0" smtClean="0">
              <a:solidFill>
                <a:srgbClr val="FFC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sz="4400" b="1" dirty="0"/>
              <a:t>	</a:t>
            </a:r>
            <a:r>
              <a:rPr lang="en-GB" sz="4400" b="1" dirty="0"/>
              <a:t> </a:t>
            </a:r>
            <a:r>
              <a:rPr lang="en-GB" sz="4400" b="1" dirty="0" smtClean="0"/>
              <a:t>  </a:t>
            </a:r>
            <a:r>
              <a:rPr lang="en-GB" sz="3600" dirty="0" smtClean="0"/>
              <a:t>=</a:t>
            </a:r>
            <a:r>
              <a:rPr lang="en-GB" sz="4400" b="1" dirty="0" smtClean="0"/>
              <a:t>	</a:t>
            </a:r>
            <a:r>
              <a:rPr lang="th-TH" sz="4000" b="1" dirty="0" smtClean="0"/>
              <a:t>หัวเรื่องคือ ประกาศก</a:t>
            </a:r>
            <a:r>
              <a:rPr lang="th-TH" sz="4000" b="1" dirty="0" smtClean="0"/>
              <a:t>เรียกร้อง</a:t>
            </a:r>
            <a:r>
              <a:rPr lang="th-TH" sz="4000" b="1" dirty="0" smtClean="0"/>
              <a:t>ประชาชนให้		รีบ</a:t>
            </a:r>
            <a:r>
              <a:rPr lang="th-TH" sz="4000" b="1" dirty="0" smtClean="0"/>
              <a:t>สร้าง</a:t>
            </a:r>
            <a:r>
              <a:rPr lang="th-TH" sz="4000" b="1" dirty="0" smtClean="0"/>
              <a:t>พระวิหาร</a:t>
            </a:r>
            <a:r>
              <a:rPr lang="th-TH" sz="4000" b="1" dirty="0"/>
              <a:t>หลัง</a:t>
            </a:r>
            <a:r>
              <a:rPr lang="th-TH" sz="3600" b="1" dirty="0" smtClean="0"/>
              <a:t>ใหม่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000" b="1" dirty="0">
                <a:solidFill>
                  <a:srgbClr val="FFFF00"/>
                </a:solidFill>
              </a:rPr>
              <a:t>บทที่ </a:t>
            </a:r>
            <a:r>
              <a:rPr lang="en-GB" sz="3600" dirty="0" smtClean="0">
                <a:solidFill>
                  <a:srgbClr val="FFFF00"/>
                </a:solidFill>
              </a:rPr>
              <a:t>2  </a:t>
            </a:r>
            <a:r>
              <a:rPr lang="en-GB" sz="3600" dirty="0" smtClean="0"/>
              <a:t>= </a:t>
            </a:r>
            <a:r>
              <a:rPr lang="th-TH" sz="3600" dirty="0"/>
              <a:t>	</a:t>
            </a:r>
            <a:r>
              <a:rPr lang="th-TH" sz="4000" b="1" dirty="0"/>
              <a:t>มีเนื้อหาอยู่ </a:t>
            </a:r>
            <a:r>
              <a:rPr lang="th-TH" sz="4800" b="1" dirty="0" smtClean="0"/>
              <a:t>23</a:t>
            </a:r>
            <a:r>
              <a:rPr lang="th-TH" sz="4000" b="1" dirty="0" smtClean="0"/>
              <a:t> </a:t>
            </a:r>
            <a:r>
              <a:rPr lang="th-TH" sz="4000" b="1" dirty="0"/>
              <a:t>ข้อ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000" b="1" dirty="0"/>
              <a:t>	</a:t>
            </a:r>
            <a:r>
              <a:rPr lang="en-GB" sz="4000" b="1" dirty="0" smtClean="0"/>
              <a:t>   </a:t>
            </a:r>
            <a:r>
              <a:rPr lang="en-GB" sz="3600" dirty="0" smtClean="0"/>
              <a:t>=</a:t>
            </a:r>
            <a:r>
              <a:rPr lang="en-GB" sz="4000" b="1" dirty="0"/>
              <a:t>	</a:t>
            </a:r>
            <a:r>
              <a:rPr lang="th-TH" sz="3600" b="1" dirty="0" smtClean="0"/>
              <a:t>พระเจ้าตรัสแก่</a:t>
            </a:r>
            <a:r>
              <a:rPr lang="th-TH" sz="3600" b="1" dirty="0" err="1" smtClean="0"/>
              <a:t>ชาวยิว</a:t>
            </a:r>
            <a:r>
              <a:rPr lang="th-TH" sz="3600" b="1" dirty="0" smtClean="0"/>
              <a:t> ซึ่งไม่เคยเห็นพระวิหารหลัง		เก่าว่า พระองค์จะทำให้พระวิหารหลังใหม่ยิ่งใหญ่-		รุ่งเรืองเหมือนอดีต / อวยพรการกสิกรรมจะบังเกิด		ผล / ให้</a:t>
            </a:r>
            <a:r>
              <a:rPr lang="th-TH" sz="3600" b="1" dirty="0" err="1" smtClean="0"/>
              <a:t>ฮักกัย</a:t>
            </a:r>
            <a:r>
              <a:rPr lang="th-TH" sz="3600" b="1" dirty="0" smtClean="0"/>
              <a:t>ไปปรึกษาสมณะเรื่องธรรมบัญญัติ / 		พระสัญญาจะ</a:t>
            </a:r>
            <a:r>
              <a:rPr lang="th-TH" sz="3600" b="1" dirty="0" err="1" smtClean="0"/>
              <a:t>ให้เศรุบ</a:t>
            </a:r>
            <a:r>
              <a:rPr lang="th-TH" sz="3600" b="1" dirty="0" smtClean="0"/>
              <a:t>บา</a:t>
            </a:r>
            <a:r>
              <a:rPr lang="th-TH" sz="3600" b="1" dirty="0" err="1" smtClean="0"/>
              <a:t>เบล</a:t>
            </a:r>
            <a:r>
              <a:rPr lang="th-TH" sz="3600" b="1" dirty="0" smtClean="0"/>
              <a:t> เป็นผู้ปกครอง</a:t>
            </a:r>
            <a:endParaRPr lang="th-TH" sz="3600" b="1" dirty="0"/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โครงสร้างเนื้อหา มี 2 บท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1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251520" y="1340768"/>
            <a:ext cx="8640960" cy="48245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1) เรียกร้องให้รีบสร้างพระวิหารหลังใหม่ </a:t>
            </a:r>
            <a:r>
              <a:rPr lang="th-TH" sz="4000" b="1" dirty="0" smtClean="0">
                <a:solidFill>
                  <a:srgbClr val="FFFF00"/>
                </a:solidFill>
              </a:rPr>
              <a:t>(</a:t>
            </a:r>
            <a:r>
              <a:rPr lang="en-GB" sz="3600" dirty="0" smtClean="0">
                <a:solidFill>
                  <a:srgbClr val="FFFF00"/>
                </a:solidFill>
              </a:rPr>
              <a:t>1:1-15</a:t>
            </a:r>
            <a:r>
              <a:rPr lang="th-TH" sz="4000" b="1" dirty="0" smtClean="0">
                <a:solidFill>
                  <a:srgbClr val="FFFF00"/>
                </a:solidFill>
              </a:rPr>
              <a:t>)</a:t>
            </a:r>
            <a:endParaRPr lang="en-US" sz="4000" b="1" dirty="0" smtClean="0">
              <a:solidFill>
                <a:srgbClr val="FFFF00"/>
              </a:solidFill>
            </a:endParaRPr>
          </a:p>
          <a:p>
            <a:r>
              <a:rPr lang="th-TH" sz="4000" b="1" dirty="0" smtClean="0"/>
              <a:t>เริ่มต้นด้วยการเล่าว่า </a:t>
            </a:r>
            <a:r>
              <a:rPr lang="th-TH" sz="4000" b="1" dirty="0" smtClean="0">
                <a:solidFill>
                  <a:srgbClr val="FFFF00"/>
                </a:solidFill>
              </a:rPr>
              <a:t>พระ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ยาห์เวห์</a:t>
            </a:r>
            <a:r>
              <a:rPr lang="th-TH" sz="4000" b="1" dirty="0" smtClean="0">
                <a:solidFill>
                  <a:srgbClr val="FFFF00"/>
                </a:solidFill>
              </a:rPr>
              <a:t>บัญชาให้</a:t>
            </a:r>
            <a:r>
              <a:rPr lang="th-TH" sz="4000" b="1" dirty="0" err="1" smtClean="0">
                <a:solidFill>
                  <a:srgbClr val="FFFF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FF00"/>
                </a:solidFill>
              </a:rPr>
              <a:t>ไป</a:t>
            </a:r>
            <a:r>
              <a:rPr lang="th-TH" sz="4000" b="1" dirty="0" err="1" smtClean="0">
                <a:solidFill>
                  <a:srgbClr val="FFFF00"/>
                </a:solidFill>
              </a:rPr>
              <a:t>บอกเศรุบ</a:t>
            </a:r>
            <a:r>
              <a:rPr lang="th-TH" sz="4000" b="1" dirty="0" smtClean="0">
                <a:solidFill>
                  <a:srgbClr val="FFFF00"/>
                </a:solidFill>
              </a:rPr>
              <a:t>บา</a:t>
            </a:r>
            <a:r>
              <a:rPr lang="th-TH" sz="4000" b="1" dirty="0" err="1" smtClean="0">
                <a:solidFill>
                  <a:srgbClr val="FFFF00"/>
                </a:solidFill>
              </a:rPr>
              <a:t>เบล</a:t>
            </a:r>
            <a:r>
              <a:rPr lang="th-TH" sz="4000" b="1" dirty="0" smtClean="0">
                <a:solidFill>
                  <a:srgbClr val="FFFF00"/>
                </a:solidFill>
              </a:rPr>
              <a:t> ผู้ว่าราชการแคว้นยู</a:t>
            </a:r>
            <a:r>
              <a:rPr lang="th-TH" sz="4000" b="1" dirty="0" err="1" smtClean="0">
                <a:solidFill>
                  <a:srgbClr val="FFFF00"/>
                </a:solidFill>
              </a:rPr>
              <a:t>ดาห์</a:t>
            </a:r>
            <a:r>
              <a:rPr lang="th-TH" sz="4000" b="1" dirty="0" smtClean="0">
                <a:solidFill>
                  <a:srgbClr val="FFFF00"/>
                </a:solidFill>
              </a:rPr>
              <a:t> และโยชูวา มหาสมณะว่า ให้รีบเร่งในการสร้างพระวิหารให้เสร็จ </a:t>
            </a:r>
            <a:r>
              <a:rPr lang="th-TH" sz="4000" b="1" dirty="0" smtClean="0"/>
              <a:t>เนื่องจากประชาชนคิดว่ายังไม่ถึงเวลาในการสร้างพระวิหาร และให้ความสนใจในเรื่องของตัวเองมากกว่า เช่น สร้างบ้านที่อยู่อาศัย ทำมาหากิน</a:t>
            </a:r>
            <a:endParaRPr lang="en-US" sz="4000" b="1" dirty="0"/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สรุป เนื้อหา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สำคัญ มี 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5 เรื่อง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54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aggai and Zachariah. The temple rebuilt. | Christian art, Bible stories,  Art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44" y="-3798"/>
            <a:ext cx="5328592" cy="686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5937180"/>
            <a:ext cx="9144000" cy="9087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เศรุบ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บา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เบล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 สมณะโยชูวา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5300348" y="260648"/>
            <a:ext cx="3736148" cy="56765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b="1" dirty="0" smtClean="0">
                <a:solidFill>
                  <a:srgbClr val="FFFF00"/>
                </a:solidFill>
              </a:rPr>
              <a:t>ตัวอย่างคำเทศน์ เช่น </a:t>
            </a:r>
            <a:r>
              <a:rPr lang="th-TH" sz="3600" b="1" dirty="0" smtClean="0"/>
              <a:t>“ท่านทั้งหลายคิดว่าถูกต้องแล้วหรือที่เวลานี้พวกท่านอยู่สบายในบ้านที่บุด้วยไม้สนสี</a:t>
            </a:r>
            <a:r>
              <a:rPr lang="th-TH" sz="3600" b="1" dirty="0" err="1" smtClean="0"/>
              <a:t>ดาร์</a:t>
            </a:r>
            <a:r>
              <a:rPr lang="th-TH" sz="3600" b="1" dirty="0" smtClean="0"/>
              <a:t> ขณะที่บ้านนี้ยังเป็นกองซากปรักหักพังอยู่” (</a:t>
            </a:r>
            <a:r>
              <a:rPr lang="en-GB" sz="2800" dirty="0" smtClean="0"/>
              <a:t>4</a:t>
            </a:r>
            <a:r>
              <a:rPr lang="th-TH" sz="3600" b="1" dirty="0" smtClean="0"/>
              <a:t>) “เราอยู่กับท่านทั้งหลาย” </a:t>
            </a:r>
            <a:r>
              <a:rPr lang="en-GB" sz="2800" dirty="0" smtClean="0"/>
              <a:t>(13) </a:t>
            </a:r>
            <a:r>
              <a:rPr lang="th-TH" sz="2800" dirty="0" smtClean="0"/>
              <a:t>         </a:t>
            </a:r>
            <a:r>
              <a:rPr lang="th-TH" sz="3600" b="1" dirty="0" smtClean="0">
                <a:solidFill>
                  <a:srgbClr val="FFFF00"/>
                </a:solidFill>
              </a:rPr>
              <a:t>(อ่านข้อ 3-11)</a:t>
            </a:r>
            <a:endParaRPr lang="en-US" sz="36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5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60648"/>
            <a:ext cx="8424936" cy="6480720"/>
          </a:xfrm>
        </p:spPr>
        <p:txBody>
          <a:bodyPr>
            <a:normAutofit/>
          </a:bodyPr>
          <a:lstStyle/>
          <a:p>
            <a:r>
              <a:rPr lang="th-TH" sz="4800" b="1" dirty="0" err="1" smtClean="0">
                <a:solidFill>
                  <a:srgbClr val="FFFF00"/>
                </a:solidFill>
              </a:rPr>
              <a:t>เมื่อเศ</a:t>
            </a:r>
            <a:r>
              <a:rPr lang="th-TH" sz="4800" b="1" dirty="0" err="1" smtClean="0">
                <a:solidFill>
                  <a:srgbClr val="FFFF00"/>
                </a:solidFill>
              </a:rPr>
              <a:t>รุบ</a:t>
            </a:r>
            <a:r>
              <a:rPr lang="th-TH" sz="4800" b="1" dirty="0" smtClean="0">
                <a:solidFill>
                  <a:srgbClr val="FFFF00"/>
                </a:solidFill>
              </a:rPr>
              <a:t>บา</a:t>
            </a:r>
            <a:r>
              <a:rPr lang="th-TH" sz="4800" b="1" dirty="0" err="1" smtClean="0">
                <a:solidFill>
                  <a:srgbClr val="FFFF00"/>
                </a:solidFill>
              </a:rPr>
              <a:t>เบล</a:t>
            </a:r>
            <a:r>
              <a:rPr lang="th-TH" sz="4800" b="1" dirty="0" smtClean="0">
                <a:solidFill>
                  <a:srgbClr val="FFFF00"/>
                </a:solidFill>
              </a:rPr>
              <a:t> + โย</a:t>
            </a:r>
            <a:r>
              <a:rPr lang="th-TH" sz="4800" b="1" dirty="0" smtClean="0">
                <a:solidFill>
                  <a:srgbClr val="FFFF00"/>
                </a:solidFill>
              </a:rPr>
              <a:t>ชู</a:t>
            </a:r>
            <a:r>
              <a:rPr lang="th-TH" sz="4800" b="1" dirty="0" smtClean="0">
                <a:solidFill>
                  <a:srgbClr val="FFFF00"/>
                </a:solidFill>
              </a:rPr>
              <a:t>วา + ประชาชนได้</a:t>
            </a:r>
            <a:r>
              <a:rPr lang="th-TH" sz="4800" b="1" dirty="0">
                <a:solidFill>
                  <a:srgbClr val="FFFF00"/>
                </a:solidFill>
              </a:rPr>
              <a:t>ยินเช่นนี้ </a:t>
            </a:r>
            <a:r>
              <a:rPr lang="th-TH" sz="4300" b="1" dirty="0">
                <a:solidFill>
                  <a:srgbClr val="FFC000"/>
                </a:solidFill>
              </a:rPr>
              <a:t>ก็มีความยำเกรงในพระ</a:t>
            </a:r>
            <a:r>
              <a:rPr lang="th-TH" sz="4300" b="1" dirty="0" smtClean="0">
                <a:solidFill>
                  <a:srgbClr val="FFC000"/>
                </a:solidFill>
              </a:rPr>
              <a:t>เจ้า และ</a:t>
            </a:r>
            <a:r>
              <a:rPr lang="th-TH" sz="4300" b="1" dirty="0">
                <a:solidFill>
                  <a:srgbClr val="FFC000"/>
                </a:solidFill>
              </a:rPr>
              <a:t>รีบลงมือสร้างพระ</a:t>
            </a:r>
            <a:r>
              <a:rPr lang="th-TH" sz="4300" b="1" dirty="0" smtClean="0">
                <a:solidFill>
                  <a:srgbClr val="FFC000"/>
                </a:solidFill>
              </a:rPr>
              <a:t>วิหาร </a:t>
            </a:r>
            <a:r>
              <a:rPr lang="th-TH" sz="4300" b="1" dirty="0" smtClean="0"/>
              <a:t>(อ่านข้อ 12-14)</a:t>
            </a:r>
            <a:endParaRPr lang="en-US" sz="4300" b="1" dirty="0"/>
          </a:p>
          <a:p>
            <a:r>
              <a:rPr lang="th-TH" sz="4800" b="1" dirty="0" smtClean="0">
                <a:solidFill>
                  <a:srgbClr val="FFFF00"/>
                </a:solidFill>
              </a:rPr>
              <a:t>ตอนท้าย</a:t>
            </a:r>
            <a:r>
              <a:rPr lang="th-TH" sz="4800" b="1" dirty="0">
                <a:solidFill>
                  <a:srgbClr val="FFFF00"/>
                </a:solidFill>
              </a:rPr>
              <a:t>ของ</a:t>
            </a:r>
            <a:r>
              <a:rPr lang="th-TH" sz="4800" b="1" dirty="0" smtClean="0">
                <a:solidFill>
                  <a:srgbClr val="FFFF00"/>
                </a:solidFill>
              </a:rPr>
              <a:t>บทที่ 1 ระบุช่วงเวลาด้วย</a:t>
            </a:r>
            <a:r>
              <a:rPr lang="th-TH" sz="4800" b="1" dirty="0">
                <a:solidFill>
                  <a:srgbClr val="FFFF00"/>
                </a:solidFill>
              </a:rPr>
              <a:t>ว่า </a:t>
            </a:r>
            <a:r>
              <a:rPr lang="th-TH" sz="4300" b="1" dirty="0"/>
              <a:t>เหตุการณ์นี้เกิดขึ้นในวันที่ยี่สิบสี่ เดือนที่หก ปีที่สอง</a:t>
            </a:r>
            <a:r>
              <a:rPr lang="th-TH" sz="4300" b="1" dirty="0">
                <a:solidFill>
                  <a:srgbClr val="FFC000"/>
                </a:solidFill>
              </a:rPr>
              <a:t>ในรัชสมัย</a:t>
            </a:r>
            <a:r>
              <a:rPr lang="th-TH" sz="4300" b="1" dirty="0" smtClean="0">
                <a:solidFill>
                  <a:srgbClr val="FFC000"/>
                </a:solidFill>
              </a:rPr>
              <a:t>ของ กษัตริย์</a:t>
            </a:r>
            <a:r>
              <a:rPr lang="th-TH" sz="4300" b="1" dirty="0">
                <a:solidFill>
                  <a:srgbClr val="FFC000"/>
                </a:solidFill>
              </a:rPr>
              <a:t>ดา</a:t>
            </a:r>
            <a:r>
              <a:rPr lang="th-TH" sz="4300" b="1" dirty="0" err="1">
                <a:solidFill>
                  <a:srgbClr val="FFC000"/>
                </a:solidFill>
              </a:rPr>
              <a:t>ริอัส</a:t>
            </a:r>
            <a:r>
              <a:rPr lang="th-TH" sz="4300" b="1" dirty="0"/>
              <a:t> </a:t>
            </a:r>
            <a:r>
              <a:rPr lang="th-TH" sz="4300" b="1" dirty="0" smtClean="0"/>
              <a:t>(คือ สิงหาคม-กันยายน ปี </a:t>
            </a:r>
            <a:r>
              <a:rPr lang="en-GB" sz="3500" dirty="0" smtClean="0"/>
              <a:t>520</a:t>
            </a:r>
            <a:r>
              <a:rPr lang="en-GB" sz="4300" dirty="0" smtClean="0"/>
              <a:t> </a:t>
            </a:r>
            <a:r>
              <a:rPr lang="th-TH" sz="4300" b="1" dirty="0"/>
              <a:t>ก.ค.</a:t>
            </a:r>
            <a:r>
              <a:rPr lang="th-TH" sz="4300" b="1" dirty="0" smtClean="0"/>
              <a:t>ศ.)</a:t>
            </a:r>
          </a:p>
          <a:p>
            <a:r>
              <a:rPr lang="th-TH" sz="4000" b="1" dirty="0" smtClean="0"/>
              <a:t>(ผู้ปกครองเปอร์เซีย </a:t>
            </a:r>
            <a:r>
              <a:rPr lang="en-GB" sz="4000" b="1" dirty="0" smtClean="0"/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พระเจ้า</a:t>
            </a:r>
            <a:r>
              <a:rPr lang="th-TH" sz="4000" b="1" dirty="0" err="1" smtClean="0">
                <a:solidFill>
                  <a:srgbClr val="FFC000"/>
                </a:solidFill>
              </a:rPr>
              <a:t>ไซรัส</a:t>
            </a:r>
            <a:r>
              <a:rPr lang="th-TH" sz="4000" b="1" dirty="0"/>
              <a:t>-</a:t>
            </a:r>
            <a:r>
              <a:rPr lang="th-TH" sz="4000" b="1" dirty="0" err="1" smtClean="0"/>
              <a:t>ให้ยิ</a:t>
            </a:r>
            <a:r>
              <a:rPr lang="th-TH" sz="4000" b="1" dirty="0" smtClean="0"/>
              <a:t>วกลับได้) / </a:t>
            </a:r>
            <a:r>
              <a:rPr lang="th-TH" sz="4000" b="1" dirty="0" err="1" smtClean="0">
                <a:solidFill>
                  <a:srgbClr val="FFC000"/>
                </a:solidFill>
              </a:rPr>
              <a:t>คัม</a:t>
            </a:r>
            <a:r>
              <a:rPr lang="th-TH" sz="4000" b="1" dirty="0" smtClean="0">
                <a:solidFill>
                  <a:srgbClr val="FFC000"/>
                </a:solidFill>
              </a:rPr>
              <a:t>บี</a:t>
            </a:r>
            <a:r>
              <a:rPr lang="th-TH" sz="4000" b="1" dirty="0" err="1" smtClean="0">
                <a:solidFill>
                  <a:srgbClr val="FFC000"/>
                </a:solidFill>
              </a:rPr>
              <a:t>เซส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/ </a:t>
            </a:r>
            <a:r>
              <a:rPr lang="th-TH" sz="4000" b="1" dirty="0" smtClean="0">
                <a:solidFill>
                  <a:srgbClr val="FFC000"/>
                </a:solidFill>
              </a:rPr>
              <a:t>เกามาตา </a:t>
            </a:r>
            <a:r>
              <a:rPr lang="th-TH" sz="4000" b="1" dirty="0" smtClean="0"/>
              <a:t>/ </a:t>
            </a:r>
            <a:r>
              <a:rPr lang="th-TH" sz="4000" b="1" dirty="0" smtClean="0">
                <a:solidFill>
                  <a:srgbClr val="FFC000"/>
                </a:solidFill>
              </a:rPr>
              <a:t>ดา</a:t>
            </a:r>
            <a:r>
              <a:rPr lang="th-TH" sz="4000" b="1" dirty="0" err="1" smtClean="0">
                <a:solidFill>
                  <a:srgbClr val="FFC000"/>
                </a:solidFill>
              </a:rPr>
              <a:t>ริอัส</a:t>
            </a:r>
            <a:r>
              <a:rPr lang="th-TH" sz="4000" b="1" dirty="0" smtClean="0"/>
              <a:t>-เร่งให้สร้างวิหาร)</a:t>
            </a:r>
            <a:endParaRPr lang="en-US" sz="40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2219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404664"/>
            <a:ext cx="86868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2) ความ</a:t>
            </a:r>
            <a:r>
              <a:rPr lang="th-TH" sz="4800" b="1" dirty="0">
                <a:solidFill>
                  <a:srgbClr val="FFFF00"/>
                </a:solidFill>
              </a:rPr>
              <a:t>รุ่งเรืองของพระวิหารหลังใหม่ </a:t>
            </a:r>
            <a:r>
              <a:rPr lang="en-GB" sz="3600" dirty="0">
                <a:solidFill>
                  <a:srgbClr val="FFFF00"/>
                </a:solidFill>
              </a:rPr>
              <a:t>(2:1-9)</a:t>
            </a:r>
            <a:endParaRPr lang="en-US" sz="3600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พระ</a:t>
            </a:r>
            <a:r>
              <a:rPr lang="th-TH" sz="4000" b="1" dirty="0" err="1"/>
              <a:t>ยาห์เวห์</a:t>
            </a:r>
            <a:r>
              <a:rPr lang="th-TH" sz="4000" b="1" dirty="0" smtClean="0"/>
              <a:t>สั่งให้</a:t>
            </a:r>
            <a:r>
              <a:rPr lang="th-TH" sz="4000" b="1" dirty="0" err="1" smtClean="0"/>
              <a:t>ฮักกัย</a:t>
            </a:r>
            <a:r>
              <a:rPr lang="th-TH" sz="4000" b="1" dirty="0"/>
              <a:t>ไปบอก</a:t>
            </a:r>
            <a:r>
              <a:rPr lang="th-TH" sz="4000" b="1" dirty="0" err="1"/>
              <a:t>แก่เศรุบ</a:t>
            </a:r>
            <a:r>
              <a:rPr lang="th-TH" sz="4000" b="1" dirty="0"/>
              <a:t>บา</a:t>
            </a:r>
            <a:r>
              <a:rPr lang="th-TH" sz="4000" b="1" dirty="0" err="1" smtClean="0"/>
              <a:t>เบล</a:t>
            </a:r>
            <a:r>
              <a:rPr lang="th-TH" sz="4000" b="1" dirty="0" smtClean="0"/>
              <a:t> +  โย</a:t>
            </a:r>
            <a:r>
              <a:rPr lang="th-TH" sz="4000" b="1" dirty="0"/>
              <a:t>ชูวา </a:t>
            </a:r>
            <a:r>
              <a:rPr lang="th-TH" sz="4000" b="1" dirty="0" smtClean="0"/>
              <a:t>+ และ</a:t>
            </a:r>
            <a:r>
              <a:rPr lang="th-TH" sz="4000" b="1" dirty="0"/>
              <a:t>ประชาชนทั้งหลายว่า </a:t>
            </a:r>
            <a:r>
              <a:rPr lang="th-TH" sz="4000" b="1" dirty="0">
                <a:solidFill>
                  <a:srgbClr val="FFC000"/>
                </a:solidFill>
              </a:rPr>
              <a:t>ตอนนี้ แม้ในพระวิหารจะดูเหมือนไม่มีอะไรเลย แต่อย่ากลัว </a:t>
            </a:r>
            <a:r>
              <a:rPr lang="th-TH" sz="4000" b="1" dirty="0">
                <a:solidFill>
                  <a:srgbClr val="FFFF00"/>
                </a:solidFill>
              </a:rPr>
              <a:t>เพราะใน</a:t>
            </a:r>
            <a:r>
              <a:rPr lang="th-TH" sz="4000" b="1" dirty="0" smtClean="0">
                <a:solidFill>
                  <a:srgbClr val="FFFF00"/>
                </a:solidFill>
              </a:rPr>
              <a:t>ไม่ช้า </a:t>
            </a:r>
            <a:r>
              <a:rPr lang="th-TH" sz="4000" b="1" dirty="0">
                <a:solidFill>
                  <a:srgbClr val="FFFF00"/>
                </a:solidFill>
              </a:rPr>
              <a:t>พระองค์จะทำให้</a:t>
            </a:r>
            <a:r>
              <a:rPr lang="th-TH" sz="4000" b="1" dirty="0"/>
              <a:t>ทรัพย์สินต่างๆ ไหลมายังพระวิหารนี้ ทำให้</a:t>
            </a:r>
            <a:r>
              <a:rPr lang="th-TH" sz="4000" b="1" dirty="0">
                <a:solidFill>
                  <a:srgbClr val="FFFF00"/>
                </a:solidFill>
              </a:rPr>
              <a:t>นานาชาติหลั่งไหลมายังพระวิหารนี้ </a:t>
            </a:r>
            <a:r>
              <a:rPr lang="th-TH" sz="4000" b="1" dirty="0">
                <a:solidFill>
                  <a:srgbClr val="FFC000"/>
                </a:solidFill>
              </a:rPr>
              <a:t>บ้านนี้จะเต็มไปด้วยพระสิริรุ่งโรจน์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000" b="1" dirty="0" smtClean="0"/>
              <a:t>“</a:t>
            </a:r>
            <a:r>
              <a:rPr lang="th-TH" sz="4000" b="1" dirty="0"/>
              <a:t>จงทำงานเถิด เพราะเราอยู่กับท่าน” </a:t>
            </a:r>
            <a:r>
              <a:rPr lang="en-GB" dirty="0"/>
              <a:t>(4</a:t>
            </a:r>
            <a:r>
              <a:rPr lang="en-GB" dirty="0" smtClean="0"/>
              <a:t>)</a:t>
            </a:r>
            <a:r>
              <a:rPr lang="th-TH" dirty="0" smtClean="0"/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(อ่าน 2</a:t>
            </a:r>
            <a:r>
              <a:rPr lang="en-GB" sz="4400" b="1" dirty="0" smtClean="0">
                <a:solidFill>
                  <a:srgbClr val="FFFF00"/>
                </a:solidFill>
              </a:rPr>
              <a:t>: </a:t>
            </a:r>
            <a:r>
              <a:rPr lang="th-TH" sz="4400" b="1" dirty="0" smtClean="0">
                <a:solidFill>
                  <a:srgbClr val="FFFF00"/>
                </a:solidFill>
              </a:rPr>
              <a:t>2-9)</a:t>
            </a:r>
            <a:endParaRPr lang="en-US" sz="4400" b="1" dirty="0">
              <a:solidFill>
                <a:srgbClr val="FFFF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2224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681" y="0"/>
            <a:ext cx="53746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4033" y="-11507"/>
            <a:ext cx="9144000" cy="27089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9600" b="1" dirty="0" smtClean="0">
                <a:solidFill>
                  <a:srgbClr val="FFFF00"/>
                </a:solidFill>
                <a:cs typeface="+mn-cs"/>
              </a:rPr>
              <a:t>การก่อสร้างเยรูซาเล็ม</a:t>
            </a:r>
          </a:p>
          <a:p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หลังกลับจากถิ่นเนรเทศบาบิโลน</a:t>
            </a:r>
            <a:endParaRPr lang="th-TH" sz="66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40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Second Holy Temple in Jerusalem - Painting by an Israeli artist Alex  Levin | Temple in jerusalem, Jewish temple, Holy te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" y="16914"/>
            <a:ext cx="9108504" cy="607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5937180"/>
            <a:ext cx="9144000" cy="9087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ความเจริญรุ่งเรืองและความสวยงามของพระวิหาร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05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820472" cy="65973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5200" b="1" dirty="0" smtClean="0">
                <a:solidFill>
                  <a:srgbClr val="FFFF00"/>
                </a:solidFill>
              </a:rPr>
              <a:t>3)  การ</a:t>
            </a:r>
            <a:r>
              <a:rPr lang="th-TH" sz="5200" b="1" dirty="0">
                <a:solidFill>
                  <a:srgbClr val="FFFF00"/>
                </a:solidFill>
              </a:rPr>
              <a:t>ปฏิบัติตามธรรม</a:t>
            </a:r>
            <a:r>
              <a:rPr lang="th-TH" sz="5200" b="1" dirty="0" smtClean="0">
                <a:solidFill>
                  <a:srgbClr val="FFFF00"/>
                </a:solidFill>
              </a:rPr>
              <a:t>บัญญัติ </a:t>
            </a:r>
            <a:r>
              <a:rPr lang="th-TH" sz="5200" b="1" dirty="0" smtClean="0">
                <a:solidFill>
                  <a:srgbClr val="FFFF00"/>
                </a:solidFill>
              </a:rPr>
              <a:t>เช่น          </a:t>
            </a:r>
            <a:r>
              <a:rPr lang="th-TH" sz="5200" b="1" dirty="0" smtClean="0">
                <a:solidFill>
                  <a:srgbClr val="FFFF00"/>
                </a:solidFill>
              </a:rPr>
              <a:t>	</a:t>
            </a:r>
            <a:r>
              <a:rPr lang="th-TH" sz="5200" b="1" dirty="0" smtClean="0">
                <a:solidFill>
                  <a:srgbClr val="FFFF00"/>
                </a:solidFill>
              </a:rPr>
              <a:t>เรื่องการ</a:t>
            </a:r>
            <a:r>
              <a:rPr lang="th-TH" sz="5200" b="1" dirty="0">
                <a:solidFill>
                  <a:srgbClr val="FFFF00"/>
                </a:solidFill>
              </a:rPr>
              <a:t>มีมลทิน</a:t>
            </a:r>
            <a:r>
              <a:rPr lang="th-TH" sz="4800" b="1" dirty="0">
                <a:solidFill>
                  <a:srgbClr val="FFFF00"/>
                </a:solidFill>
              </a:rPr>
              <a:t> </a:t>
            </a:r>
            <a:r>
              <a:rPr lang="en-GB" sz="3500" dirty="0" smtClean="0">
                <a:solidFill>
                  <a:srgbClr val="FFFF00"/>
                </a:solidFill>
              </a:rPr>
              <a:t>(</a:t>
            </a:r>
            <a:r>
              <a:rPr lang="en-GB" sz="3500" dirty="0">
                <a:solidFill>
                  <a:srgbClr val="FFFF00"/>
                </a:solidFill>
              </a:rPr>
              <a:t>2:10-14)</a:t>
            </a:r>
            <a:endParaRPr lang="en-US" sz="4000" dirty="0">
              <a:solidFill>
                <a:srgbClr val="FFFF00"/>
              </a:solidFill>
            </a:endParaRPr>
          </a:p>
          <a:p>
            <a:r>
              <a:rPr lang="th-TH" sz="4300" b="1" dirty="0" smtClean="0"/>
              <a:t>พระ</a:t>
            </a:r>
            <a:r>
              <a:rPr lang="th-TH" sz="4300" b="1" dirty="0" err="1"/>
              <a:t>ยาห์เวห์</a:t>
            </a:r>
            <a:r>
              <a:rPr lang="th-TH" sz="4300" b="1" dirty="0"/>
              <a:t>สั่งให้</a:t>
            </a:r>
            <a:r>
              <a:rPr lang="th-TH" sz="4300" b="1" dirty="0" err="1"/>
              <a:t>ฮักกัย</a:t>
            </a:r>
            <a:r>
              <a:rPr lang="th-TH" sz="4300" b="1" dirty="0"/>
              <a:t>ไปถามบรรดาสมณะเรื่อ</a:t>
            </a:r>
            <a:r>
              <a:rPr lang="th-TH" sz="4300" b="1" dirty="0" smtClean="0"/>
              <a:t>งการถือและปฏิบัติตามธรรม</a:t>
            </a:r>
            <a:r>
              <a:rPr lang="th-TH" sz="4300" b="1" dirty="0"/>
              <a:t>บัญญัติต่างๆ เช่น </a:t>
            </a:r>
            <a:r>
              <a:rPr lang="th-TH" sz="4300" b="1" dirty="0" smtClean="0"/>
              <a:t>  </a:t>
            </a:r>
          </a:p>
          <a:p>
            <a:pPr marL="0" indent="0">
              <a:buNone/>
            </a:pPr>
            <a:r>
              <a:rPr lang="en-GB" sz="4300" b="1" dirty="0" smtClean="0">
                <a:solidFill>
                  <a:srgbClr val="FFC000"/>
                </a:solidFill>
              </a:rPr>
              <a:t>   =	</a:t>
            </a:r>
            <a:r>
              <a:rPr lang="th-TH" sz="4300" b="1" dirty="0" smtClean="0">
                <a:solidFill>
                  <a:srgbClr val="FFC000"/>
                </a:solidFill>
              </a:rPr>
              <a:t>อะไร</a:t>
            </a:r>
            <a:r>
              <a:rPr lang="th-TH" sz="4300" b="1" dirty="0">
                <a:solidFill>
                  <a:srgbClr val="FFC000"/>
                </a:solidFill>
              </a:rPr>
              <a:t>ที่เป็นมลทิน อะไรที่ไม่เป็น</a:t>
            </a:r>
            <a:r>
              <a:rPr lang="th-TH" sz="4300" b="1" dirty="0" smtClean="0">
                <a:solidFill>
                  <a:srgbClr val="FFC000"/>
                </a:solidFill>
              </a:rPr>
              <a:t>มลทิน</a:t>
            </a:r>
          </a:p>
          <a:p>
            <a:pPr marL="0" indent="0">
              <a:buNone/>
            </a:pPr>
            <a:r>
              <a:rPr lang="en-GB" sz="4300" b="1" dirty="0" smtClean="0">
                <a:solidFill>
                  <a:srgbClr val="FFC000"/>
                </a:solidFill>
              </a:rPr>
              <a:t>   =	</a:t>
            </a:r>
            <a:r>
              <a:rPr lang="th-TH" sz="4300" b="1" dirty="0" smtClean="0">
                <a:solidFill>
                  <a:srgbClr val="FFC000"/>
                </a:solidFill>
              </a:rPr>
              <a:t>อะไร</a:t>
            </a:r>
            <a:r>
              <a:rPr lang="th-TH" sz="4300" b="1" dirty="0">
                <a:solidFill>
                  <a:srgbClr val="FFC000"/>
                </a:solidFill>
              </a:rPr>
              <a:t>ที่ทำได้ อะไรทำไม่ได้ </a:t>
            </a:r>
            <a:endParaRPr lang="th-TH" sz="43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300" b="1" dirty="0"/>
              <a:t>	</a:t>
            </a:r>
            <a:r>
              <a:rPr lang="th-TH" sz="4300" b="1" dirty="0" smtClean="0"/>
              <a:t>เพื่อให้</a:t>
            </a:r>
            <a:r>
              <a:rPr lang="th-TH" sz="4300" b="1" dirty="0"/>
              <a:t>ประชาชนเข้าใจและนำไปถือปฏิบัติ</a:t>
            </a:r>
            <a:r>
              <a:rPr lang="th-TH" sz="4300" b="1" dirty="0" smtClean="0"/>
              <a:t>อย่าง	ถูกต้อง </a:t>
            </a:r>
          </a:p>
          <a:p>
            <a:pPr marL="0" indent="0">
              <a:buNone/>
            </a:pPr>
            <a:r>
              <a:rPr lang="th-TH" sz="4300" b="1" dirty="0">
                <a:solidFill>
                  <a:srgbClr val="FFC000"/>
                </a:solidFill>
              </a:rPr>
              <a:t>	</a:t>
            </a:r>
            <a:r>
              <a:rPr lang="th-TH" sz="4300" b="1" dirty="0" smtClean="0">
                <a:solidFill>
                  <a:srgbClr val="FFC000"/>
                </a:solidFill>
              </a:rPr>
              <a:t>(การรื้อฟื้นธรรมบัญญัติของโมเสส หลังจากไปอยู่	แดนเนรเทศเสียนาน)</a:t>
            </a:r>
            <a:endParaRPr lang="en-US" sz="43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1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demption Part 1 - The Temple: Heart of the World — Rabbi Daniel Bort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3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16675" cy="230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5937180"/>
            <a:ext cx="9144000" cy="9087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พิธีรื้อฟื้น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พันธ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สัญญาสมัย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เอสรา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14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72608"/>
          </a:xfrm>
        </p:spPr>
        <p:txBody>
          <a:bodyPr/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4)  พระ</a:t>
            </a:r>
            <a:r>
              <a:rPr lang="th-TH" sz="4800" b="1" dirty="0">
                <a:solidFill>
                  <a:srgbClr val="FFFF00"/>
                </a:solidFill>
              </a:rPr>
              <a:t>สัญญาว่าการกสิกรรมจะบังเกิด</a:t>
            </a:r>
            <a:r>
              <a:rPr lang="th-TH" sz="4800" b="1" dirty="0" smtClean="0">
                <a:solidFill>
                  <a:srgbClr val="FFFF00"/>
                </a:solidFill>
              </a:rPr>
              <a:t>ผล	อุดมสมบูรณ์</a:t>
            </a:r>
            <a:r>
              <a:rPr lang="en-GB" sz="4400" b="1" dirty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(2:15-19)</a:t>
            </a:r>
            <a:endParaRPr lang="en-US" sz="3600" dirty="0">
              <a:solidFill>
                <a:srgbClr val="FFFF00"/>
              </a:solidFill>
            </a:endParaRPr>
          </a:p>
          <a:p>
            <a:r>
              <a:rPr lang="th-TH" sz="4000" b="1" dirty="0"/>
              <a:t>พระ</a:t>
            </a:r>
            <a:r>
              <a:rPr lang="th-TH" sz="4000" b="1" dirty="0" err="1"/>
              <a:t>ยาห์เวห์</a:t>
            </a:r>
            <a:r>
              <a:rPr lang="th-TH" sz="4000" b="1" dirty="0"/>
              <a:t>ตรัสสัญญาว่า </a:t>
            </a:r>
            <a:r>
              <a:rPr lang="th-TH" sz="4000" b="1" dirty="0">
                <a:solidFill>
                  <a:srgbClr val="FFC000"/>
                </a:solidFill>
              </a:rPr>
              <a:t>“ตั้งแต่วันนี้เป็นต้นไป เราจะอวยพรท่าน” ในยุ้งข้าวจะไม่ขาดข้าวสาลี ต้นองุ่น ต้นมะเดื่อเทศ ต้นทับทิม ต้นมะกอกเทศจะเกิดผล</a:t>
            </a:r>
            <a:r>
              <a:rPr lang="th-TH" sz="4000" b="1" dirty="0" smtClean="0">
                <a:solidFill>
                  <a:srgbClr val="FFC000"/>
                </a:solidFill>
              </a:rPr>
              <a:t>”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9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925144"/>
          </a:xfrm>
        </p:spPr>
        <p:txBody>
          <a:bodyPr/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5) พระ</a:t>
            </a:r>
            <a:r>
              <a:rPr lang="th-TH" sz="4800" b="1" dirty="0">
                <a:solidFill>
                  <a:srgbClr val="FFFF00"/>
                </a:solidFill>
              </a:rPr>
              <a:t>สัญญา</a:t>
            </a:r>
            <a:r>
              <a:rPr lang="th-TH" sz="4800" b="1" dirty="0" err="1">
                <a:solidFill>
                  <a:srgbClr val="FFFF00"/>
                </a:solidFill>
              </a:rPr>
              <a:t>กับเศรุบ</a:t>
            </a:r>
            <a:r>
              <a:rPr lang="th-TH" sz="4800" b="1" dirty="0">
                <a:solidFill>
                  <a:srgbClr val="FFFF00"/>
                </a:solidFill>
              </a:rPr>
              <a:t>บา</a:t>
            </a:r>
            <a:r>
              <a:rPr lang="th-TH" sz="4800" b="1" dirty="0" err="1">
                <a:solidFill>
                  <a:srgbClr val="FFFF00"/>
                </a:solidFill>
              </a:rPr>
              <a:t>เบล</a:t>
            </a:r>
            <a:r>
              <a:rPr lang="th-TH" sz="4800" b="1" dirty="0">
                <a:solidFill>
                  <a:srgbClr val="FFFF00"/>
                </a:solidFill>
              </a:rPr>
              <a:t> </a:t>
            </a:r>
            <a:r>
              <a:rPr lang="en-GB" sz="3600" dirty="0">
                <a:solidFill>
                  <a:srgbClr val="FFFF00"/>
                </a:solidFill>
              </a:rPr>
              <a:t>(2:20-23)</a:t>
            </a:r>
            <a:endParaRPr lang="en-US" sz="3600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พระ</a:t>
            </a:r>
            <a:r>
              <a:rPr lang="th-TH" sz="4000" b="1" dirty="0" err="1"/>
              <a:t>ยาห์</a:t>
            </a:r>
            <a:r>
              <a:rPr lang="th-TH" sz="4000" b="1" dirty="0" err="1" smtClean="0"/>
              <a:t>เวห์</a:t>
            </a:r>
            <a:r>
              <a:rPr lang="th-TH" sz="4000" b="1" dirty="0" smtClean="0"/>
              <a:t> สั่ง</a:t>
            </a:r>
            <a:r>
              <a:rPr lang="th-TH" sz="4000" b="1" dirty="0"/>
              <a:t>ให้</a:t>
            </a:r>
            <a:r>
              <a:rPr lang="th-TH" sz="4000" b="1" dirty="0" err="1"/>
              <a:t>ฮักกัย</a:t>
            </a:r>
            <a:r>
              <a:rPr lang="th-TH" sz="4000" b="1" dirty="0"/>
              <a:t>ไป</a:t>
            </a:r>
            <a:r>
              <a:rPr lang="th-TH" sz="4000" b="1" dirty="0" smtClean="0"/>
              <a:t>บอก </a:t>
            </a:r>
            <a:r>
              <a:rPr lang="th-TH" sz="4000" b="1" dirty="0" err="1" smtClean="0"/>
              <a:t>เศ</a:t>
            </a:r>
            <a:r>
              <a:rPr lang="th-TH" sz="4000" b="1" dirty="0" err="1"/>
              <a:t>รุบ</a:t>
            </a:r>
            <a:r>
              <a:rPr lang="th-TH" sz="4000" b="1" dirty="0"/>
              <a:t>บา</a:t>
            </a:r>
            <a:r>
              <a:rPr lang="th-TH" sz="4000" b="1" dirty="0" err="1" smtClean="0"/>
              <a:t>เบล</a:t>
            </a:r>
            <a:r>
              <a:rPr lang="th-TH" sz="4000" b="1" dirty="0" smtClean="0"/>
              <a:t> ว่า </a:t>
            </a:r>
            <a:r>
              <a:rPr lang="th-TH" sz="4000" b="1" dirty="0"/>
              <a:t>พระองค์ทำลายบัลลังก์ของนานาชาติๆ แต่</a:t>
            </a:r>
            <a:r>
              <a:rPr lang="th-TH" sz="4000" b="1" dirty="0">
                <a:solidFill>
                  <a:srgbClr val="FFC000"/>
                </a:solidFill>
              </a:rPr>
              <a:t>จะทำ</a:t>
            </a:r>
            <a:r>
              <a:rPr lang="th-TH" sz="4000" b="1" dirty="0" err="1">
                <a:solidFill>
                  <a:srgbClr val="FFC000"/>
                </a:solidFill>
              </a:rPr>
              <a:t>ให้เศรุบบาเบล</a:t>
            </a:r>
            <a:r>
              <a:rPr lang="th-TH" sz="4000" b="1" dirty="0">
                <a:solidFill>
                  <a:srgbClr val="FFC000"/>
                </a:solidFill>
              </a:rPr>
              <a:t>เป็นเหมือนแหวนตรา (กษัตริย์) เพราะพระองค์ได้</a:t>
            </a:r>
            <a:r>
              <a:rPr lang="th-TH" sz="4000" b="1" dirty="0" err="1">
                <a:solidFill>
                  <a:srgbClr val="FFC000"/>
                </a:solidFill>
              </a:rPr>
              <a:t>เลือกสรรเศรุบบาเบล</a:t>
            </a:r>
            <a:r>
              <a:rPr lang="th-TH" sz="4000" b="1" dirty="0">
                <a:solidFill>
                  <a:srgbClr val="FFC000"/>
                </a:solidFill>
              </a:rPr>
              <a:t>แล้ว </a:t>
            </a:r>
            <a:r>
              <a:rPr lang="th-TH" sz="4000" b="1" dirty="0"/>
              <a:t>(ผู้ปกครอง-กษัตริย์</a:t>
            </a:r>
            <a:r>
              <a:rPr lang="th-TH" sz="4000" b="1" dirty="0" smtClean="0"/>
              <a:t>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80550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1)	แผ่นดินจำเป็นต้อง</a:t>
            </a:r>
            <a:r>
              <a:rPr lang="th-TH" sz="4000" b="1" dirty="0">
                <a:solidFill>
                  <a:srgbClr val="FFFF00"/>
                </a:solidFill>
              </a:rPr>
              <a:t>ได้รับการชำระให้</a:t>
            </a:r>
            <a:r>
              <a:rPr lang="th-TH" sz="4000" b="1" dirty="0" smtClean="0">
                <a:solidFill>
                  <a:srgbClr val="FFFF00"/>
                </a:solidFill>
              </a:rPr>
              <a:t>บริสุทธิ์และ	ศักดิ์สิทธิ์โดย</a:t>
            </a:r>
            <a:r>
              <a:rPr lang="th-TH" sz="4000" b="1" dirty="0">
                <a:solidFill>
                  <a:srgbClr val="FFFF00"/>
                </a:solidFill>
              </a:rPr>
              <a:t>การประทับอยู่ของพระ</a:t>
            </a:r>
            <a:r>
              <a:rPr lang="th-TH" sz="4000" b="1" dirty="0" smtClean="0">
                <a:solidFill>
                  <a:srgbClr val="FFFF00"/>
                </a:solidFill>
              </a:rPr>
              <a:t>เจ้าใน</a:t>
            </a:r>
            <a:r>
              <a:rPr lang="th-TH" sz="4000" b="1" dirty="0">
                <a:solidFill>
                  <a:srgbClr val="FFFF00"/>
                </a:solidFill>
              </a:rPr>
              <a:t>พระ</a:t>
            </a:r>
            <a:r>
              <a:rPr lang="th-TH" sz="4000" b="1" dirty="0" smtClean="0">
                <a:solidFill>
                  <a:srgbClr val="FFFF00"/>
                </a:solidFill>
              </a:rPr>
              <a:t>วิหาร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แต่</a:t>
            </a:r>
            <a:r>
              <a:rPr lang="th-TH" sz="4000" b="1" dirty="0">
                <a:solidFill>
                  <a:srgbClr val="FFC000"/>
                </a:solidFill>
              </a:rPr>
              <a:t>ชาวยู</a:t>
            </a:r>
            <a:r>
              <a:rPr lang="th-TH" sz="4000" b="1" dirty="0" err="1">
                <a:solidFill>
                  <a:srgbClr val="FFC000"/>
                </a:solidFill>
              </a:rPr>
              <a:t>ดาห์</a:t>
            </a:r>
            <a:r>
              <a:rPr lang="th-TH" sz="4000" b="1" dirty="0">
                <a:solidFill>
                  <a:srgbClr val="FFC000"/>
                </a:solidFill>
              </a:rPr>
              <a:t>ละเลยการสร้าง</a:t>
            </a:r>
            <a:r>
              <a:rPr lang="th-TH" sz="4000" b="1" dirty="0" smtClean="0">
                <a:solidFill>
                  <a:srgbClr val="FFC000"/>
                </a:solidFill>
              </a:rPr>
              <a:t>บ้านของพระเจ้า </a:t>
            </a:r>
            <a:r>
              <a:rPr lang="th-TH" sz="4000" b="1" dirty="0" smtClean="0"/>
              <a:t>คิดถึง</a:t>
            </a:r>
            <a:r>
              <a:rPr lang="th-TH" sz="4000" b="1" dirty="0"/>
              <a:t>แต่เพียงบ้าน ความเป็นอยู่ ความร่ำรวยของตนเอง</a:t>
            </a:r>
            <a:r>
              <a:rPr lang="th-TH" sz="4000" b="1" dirty="0" smtClean="0"/>
              <a:t>เท่านั้น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เมื่อแผ่นดินไม่มีพระวิหาร เท่ากับพระเจ้าไม่ประทับอยู่ แผ่นดินจึงเป็นมลทิน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>
                <a:solidFill>
                  <a:srgbClr val="FFFF00"/>
                </a:solidFill>
              </a:rPr>
              <a:t>จึง</a:t>
            </a:r>
            <a:r>
              <a:rPr lang="th-TH" sz="4000" b="1" dirty="0">
                <a:solidFill>
                  <a:srgbClr val="FFFF00"/>
                </a:solidFill>
              </a:rPr>
              <a:t>ไม่มีการอวยพรใดๆ </a:t>
            </a:r>
            <a:r>
              <a:rPr lang="th-TH" sz="4000" b="1" dirty="0"/>
              <a:t>ในประชาคมใหม่</a:t>
            </a:r>
            <a:r>
              <a:rPr lang="th-TH" sz="4000" b="1" dirty="0" smtClean="0"/>
              <a:t>นี้ จนกว่า	บ้าน</a:t>
            </a:r>
            <a:r>
              <a:rPr lang="th-TH" sz="4000" b="1" dirty="0"/>
              <a:t>ของพระ</a:t>
            </a:r>
            <a:r>
              <a:rPr lang="th-TH" sz="4000" b="1" dirty="0" err="1"/>
              <a:t>ยาเวห์</a:t>
            </a:r>
            <a:r>
              <a:rPr lang="th-TH" sz="4000" b="1" dirty="0"/>
              <a:t>จะถูกสร้างให้เสร็จ</a:t>
            </a:r>
            <a:r>
              <a:rPr lang="th-TH" sz="4000" b="1" dirty="0" smtClean="0"/>
              <a:t>ก่อน</a:t>
            </a:r>
            <a:endParaRPr lang="th-TH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 anchor="b">
            <a:noAutofit/>
          </a:bodyPr>
          <a:lstStyle/>
          <a:p>
            <a:r>
              <a:rPr lang="th-TH" sz="5400" b="1" dirty="0">
                <a:solidFill>
                  <a:srgbClr val="FFFF00"/>
                </a:solidFill>
                <a:cs typeface="+mn-cs"/>
              </a:rPr>
              <a:t>4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ข้อคิด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95536" y="404664"/>
            <a:ext cx="8352928" cy="61206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800" b="1" dirty="0" smtClean="0">
                <a:solidFill>
                  <a:srgbClr val="FFFF00"/>
                </a:solidFill>
              </a:rPr>
              <a:t>ข้อคิดสำหรับเราปัจจุบัน</a:t>
            </a:r>
          </a:p>
          <a:p>
            <a:pPr marL="0" indent="0">
              <a:buNone/>
            </a:pPr>
            <a:r>
              <a:rPr lang="en-GB" sz="3600" dirty="0" smtClean="0">
                <a:solidFill>
                  <a:srgbClr val="FFC000"/>
                </a:solidFill>
              </a:rPr>
              <a:t>1)</a:t>
            </a:r>
            <a:r>
              <a:rPr lang="th-TH" sz="4000" b="1" dirty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วัดยังคงเป็นศูนย์กลางของ</a:t>
            </a:r>
            <a:r>
              <a:rPr lang="th-TH" sz="4000" b="1" dirty="0" err="1" smtClean="0">
                <a:solidFill>
                  <a:srgbClr val="FFC000"/>
                </a:solidFill>
              </a:rPr>
              <a:t>ชุมชนค</a:t>
            </a:r>
            <a:r>
              <a:rPr lang="th-TH" sz="4000" b="1" dirty="0" smtClean="0">
                <a:solidFill>
                  <a:srgbClr val="FFC000"/>
                </a:solidFill>
              </a:rPr>
              <a:t>ริสตชน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en-GB" sz="4000" b="1" dirty="0" smtClean="0"/>
              <a:t>=</a:t>
            </a:r>
            <a:r>
              <a:rPr lang="th-TH" sz="4000" b="1" dirty="0" smtClean="0"/>
              <a:t>	การช่วยเหลือ-สนับสนุน-ค้ำจุนวัด ในเรื่อง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-</a:t>
            </a:r>
            <a:r>
              <a:rPr lang="th-TH" sz="4000" b="1" dirty="0"/>
              <a:t>	</a:t>
            </a:r>
            <a:r>
              <a:rPr lang="th-TH" sz="4000" b="1" dirty="0" smtClean="0"/>
              <a:t>วัตถุปัจจัย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-	ร่วมกิจกรรม</a:t>
            </a:r>
          </a:p>
          <a:p>
            <a:pPr marL="0" indent="0">
              <a:buNone/>
            </a:pPr>
            <a:r>
              <a:rPr lang="en-GB" sz="3600" dirty="0" smtClean="0">
                <a:solidFill>
                  <a:srgbClr val="FFC000"/>
                </a:solidFill>
              </a:rPr>
              <a:t>2)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การประทับอยู่ของพระเจ้า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en-GB" sz="4000" b="1" dirty="0"/>
              <a:t>=</a:t>
            </a:r>
            <a:r>
              <a:rPr lang="th-TH" sz="4000" b="1" dirty="0" smtClean="0"/>
              <a:t>	ในวัด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en-GB" sz="4000" b="1" dirty="0"/>
              <a:t>=</a:t>
            </a:r>
            <a:r>
              <a:rPr lang="th-TH" sz="4000" b="1" dirty="0" smtClean="0"/>
              <a:t>	ใน</a:t>
            </a:r>
            <a:r>
              <a:rPr lang="th-TH" sz="4000" b="1" dirty="0" err="1" smtClean="0"/>
              <a:t>ชีวิตค</a:t>
            </a:r>
            <a:r>
              <a:rPr lang="th-TH" sz="4000" b="1" dirty="0" smtClean="0"/>
              <a:t>ริสตชน (ใหม่)</a:t>
            </a:r>
          </a:p>
        </p:txBody>
      </p:sp>
    </p:spTree>
    <p:extLst>
      <p:ext uri="{BB962C8B-B14F-4D97-AF65-F5344CB8AC3E}">
        <p14:creationId xmlns:p14="http://schemas.microsoft.com/office/powerpoint/2010/main" val="37982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2)	ประกาศก</a:t>
            </a:r>
            <a:r>
              <a:rPr lang="th-TH" sz="4000" b="1" dirty="0" err="1"/>
              <a:t>ฮักกัย</a:t>
            </a:r>
            <a:r>
              <a:rPr lang="th-TH" sz="4000" b="1" dirty="0"/>
              <a:t>เชื่อมโยงการสร้างพระ</a:t>
            </a:r>
            <a:r>
              <a:rPr lang="th-TH" sz="4000" b="1" dirty="0" smtClean="0"/>
              <a:t>วิหาร	ขึ้นมา</a:t>
            </a:r>
            <a:r>
              <a:rPr lang="th-TH" sz="4000" b="1" dirty="0"/>
              <a:t>ใหม่เข้ากับ</a:t>
            </a:r>
            <a:r>
              <a:rPr lang="th-TH" sz="4000" b="1" dirty="0">
                <a:solidFill>
                  <a:srgbClr val="FFFF00"/>
                </a:solidFill>
              </a:rPr>
              <a:t>ข้อเรียกร้องให้</a:t>
            </a:r>
            <a:r>
              <a:rPr lang="th-TH" sz="4000" b="1" dirty="0" smtClean="0">
                <a:solidFill>
                  <a:srgbClr val="FFFF00"/>
                </a:solidFill>
              </a:rPr>
              <a:t>ประชาชน	พยายาม</a:t>
            </a:r>
            <a:r>
              <a:rPr lang="th-TH" sz="4000" b="1" dirty="0">
                <a:solidFill>
                  <a:srgbClr val="FFFF00"/>
                </a:solidFill>
              </a:rPr>
              <a:t>มุ่งสู่ความศักดิ์สิทธิ์ในกิจการ</a:t>
            </a:r>
            <a:r>
              <a:rPr lang="th-TH" sz="4000" b="1" dirty="0" smtClean="0">
                <a:solidFill>
                  <a:srgbClr val="FFFF00"/>
                </a:solidFill>
              </a:rPr>
              <a:t>ส่วนตัว</a:t>
            </a:r>
            <a:r>
              <a:rPr lang="th-TH" sz="4000" b="1" dirty="0" smtClean="0"/>
              <a:t>	ของ</a:t>
            </a:r>
            <a:r>
              <a:rPr lang="th-TH" sz="4000" b="1" dirty="0"/>
              <a:t>พวกเขา </a:t>
            </a:r>
            <a:r>
              <a:rPr lang="th-TH" sz="4000" b="1" dirty="0" smtClean="0">
                <a:solidFill>
                  <a:srgbClr val="FFFF00"/>
                </a:solidFill>
              </a:rPr>
              <a:t>เพราะพระ</a:t>
            </a:r>
            <a:r>
              <a:rPr lang="th-TH" sz="4000" b="1" dirty="0">
                <a:solidFill>
                  <a:srgbClr val="FFFF00"/>
                </a:solidFill>
              </a:rPr>
              <a:t>วิหารที่ปราศจาก</a:t>
            </a:r>
            <a:r>
              <a:rPr lang="th-TH" sz="4000" b="1" dirty="0" smtClean="0">
                <a:solidFill>
                  <a:srgbClr val="FFFF00"/>
                </a:solidFill>
              </a:rPr>
              <a:t>ความ	ซื่อสัตย์</a:t>
            </a:r>
            <a:r>
              <a:rPr lang="th-TH" sz="4000" b="1" dirty="0">
                <a:solidFill>
                  <a:srgbClr val="FFFF00"/>
                </a:solidFill>
              </a:rPr>
              <a:t>ของแต่ละบุคคล จะไม่มีอำนาจที่จะ</a:t>
            </a:r>
            <a:r>
              <a:rPr lang="th-TH" sz="4000" b="1" dirty="0" smtClean="0">
                <a:solidFill>
                  <a:srgbClr val="FFFF00"/>
                </a:solidFill>
              </a:rPr>
              <a:t>นำ	พระ</a:t>
            </a:r>
            <a:r>
              <a:rPr lang="th-TH" sz="4000" b="1" dirty="0">
                <a:solidFill>
                  <a:srgbClr val="FFFF00"/>
                </a:solidFill>
              </a:rPr>
              <a:t>พรของพระเจ้ามาสู่อิสราเอล</a:t>
            </a:r>
            <a:r>
              <a:rPr lang="th-TH" sz="4000" b="1" dirty="0" smtClean="0">
                <a:solidFill>
                  <a:srgbClr val="FFFF00"/>
                </a:solidFill>
              </a:rPr>
              <a:t>ได้</a:t>
            </a:r>
          </a:p>
          <a:p>
            <a:r>
              <a:rPr lang="th-TH" sz="4000" b="1" dirty="0">
                <a:solidFill>
                  <a:srgbClr val="FFC000"/>
                </a:solidFill>
              </a:rPr>
              <a:t>การประกาศเช่นนี้ของ</a:t>
            </a:r>
            <a:r>
              <a:rPr lang="th-TH" sz="4000" b="1" dirty="0" err="1">
                <a:solidFill>
                  <a:srgbClr val="FFC000"/>
                </a:solidFill>
              </a:rPr>
              <a:t>ฮักกัย</a:t>
            </a:r>
            <a:r>
              <a:rPr lang="th-TH" sz="4000" b="1" dirty="0">
                <a:solidFill>
                  <a:srgbClr val="FFC000"/>
                </a:solidFill>
              </a:rPr>
              <a:t>เกิดผลอย่างมาก </a:t>
            </a:r>
            <a:r>
              <a:rPr lang="th-TH" sz="4000" b="1" dirty="0"/>
              <a:t>กล่าวคือ </a:t>
            </a:r>
            <a:r>
              <a:rPr lang="th-TH" sz="4000" b="1" dirty="0">
                <a:solidFill>
                  <a:srgbClr val="FFC000"/>
                </a:solidFill>
              </a:rPr>
              <a:t>“</a:t>
            </a:r>
            <a:r>
              <a:rPr lang="x-none" sz="4000" b="1" smtClean="0">
                <a:solidFill>
                  <a:srgbClr val="FFC000"/>
                </a:solidFill>
              </a:rPr>
              <a:t>​​</a:t>
            </a:r>
            <a:r>
              <a:rPr lang="th-TH" sz="4000" b="1" dirty="0">
                <a:solidFill>
                  <a:srgbClr val="FFC000"/>
                </a:solidFill>
              </a:rPr>
              <a:t>ประชากร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ทั้งปวง</a:t>
            </a:r>
            <a:r>
              <a:rPr lang="x-none" sz="4000" b="1" smtClean="0">
                <a:solidFill>
                  <a:srgbClr val="FFC000"/>
                </a:solidFill>
              </a:rPr>
              <a:t>​​</a:t>
            </a:r>
            <a:r>
              <a:rPr lang="th-TH" sz="4000" b="1" dirty="0">
                <a:solidFill>
                  <a:srgbClr val="FFC000"/>
                </a:solidFill>
              </a:rPr>
              <a:t>จึง</a:t>
            </a:r>
            <a:r>
              <a:rPr lang="x-none" sz="4000" b="1" smtClean="0">
                <a:solidFill>
                  <a:srgbClr val="FFC000"/>
                </a:solidFill>
              </a:rPr>
              <a:t>​</a:t>
            </a:r>
            <a:r>
              <a:rPr lang="th-TH" sz="4000" b="1" dirty="0" smtClean="0">
                <a:solidFill>
                  <a:srgbClr val="FFC000"/>
                </a:solidFill>
              </a:rPr>
              <a:t>หันมา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ลงมือ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สร้าง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พระ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วิหาร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พระ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 err="1">
                <a:solidFill>
                  <a:srgbClr val="FFC000"/>
                </a:solidFill>
              </a:rPr>
              <a:t>เวห์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>
                <a:solidFill>
                  <a:srgbClr val="FFC000"/>
                </a:solidFill>
              </a:rPr>
              <a:t>จอม</a:t>
            </a:r>
            <a:r>
              <a:rPr lang="x-none" sz="4000" b="1">
                <a:solidFill>
                  <a:srgbClr val="FFC000"/>
                </a:solidFill>
              </a:rPr>
              <a:t>​</a:t>
            </a:r>
            <a:r>
              <a:rPr lang="th-TH" sz="4000" b="1" dirty="0" smtClean="0">
                <a:solidFill>
                  <a:srgbClr val="FFC000"/>
                </a:solidFill>
              </a:rPr>
              <a:t>จักรวาล”</a:t>
            </a:r>
          </a:p>
        </p:txBody>
      </p:sp>
    </p:spTree>
    <p:extLst>
      <p:ext uri="{BB962C8B-B14F-4D97-AF65-F5344CB8AC3E}">
        <p14:creationId xmlns:p14="http://schemas.microsoft.com/office/powerpoint/2010/main" val="37516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>
            <a:noAutofit/>
          </a:bodyPr>
          <a:lstStyle/>
          <a:p>
            <a:r>
              <a:rPr lang="th-TH" sz="4000" b="1" dirty="0"/>
              <a:t>แต่พลังแห่งความกระตือรือร้นครั้งแรกนี้ยังไม่เพียงพอ งานได้ช้าลงในเวลาต่อมา </a:t>
            </a:r>
            <a:r>
              <a:rPr lang="th-TH" sz="4000" b="1" dirty="0" err="1">
                <a:solidFill>
                  <a:srgbClr val="FFFF00"/>
                </a:solidFill>
              </a:rPr>
              <a:t>ฮักกัย</a:t>
            </a:r>
            <a:r>
              <a:rPr lang="th-TH" sz="4000" b="1" dirty="0"/>
              <a:t>จึงได้ประกาศ</a:t>
            </a:r>
            <a:r>
              <a:rPr lang="th-TH" sz="4000" b="1" dirty="0" smtClean="0"/>
              <a:t>เตือนโดยชี้ให้เห็น</a:t>
            </a:r>
            <a:r>
              <a:rPr lang="th-TH" sz="4000" b="1" dirty="0"/>
              <a:t>ว่า </a:t>
            </a:r>
            <a:r>
              <a:rPr lang="th-TH" sz="4000" b="1" dirty="0" err="1">
                <a:solidFill>
                  <a:srgbClr val="FFC000"/>
                </a:solidFill>
              </a:rPr>
              <a:t>เศรุบบาเบล</a:t>
            </a:r>
            <a:r>
              <a:rPr lang="th-TH" sz="4000" b="1" dirty="0">
                <a:solidFill>
                  <a:srgbClr val="FFC000"/>
                </a:solidFill>
              </a:rPr>
              <a:t>เป็นผู้ปกครองที่พระเจ้าทรงแต่งตั้ง เป็นหลานของเยโฮ</a:t>
            </a:r>
            <a:r>
              <a:rPr lang="th-TH" sz="4000" b="1" dirty="0" err="1">
                <a:solidFill>
                  <a:srgbClr val="FFC000"/>
                </a:solidFill>
              </a:rPr>
              <a:t>ยาคีน</a:t>
            </a:r>
            <a:r>
              <a:rPr lang="th-TH" sz="4000" b="1" dirty="0">
                <a:solidFill>
                  <a:srgbClr val="FFC000"/>
                </a:solidFill>
              </a:rPr>
              <a:t> กษัตริย์องค์สุดท้ายในราชวงศ์ดา</a:t>
            </a:r>
            <a:r>
              <a:rPr lang="th-TH" sz="4000" b="1" dirty="0" smtClean="0">
                <a:solidFill>
                  <a:srgbClr val="FFC000"/>
                </a:solidFill>
              </a:rPr>
              <a:t>วิด จึง</a:t>
            </a:r>
            <a:r>
              <a:rPr lang="th-TH" sz="4000" b="1" dirty="0" smtClean="0">
                <a:solidFill>
                  <a:srgbClr val="FFFF00"/>
                </a:solidFill>
              </a:rPr>
              <a:t>เป็นทายาทผู้ชอบธรรมและเป็นผู้</a:t>
            </a:r>
            <a:r>
              <a:rPr lang="th-TH" sz="4000" b="1" dirty="0">
                <a:solidFill>
                  <a:srgbClr val="FFFF00"/>
                </a:solidFill>
              </a:rPr>
              <a:t>ซึ่งจะทำให้พงศ์พันธุ์ของดาวิดกลับขึ้นสู่บัลลังก์แห่งอิสราเอลเหมือน</a:t>
            </a:r>
            <a:r>
              <a:rPr lang="th-TH" sz="4000" b="1" dirty="0" smtClean="0">
                <a:solidFill>
                  <a:srgbClr val="FFFF00"/>
                </a:solidFill>
              </a:rPr>
              <a:t>ดังเดิม</a:t>
            </a:r>
            <a:endParaRPr lang="th-TH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8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r>
              <a:rPr lang="th-TH" sz="4000" b="1" dirty="0">
                <a:solidFill>
                  <a:srgbClr val="FFC000"/>
                </a:solidFill>
              </a:rPr>
              <a:t>แต่การใช้ภาษาเช่นนี้ในสายตาของกษัตริย์เปอร์เซียเป็นเหมือนกับการเป็น</a:t>
            </a:r>
            <a:r>
              <a:rPr lang="th-TH" sz="4000" b="1" dirty="0" smtClean="0">
                <a:solidFill>
                  <a:srgbClr val="FFC000"/>
                </a:solidFill>
              </a:rPr>
              <a:t>กบฏ</a:t>
            </a:r>
          </a:p>
          <a:p>
            <a:r>
              <a:rPr lang="th-TH" sz="4000" b="1" dirty="0" smtClean="0"/>
              <a:t>ดังนั้น </a:t>
            </a:r>
            <a:r>
              <a:rPr lang="th-TH" sz="4400" b="1" dirty="0">
                <a:solidFill>
                  <a:srgbClr val="FFFF00"/>
                </a:solidFill>
              </a:rPr>
              <a:t>จึงมีการ</a:t>
            </a:r>
            <a:r>
              <a:rPr lang="th-TH" sz="4400" b="1" dirty="0" err="1">
                <a:solidFill>
                  <a:srgbClr val="FFFF00"/>
                </a:solidFill>
              </a:rPr>
              <a:t>ปลดเศรุบ</a:t>
            </a:r>
            <a:r>
              <a:rPr lang="th-TH" sz="4400" b="1" dirty="0">
                <a:solidFill>
                  <a:srgbClr val="FFFF00"/>
                </a:solidFill>
              </a:rPr>
              <a:t>บา</a:t>
            </a:r>
            <a:r>
              <a:rPr lang="th-TH" sz="4400" b="1" dirty="0" err="1" smtClean="0">
                <a:solidFill>
                  <a:srgbClr val="FFFF00"/>
                </a:solidFill>
              </a:rPr>
              <a:t>เบล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ออก</a:t>
            </a:r>
            <a:r>
              <a:rPr lang="th-TH" sz="4000" b="1" dirty="0"/>
              <a:t>จากตำแหน่ง และได้ให้อำนาจแก่ </a:t>
            </a:r>
            <a:r>
              <a:rPr lang="th-TH" sz="4800" b="1" dirty="0">
                <a:solidFill>
                  <a:srgbClr val="FFFF00"/>
                </a:solidFill>
              </a:rPr>
              <a:t>“มหาสมณะ” </a:t>
            </a:r>
            <a:r>
              <a:rPr lang="th-TH" sz="4000" b="1" dirty="0"/>
              <a:t>มาก</a:t>
            </a:r>
            <a:r>
              <a:rPr lang="th-TH" sz="4000" b="1" dirty="0" smtClean="0"/>
              <a:t>ขึ้น</a:t>
            </a:r>
            <a:r>
              <a:rPr lang="th-TH" sz="4000" b="1" dirty="0" smtClean="0"/>
              <a:t>เรื่อยๆ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C000"/>
                </a:solidFill>
              </a:rPr>
              <a:t>แม้เหตุการณ์</a:t>
            </a:r>
            <a:r>
              <a:rPr lang="th-TH" sz="4000" b="1" dirty="0">
                <a:solidFill>
                  <a:srgbClr val="FFC000"/>
                </a:solidFill>
              </a:rPr>
              <a:t>จะไม่เป็นไปอย่างที่</a:t>
            </a:r>
            <a:r>
              <a:rPr lang="th-TH" sz="4000" b="1" dirty="0" err="1">
                <a:solidFill>
                  <a:srgbClr val="FFC000"/>
                </a:solidFill>
              </a:rPr>
              <a:t>ฮักกัย</a:t>
            </a:r>
            <a:r>
              <a:rPr lang="th-TH" sz="4000" b="1" dirty="0">
                <a:solidFill>
                  <a:srgbClr val="FFC000"/>
                </a:solidFill>
              </a:rPr>
              <a:t>คาดหวัง </a:t>
            </a:r>
            <a:r>
              <a:rPr lang="th-TH" sz="4000" b="1" dirty="0"/>
              <a:t>แต่ท่านก็ได้เห็นพระวิหารถูกสร้างจนเสร็จและถวายแด่พระเจ้า</a:t>
            </a:r>
            <a:r>
              <a:rPr lang="th-TH" sz="4000" b="1" dirty="0" smtClean="0"/>
              <a:t>ภายใน</a:t>
            </a:r>
            <a:r>
              <a:rPr lang="th-TH" sz="4000" b="1" dirty="0"/>
              <a:t> </a:t>
            </a:r>
            <a:r>
              <a:rPr lang="th-TH" sz="4000" b="1" dirty="0" smtClean="0"/>
              <a:t>4-5 ปี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255903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052736"/>
            <a:ext cx="8820472" cy="5688632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rgbClr val="FFFF00"/>
                </a:solidFill>
              </a:rPr>
              <a:t>ในปี </a:t>
            </a:r>
            <a:r>
              <a:rPr lang="en-GB" sz="4000" dirty="0">
                <a:solidFill>
                  <a:srgbClr val="FFFF00"/>
                </a:solidFill>
              </a:rPr>
              <a:t>538</a:t>
            </a:r>
            <a:r>
              <a:rPr lang="en-GB" sz="4800" b="1" dirty="0">
                <a:solidFill>
                  <a:srgbClr val="FFFF00"/>
                </a:solidFill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</a:rPr>
              <a:t>ก่อน ค.ศ. </a:t>
            </a:r>
            <a:r>
              <a:rPr lang="th-TH" sz="4000" b="1" dirty="0" err="1" smtClean="0">
                <a:solidFill>
                  <a:srgbClr val="FFC000"/>
                </a:solidFill>
              </a:rPr>
              <a:t>ไซรัส</a:t>
            </a:r>
            <a:r>
              <a:rPr lang="th-TH" sz="4000" b="1" dirty="0">
                <a:solidFill>
                  <a:srgbClr val="FFC000"/>
                </a:solidFill>
              </a:rPr>
              <a:t>ได้ออกพระราช</a:t>
            </a:r>
            <a:r>
              <a:rPr lang="th-TH" sz="4000" b="1" dirty="0" smtClean="0">
                <a:solidFill>
                  <a:srgbClr val="FFC000"/>
                </a:solidFill>
              </a:rPr>
              <a:t>กฤษฎีกา</a:t>
            </a:r>
            <a:r>
              <a:rPr lang="th-TH" sz="4000" b="1" dirty="0" smtClean="0"/>
              <a:t>อนุญาต</a:t>
            </a:r>
            <a:r>
              <a:rPr lang="th-TH" sz="4000" b="1" dirty="0"/>
              <a:t>ให้</a:t>
            </a:r>
            <a:r>
              <a:rPr lang="th-TH" sz="4000" b="1" dirty="0" err="1"/>
              <a:t>ชาวยิว</a:t>
            </a:r>
            <a:r>
              <a:rPr lang="th-TH" sz="4000" b="1" dirty="0"/>
              <a:t>ในถิ่นเนรเทศที่กรุงบาบิโลนกลับไปยังกรุงเยรูซาเล็มเพื่อสร้างเมืองและพระวิหารขึ้น</a:t>
            </a:r>
            <a:r>
              <a:rPr lang="th-TH" sz="4000" b="1" dirty="0" smtClean="0"/>
              <a:t>ใหม่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เหตุการณ์นี้ เป็นไปตามคำทำนายของอิส</a:t>
            </a:r>
            <a:r>
              <a:rPr lang="th-TH" sz="48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8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ที่พูดถึง</a:t>
            </a:r>
            <a:r>
              <a:rPr lang="th-TH" sz="4000" b="1" dirty="0" err="1" smtClean="0"/>
              <a:t>ไซรัส</a:t>
            </a:r>
            <a:r>
              <a:rPr lang="th-TH" sz="4000" b="1" dirty="0"/>
              <a:t>ในฐานะผู้</a:t>
            </a:r>
            <a:r>
              <a:rPr lang="th-TH" sz="4000" b="1" dirty="0" smtClean="0"/>
              <a:t>ปลดปล่อยประชากรอิสราเอล</a:t>
            </a:r>
          </a:p>
          <a:p>
            <a:r>
              <a:rPr lang="th-TH" sz="4800" b="1" dirty="0" err="1">
                <a:solidFill>
                  <a:srgbClr val="FFFF00"/>
                </a:solidFill>
              </a:rPr>
              <a:t>ไซรัส</a:t>
            </a:r>
            <a:r>
              <a:rPr lang="th-TH" sz="4800" b="1" dirty="0">
                <a:solidFill>
                  <a:srgbClr val="FFFF00"/>
                </a:solidFill>
              </a:rPr>
              <a:t>ได้</a:t>
            </a:r>
            <a:r>
              <a:rPr lang="th-TH" sz="4800" b="1" dirty="0" smtClean="0">
                <a:solidFill>
                  <a:srgbClr val="FFFF00"/>
                </a:solidFill>
              </a:rPr>
              <a:t>เลือก </a:t>
            </a:r>
            <a:r>
              <a:rPr lang="th-TH" sz="4800" b="1" dirty="0" err="1" smtClean="0">
                <a:solidFill>
                  <a:srgbClr val="FFFF00"/>
                </a:solidFill>
              </a:rPr>
              <a:t>เชช</a:t>
            </a:r>
            <a:r>
              <a:rPr lang="th-TH" sz="4800" b="1" dirty="0">
                <a:solidFill>
                  <a:srgbClr val="FFFF00"/>
                </a:solidFill>
              </a:rPr>
              <a:t>บัส</a:t>
            </a:r>
            <a:r>
              <a:rPr lang="th-TH" sz="4800" b="1" dirty="0" err="1" smtClean="0">
                <a:solidFill>
                  <a:srgbClr val="FFFF00"/>
                </a:solidFill>
              </a:rPr>
              <a:t>ซาร์</a:t>
            </a:r>
            <a:r>
              <a:rPr lang="th-TH" sz="48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(</a:t>
            </a:r>
            <a:r>
              <a:rPr lang="th-TH" sz="4000" b="1" dirty="0" smtClean="0"/>
              <a:t>ชื่อภาษาบา</a:t>
            </a:r>
            <a:r>
              <a:rPr lang="th-TH" sz="4000" b="1" dirty="0" smtClean="0"/>
              <a:t>บิโลน) เป็นผู้นำ</a:t>
            </a:r>
            <a:r>
              <a:rPr lang="th-TH" sz="4000" b="1" dirty="0"/>
              <a:t>และผู้ว่าราชการคน</a:t>
            </a:r>
            <a:r>
              <a:rPr lang="th-TH" sz="4000" b="1" dirty="0" smtClean="0"/>
              <a:t>แรก และท่านก็ได้รับ</a:t>
            </a:r>
            <a:r>
              <a:rPr lang="th-TH" sz="4000" b="1" dirty="0"/>
              <a:t>การบรรยายในฐานะ </a:t>
            </a:r>
            <a:r>
              <a:rPr lang="th-TH" sz="4000" b="1" dirty="0">
                <a:solidFill>
                  <a:srgbClr val="FFC000"/>
                </a:solidFill>
              </a:rPr>
              <a:t>“เจ้านายของยู</a:t>
            </a:r>
            <a:r>
              <a:rPr lang="th-TH" sz="4000" b="1" dirty="0" err="1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”</a:t>
            </a:r>
            <a:endParaRPr lang="th-TH" sz="4000" b="1" dirty="0">
              <a:solidFill>
                <a:srgbClr val="FFC000"/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1. สถานการณ์ตอนนั้น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78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457200" y="476673"/>
            <a:ext cx="8229600" cy="568863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800" b="1" dirty="0">
                <a:solidFill>
                  <a:srgbClr val="FFFF00"/>
                </a:solidFill>
              </a:rPr>
              <a:t>ข้อคิดสำหรับเราปัจจุบัน</a:t>
            </a:r>
          </a:p>
          <a:p>
            <a:pPr marL="0" indent="0">
              <a:buNone/>
            </a:pPr>
            <a:r>
              <a:rPr lang="en-GB" sz="3600" dirty="0">
                <a:solidFill>
                  <a:srgbClr val="FFC000"/>
                </a:solidFill>
              </a:rPr>
              <a:t>1)</a:t>
            </a:r>
            <a:r>
              <a:rPr lang="th-TH" sz="4000" b="1" dirty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วัดที่ปราศจาก</a:t>
            </a:r>
            <a:r>
              <a:rPr lang="th-TH" sz="4000" b="1" u="sng" dirty="0" smtClean="0">
                <a:solidFill>
                  <a:srgbClr val="FFFF00"/>
                </a:solidFill>
              </a:rPr>
              <a:t>ความซื่อสัตย์ของแต่ละบุคคล </a:t>
            </a:r>
            <a:r>
              <a:rPr lang="th-TH" sz="4000" b="1" dirty="0" smtClean="0">
                <a:solidFill>
                  <a:srgbClr val="FFC000"/>
                </a:solidFill>
              </a:rPr>
              <a:t>จะ	ไม่มีอำนาจที่จะ</a:t>
            </a:r>
            <a:r>
              <a:rPr lang="th-TH" sz="4000" b="1" dirty="0" smtClean="0">
                <a:solidFill>
                  <a:srgbClr val="FFFF00"/>
                </a:solidFill>
              </a:rPr>
              <a:t>นำพระพร</a:t>
            </a:r>
            <a:r>
              <a:rPr lang="th-TH" sz="4000" b="1" dirty="0" smtClean="0">
                <a:solidFill>
                  <a:srgbClr val="FFC000"/>
                </a:solidFill>
              </a:rPr>
              <a:t>ของพระเจ้ามาสู่เราได้</a:t>
            </a:r>
          </a:p>
          <a:p>
            <a:pPr marL="0" indent="0">
              <a:buNone/>
            </a:pPr>
            <a:r>
              <a:rPr lang="en-GB" sz="4000" b="1" dirty="0" smtClean="0"/>
              <a:t>   	=	</a:t>
            </a:r>
            <a:r>
              <a:rPr lang="th-TH" sz="4000" b="1" dirty="0" smtClean="0"/>
              <a:t>ความเจริญของวัด ทั้งในความเชื่อและ		กิจกรรมต่างๆ </a:t>
            </a:r>
            <a:r>
              <a:rPr lang="th-TH" sz="4000" b="1" dirty="0" err="1" smtClean="0"/>
              <a:t>ขึ้นอยู่ค</a:t>
            </a:r>
            <a:r>
              <a:rPr lang="th-TH" sz="4000" b="1" dirty="0" smtClean="0"/>
              <a:t>ริสตชนทุกคน</a:t>
            </a:r>
          </a:p>
          <a:p>
            <a:pPr marL="0" indent="0">
              <a:buNone/>
            </a:pPr>
            <a:r>
              <a:rPr lang="en-GB" sz="4000" b="1" dirty="0" smtClean="0"/>
              <a:t>   	=	</a:t>
            </a:r>
            <a:r>
              <a:rPr lang="th-TH" sz="4000" b="1" dirty="0" smtClean="0"/>
              <a:t>วัดจึงต้องพยายามรักษาความเชื่อ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-	จัดกิจกรรม-กลุ่มต่างๆ ในวัด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-	การมีส่วนร่วม</a:t>
            </a:r>
          </a:p>
        </p:txBody>
      </p:sp>
    </p:spTree>
    <p:extLst>
      <p:ext uri="{BB962C8B-B14F-4D97-AF65-F5344CB8AC3E}">
        <p14:creationId xmlns:p14="http://schemas.microsoft.com/office/powerpoint/2010/main" val="233415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C00000"/>
          </a:solidFill>
        </p:spPr>
        <p:txBody>
          <a:bodyPr anchor="ctr">
            <a:normAutofit/>
          </a:bodyPr>
          <a:lstStyle/>
          <a:p>
            <a:r>
              <a:rPr lang="th-TH" sz="9600" b="1" dirty="0" smtClean="0">
                <a:solidFill>
                  <a:srgbClr val="FFFF00"/>
                </a:solidFill>
                <a:cs typeface="+mn-cs"/>
              </a:rPr>
              <a:t>จบ</a:t>
            </a:r>
            <a:br>
              <a:rPr lang="th-TH" sz="96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8000" b="1" dirty="0" smtClean="0">
                <a:solidFill>
                  <a:srgbClr val="FFFF00"/>
                </a:solidFill>
                <a:cs typeface="+mn-cs"/>
              </a:rPr>
              <a:t>หนังสือประกาศก</a:t>
            </a:r>
            <a:r>
              <a:rPr lang="th-TH" sz="80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r>
              <a:rPr lang="th-TH" sz="8000" b="1" dirty="0" smtClean="0">
                <a:solidFill>
                  <a:srgbClr val="FFFF00"/>
                </a:solidFill>
                <a:cs typeface="+mn-cs"/>
              </a:rPr>
              <a:t/>
            </a:r>
            <a:br>
              <a:rPr lang="th-TH" sz="8000" b="1" dirty="0" smtClean="0">
                <a:solidFill>
                  <a:srgbClr val="FFFF00"/>
                </a:solidFill>
                <a:cs typeface="+mn-cs"/>
              </a:rPr>
            </a:br>
            <a:r>
              <a:rPr lang="th-TH" sz="8000" b="1" dirty="0" smtClean="0">
                <a:solidFill>
                  <a:schemeClr val="bg1"/>
                </a:solidFill>
                <a:cs typeface="+mn-cs"/>
              </a:rPr>
              <a:t>- - - - - - - - - - - - - - - - - - - -</a:t>
            </a:r>
            <a:br>
              <a:rPr lang="th-TH" sz="8000" b="1" dirty="0" smtClean="0">
                <a:solidFill>
                  <a:schemeClr val="bg1"/>
                </a:solidFill>
                <a:cs typeface="+mn-cs"/>
              </a:rPr>
            </a:br>
            <a:r>
              <a:rPr lang="th-TH" sz="8000" b="1" dirty="0" smtClean="0">
                <a:cs typeface="+mn-cs"/>
              </a:rPr>
              <a:t>เสาร์หน้า</a:t>
            </a:r>
            <a:br>
              <a:rPr lang="th-TH" sz="8000" b="1" dirty="0" smtClean="0">
                <a:cs typeface="+mn-cs"/>
              </a:rPr>
            </a:br>
            <a:r>
              <a:rPr lang="th-TH" sz="8000" b="1" dirty="0" smtClean="0">
                <a:cs typeface="+mn-cs"/>
              </a:rPr>
              <a:t>หนังสือ</a:t>
            </a:r>
            <a:r>
              <a:rPr lang="th-TH" sz="8000" b="1" dirty="0" err="1" smtClean="0">
                <a:cs typeface="+mn-cs"/>
              </a:rPr>
              <a:t>ประกาศกเศ</a:t>
            </a:r>
            <a:r>
              <a:rPr lang="th-TH" sz="8000" b="1" dirty="0" smtClean="0">
                <a:cs typeface="+mn-cs"/>
              </a:rPr>
              <a:t>คาริ</a:t>
            </a:r>
            <a:r>
              <a:rPr lang="th-TH" sz="8000" b="1" dirty="0" err="1" smtClean="0">
                <a:cs typeface="+mn-cs"/>
              </a:rPr>
              <a:t>ยาห์</a:t>
            </a:r>
            <a:endParaRPr lang="th-TH" sz="9600" b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20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404664"/>
            <a:ext cx="8507288" cy="6048672"/>
          </a:xfrm>
        </p:spPr>
        <p:txBody>
          <a:bodyPr>
            <a:noAutofit/>
          </a:bodyPr>
          <a:lstStyle/>
          <a:p>
            <a:r>
              <a:rPr lang="th-TH" sz="4800" b="1" dirty="0" err="1">
                <a:solidFill>
                  <a:srgbClr val="FFFF00"/>
                </a:solidFill>
              </a:rPr>
              <a:t>ไซรัส</a:t>
            </a:r>
            <a:r>
              <a:rPr lang="th-TH" sz="4800" b="1" dirty="0">
                <a:solidFill>
                  <a:srgbClr val="FFFF00"/>
                </a:solidFill>
              </a:rPr>
              <a:t>ได้มอบเครื่องใช้ในพระวิหาร </a:t>
            </a:r>
            <a:r>
              <a:rPr lang="th-TH" sz="4000" b="1" dirty="0"/>
              <a:t>ซึ่งชาวบา</a:t>
            </a:r>
            <a:r>
              <a:rPr lang="th-TH" sz="4000" b="1" dirty="0" smtClean="0"/>
              <a:t>บิโลน ยึด</a:t>
            </a:r>
            <a:r>
              <a:rPr lang="th-TH" sz="4000" b="1" dirty="0"/>
              <a:t>เอามาจากพระ</a:t>
            </a:r>
            <a:r>
              <a:rPr lang="th-TH" sz="4000" b="1" dirty="0" smtClean="0"/>
              <a:t>วิหาร </a:t>
            </a:r>
            <a:r>
              <a:rPr lang="th-TH" sz="4000" b="1" dirty="0" smtClean="0">
                <a:solidFill>
                  <a:srgbClr val="FFC000"/>
                </a:solidFill>
              </a:rPr>
              <a:t>คืนแก่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>
                <a:solidFill>
                  <a:srgbClr val="FFC000"/>
                </a:solidFill>
              </a:rPr>
              <a:t>บัส</a:t>
            </a:r>
            <a:r>
              <a:rPr lang="th-TH" sz="4000" b="1" dirty="0" err="1">
                <a:solidFill>
                  <a:srgbClr val="FFC000"/>
                </a:solidFill>
              </a:rPr>
              <a:t>ซาร์</a:t>
            </a:r>
            <a:r>
              <a:rPr lang="th-TH" sz="4000" b="1" dirty="0">
                <a:solidFill>
                  <a:srgbClr val="FFC000"/>
                </a:solidFill>
              </a:rPr>
              <a:t> พร้อมกับคำสั่งให้สร้างพระวิหารในที่เดิมขึ้นใหม่ </a:t>
            </a:r>
            <a:r>
              <a:rPr lang="th-TH" sz="4000" b="1" dirty="0"/>
              <a:t>(</a:t>
            </a:r>
            <a:r>
              <a:rPr lang="th-TH" sz="4000" b="1" dirty="0" err="1" smtClean="0"/>
              <a:t>อสร</a:t>
            </a:r>
            <a:r>
              <a:rPr lang="th-TH" sz="4000" b="1" dirty="0" smtClean="0"/>
              <a:t>)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เริ่มงานก่อสร้างทันที </a:t>
            </a:r>
            <a:r>
              <a:rPr lang="th-TH" sz="4000" b="1" dirty="0" smtClean="0"/>
              <a:t>เมื่อ</a:t>
            </a:r>
            <a:r>
              <a:rPr lang="th-TH" sz="4000" b="1" dirty="0" smtClean="0"/>
              <a:t>เดินทาง</a:t>
            </a:r>
            <a:r>
              <a:rPr lang="th-TH" sz="4000" b="1" dirty="0" smtClean="0"/>
              <a:t>ถึงเยรูซาเล็ม</a:t>
            </a:r>
            <a:endParaRPr lang="th-TH" sz="4000" b="1" dirty="0" smtClean="0"/>
          </a:p>
          <a:p>
            <a:r>
              <a:rPr lang="th-TH" sz="4800" b="1" dirty="0" smtClean="0">
                <a:solidFill>
                  <a:srgbClr val="FFFF00"/>
                </a:solidFill>
              </a:rPr>
              <a:t>อันดับ</a:t>
            </a:r>
            <a:r>
              <a:rPr lang="th-TH" sz="4800" b="1" dirty="0" smtClean="0">
                <a:solidFill>
                  <a:srgbClr val="FFFF00"/>
                </a:solidFill>
              </a:rPr>
              <a:t>แรก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พวกเขาสร้าง</a:t>
            </a:r>
            <a:r>
              <a:rPr lang="th-TH" sz="4000" b="1" dirty="0">
                <a:solidFill>
                  <a:srgbClr val="FFC000"/>
                </a:solidFill>
              </a:rPr>
              <a:t>แท่นบูชาและรื้อฟื้นการถวายเครื่องเผาบูชาแด่พระ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/>
              <a:t>ขึ้นอีกครั้งหนึ่ง </a:t>
            </a:r>
            <a:endParaRPr lang="th-TH" sz="4000" b="1" dirty="0" smtClean="0"/>
          </a:p>
          <a:p>
            <a:r>
              <a:rPr lang="th-TH" sz="4800" b="1" dirty="0" smtClean="0">
                <a:solidFill>
                  <a:srgbClr val="FFFF00"/>
                </a:solidFill>
              </a:rPr>
              <a:t>ต่อมา</a:t>
            </a:r>
            <a:r>
              <a:rPr lang="th-TH" sz="4800" b="1" dirty="0">
                <a:solidFill>
                  <a:srgbClr val="FFFF00"/>
                </a:solidFill>
              </a:rPr>
              <a:t>ภายในปี</a:t>
            </a:r>
            <a:r>
              <a:rPr lang="th-TH" sz="4800" b="1" dirty="0" smtClean="0">
                <a:solidFill>
                  <a:srgbClr val="FFFF00"/>
                </a:solidFill>
              </a:rPr>
              <a:t>นั้นเอง </a:t>
            </a:r>
            <a:r>
              <a:rPr lang="th-TH" sz="4000" b="1" dirty="0" smtClean="0"/>
              <a:t>พวก</a:t>
            </a:r>
            <a:r>
              <a:rPr lang="th-TH" sz="4000" b="1" dirty="0"/>
              <a:t>เขาก็ได้</a:t>
            </a:r>
            <a:r>
              <a:rPr lang="th-TH" sz="4000" b="1" dirty="0">
                <a:solidFill>
                  <a:srgbClr val="FFC000"/>
                </a:solidFill>
              </a:rPr>
              <a:t>เริ่มสร้างฐานของพระวิหาร </a:t>
            </a:r>
            <a:r>
              <a:rPr lang="th-TH" sz="4000" b="1" dirty="0"/>
              <a:t>(</a:t>
            </a:r>
            <a:r>
              <a:rPr lang="th-TH" sz="4000" b="1" dirty="0" err="1" smtClean="0"/>
              <a:t>อสร</a:t>
            </a:r>
            <a:r>
              <a:rPr lang="en-GB" dirty="0"/>
              <a:t> </a:t>
            </a:r>
            <a:r>
              <a:rPr lang="en-GB" dirty="0" smtClean="0"/>
              <a:t>3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dirty="0"/>
              <a:t>-</a:t>
            </a:r>
            <a:r>
              <a:rPr lang="en-US" dirty="0"/>
              <a:t>11</a:t>
            </a:r>
            <a:r>
              <a:rPr lang="th-TH" sz="4000" b="1" dirty="0" smtClean="0"/>
              <a:t>) </a:t>
            </a:r>
            <a:r>
              <a:rPr lang="th-TH" sz="4000" b="1" dirty="0" smtClean="0">
                <a:solidFill>
                  <a:srgbClr val="FFFF00"/>
                </a:solidFill>
              </a:rPr>
              <a:t>(ดูรูป)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7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" y="0"/>
            <a:ext cx="9124663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-16162" y="5949280"/>
            <a:ext cx="9144000" cy="908720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เริ่มด้วยการสร้างแท่นบูชา และ วางฐานราก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98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686800" cy="6597352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rgbClr val="FFFF00"/>
                </a:solidFill>
              </a:rPr>
              <a:t>แต่หลังเริ่มต้นได้ไม่</a:t>
            </a:r>
            <a:r>
              <a:rPr lang="th-TH" sz="4800" b="1" dirty="0" smtClean="0">
                <a:solidFill>
                  <a:srgbClr val="FFFF00"/>
                </a:solidFill>
              </a:rPr>
              <a:t>นานก็ถูกต่อต้าน </a:t>
            </a:r>
            <a:r>
              <a:rPr lang="th-TH" sz="4000" b="1" dirty="0" smtClean="0"/>
              <a:t>จาก</a:t>
            </a:r>
            <a:r>
              <a:rPr lang="th-TH" sz="4000" b="1" dirty="0"/>
              <a:t>เพื่อน</a:t>
            </a:r>
            <a:r>
              <a:rPr lang="th-TH" sz="4000" b="1" dirty="0" smtClean="0"/>
              <a:t>บ้าน + คน</a:t>
            </a:r>
            <a:r>
              <a:rPr lang="th-TH" sz="4000" b="1" dirty="0"/>
              <a:t>ต่างด้าวที่เข้ามาอาศัยในยู</a:t>
            </a:r>
            <a:r>
              <a:rPr lang="th-TH" sz="4000" b="1" dirty="0" err="1" smtClean="0"/>
              <a:t>ดาห์</a:t>
            </a:r>
            <a:endParaRPr lang="th-TH" sz="4000" b="1" dirty="0" smtClean="0"/>
          </a:p>
          <a:p>
            <a:r>
              <a:rPr lang="th-TH" sz="4800" b="1" dirty="0" err="1" smtClean="0">
                <a:solidFill>
                  <a:srgbClr val="FFFF00"/>
                </a:solidFill>
              </a:rPr>
              <a:t>อสร</a:t>
            </a:r>
            <a:r>
              <a:rPr lang="en-GB" sz="4000" dirty="0">
                <a:solidFill>
                  <a:srgbClr val="FFFF00"/>
                </a:solidFill>
              </a:rPr>
              <a:t>.4</a:t>
            </a:r>
            <a:r>
              <a:rPr lang="th-TH" sz="4000" dirty="0">
                <a:solidFill>
                  <a:srgbClr val="FFFF00"/>
                </a:solidFill>
              </a:rPr>
              <a:t>:</a:t>
            </a:r>
            <a:r>
              <a:rPr lang="en-US" sz="4000" dirty="0">
                <a:solidFill>
                  <a:srgbClr val="FFFF00"/>
                </a:solidFill>
              </a:rPr>
              <a:t>1</a:t>
            </a:r>
            <a:r>
              <a:rPr lang="th-TH" sz="4000" dirty="0">
                <a:solidFill>
                  <a:srgbClr val="FFFF00"/>
                </a:solidFill>
              </a:rPr>
              <a:t>-</a:t>
            </a:r>
            <a:r>
              <a:rPr lang="en-US" sz="4000" dirty="0" smtClean="0">
                <a:solidFill>
                  <a:srgbClr val="FFFF00"/>
                </a:solidFill>
              </a:rPr>
              <a:t>24</a:t>
            </a:r>
            <a:r>
              <a:rPr lang="th-TH" sz="4000" dirty="0" smtClean="0">
                <a:solidFill>
                  <a:srgbClr val="FFFF00"/>
                </a:solidFill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</a:rPr>
              <a:t>เล่าว่า </a:t>
            </a:r>
            <a:r>
              <a:rPr lang="th-TH" sz="4000" b="1" dirty="0" smtClean="0">
                <a:solidFill>
                  <a:srgbClr val="FFC000"/>
                </a:solidFill>
              </a:rPr>
              <a:t>ชาว</a:t>
            </a:r>
            <a:r>
              <a:rPr lang="th-TH" sz="4000" b="1" dirty="0" err="1" smtClean="0">
                <a:solidFill>
                  <a:srgbClr val="FFC000"/>
                </a:solidFill>
              </a:rPr>
              <a:t>สะมาเรีย</a:t>
            </a:r>
            <a:r>
              <a:rPr lang="th-TH" sz="4000" b="1" dirty="0" smtClean="0"/>
              <a:t>เขียนจดหมายถึงเปอร์เซียและใส่ร้ายว่า การ</a:t>
            </a:r>
            <a:r>
              <a:rPr lang="th-TH" sz="4000" b="1" dirty="0"/>
              <a:t>สร้างพระวิหารขึ้นใหม่</a:t>
            </a:r>
            <a:r>
              <a:rPr lang="th-TH" sz="4000" b="1" dirty="0" smtClean="0"/>
              <a:t>เป็น</a:t>
            </a:r>
            <a:r>
              <a:rPr lang="th-TH" sz="4000" b="1" dirty="0" smtClean="0">
                <a:solidFill>
                  <a:srgbClr val="FFC000"/>
                </a:solidFill>
              </a:rPr>
              <a:t>แผนการก่อ</a:t>
            </a:r>
            <a:r>
              <a:rPr lang="th-TH" sz="4000" b="1" dirty="0">
                <a:solidFill>
                  <a:srgbClr val="FFC000"/>
                </a:solidFill>
              </a:rPr>
              <a:t>กบฏรูปแบบหนึ่ง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800" b="1" dirty="0" smtClean="0">
                <a:solidFill>
                  <a:srgbClr val="FFFF00"/>
                </a:solidFill>
              </a:rPr>
              <a:t>เปอร์เซียจึงสั่ง</a:t>
            </a:r>
            <a:r>
              <a:rPr lang="th-TH" sz="4800" b="1" dirty="0">
                <a:solidFill>
                  <a:srgbClr val="FFFF00"/>
                </a:solidFill>
              </a:rPr>
              <a:t>ให้หยุดการ</a:t>
            </a:r>
            <a:r>
              <a:rPr lang="th-TH" sz="4800" b="1" dirty="0" smtClean="0">
                <a:solidFill>
                  <a:srgbClr val="FFFF00"/>
                </a:solidFill>
              </a:rPr>
              <a:t>สร้าง </a:t>
            </a:r>
            <a:r>
              <a:rPr lang="th-TH" sz="4000" b="1" dirty="0" smtClean="0"/>
              <a:t>เพื่อ</a:t>
            </a:r>
            <a:r>
              <a:rPr lang="th-TH" sz="4000" b="1" dirty="0" smtClean="0"/>
              <a:t>สอบสวนเป็น</a:t>
            </a:r>
            <a:r>
              <a:rPr lang="th-TH" sz="4000" b="1" dirty="0" smtClean="0">
                <a:solidFill>
                  <a:srgbClr val="FFC000"/>
                </a:solidFill>
              </a:rPr>
              <a:t>เวลานานถึง </a:t>
            </a:r>
            <a:r>
              <a:rPr lang="th-TH" sz="4000" b="1" u="sng" dirty="0" smtClean="0">
                <a:solidFill>
                  <a:srgbClr val="FFC000"/>
                </a:solidFill>
              </a:rPr>
              <a:t>18 </a:t>
            </a:r>
            <a:r>
              <a:rPr lang="th-TH" sz="4000" b="1" u="sng" dirty="0" smtClean="0">
                <a:solidFill>
                  <a:srgbClr val="FFC000"/>
                </a:solidFill>
              </a:rPr>
              <a:t>ปี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(ก่อสร้าง 5 ปี รวมใช้เวลา 23 ปี)</a:t>
            </a:r>
            <a:endParaRPr lang="th-TH" sz="4000" b="1" u="sng" dirty="0" smtClean="0"/>
          </a:p>
          <a:p>
            <a:r>
              <a:rPr lang="th-TH" sz="4800" b="1" dirty="0" smtClean="0">
                <a:solidFill>
                  <a:srgbClr val="FFFF00"/>
                </a:solidFill>
              </a:rPr>
              <a:t>ช่วงเวลา</a:t>
            </a:r>
            <a:r>
              <a:rPr lang="th-TH" sz="4800" b="1" dirty="0">
                <a:solidFill>
                  <a:srgbClr val="FFFF00"/>
                </a:solidFill>
              </a:rPr>
              <a:t>นี้</a:t>
            </a:r>
            <a:r>
              <a:rPr lang="th-TH" sz="4800" b="1" dirty="0" smtClean="0">
                <a:solidFill>
                  <a:srgbClr val="FFFF00"/>
                </a:solidFill>
              </a:rPr>
              <a:t>เอง </a:t>
            </a:r>
            <a:r>
              <a:rPr lang="th-TH" sz="4800" b="1" u="sng" dirty="0" err="1" smtClean="0">
                <a:solidFill>
                  <a:srgbClr val="FF0000"/>
                </a:solidFill>
              </a:rPr>
              <a:t>ฮักกัย</a:t>
            </a:r>
            <a:r>
              <a:rPr lang="th-TH" sz="4400" b="1" dirty="0" smtClean="0">
                <a:solidFill>
                  <a:srgbClr val="FFC000"/>
                </a:solidFill>
              </a:rPr>
              <a:t> และ </a:t>
            </a:r>
            <a:r>
              <a:rPr lang="th-TH" sz="4800" b="1" u="sng" dirty="0" err="1" smtClean="0">
                <a:solidFill>
                  <a:srgbClr val="FF0000"/>
                </a:solidFill>
              </a:rPr>
              <a:t>เศ</a:t>
            </a:r>
            <a:r>
              <a:rPr lang="th-TH" sz="4800" b="1" u="sng" dirty="0">
                <a:solidFill>
                  <a:srgbClr val="FF0000"/>
                </a:solidFill>
              </a:rPr>
              <a:t>คาริ</a:t>
            </a:r>
            <a:r>
              <a:rPr lang="th-TH" sz="4800" b="1" u="sng" dirty="0" err="1" smtClean="0">
                <a:solidFill>
                  <a:srgbClr val="FF0000"/>
                </a:solidFill>
              </a:rPr>
              <a:t>ยาห์</a:t>
            </a:r>
            <a:r>
              <a:rPr lang="th-TH" sz="4800" b="1" u="sng" dirty="0" smtClean="0">
                <a:solidFill>
                  <a:srgbClr val="FF0000"/>
                </a:solidFill>
              </a:rPr>
              <a:t> </a:t>
            </a:r>
            <a:r>
              <a:rPr lang="th-TH" sz="4400" b="1" dirty="0" smtClean="0">
                <a:solidFill>
                  <a:srgbClr val="FFC000"/>
                </a:solidFill>
              </a:rPr>
              <a:t>ปรากฏตัวขึ้น และ เริ่ม</a:t>
            </a:r>
            <a:r>
              <a:rPr lang="th-TH" sz="4400" b="1" dirty="0">
                <a:solidFill>
                  <a:srgbClr val="FFC000"/>
                </a:solidFill>
              </a:rPr>
              <a:t>งานประกาศพระ</a:t>
            </a:r>
            <a:r>
              <a:rPr lang="th-TH" sz="4400" b="1" dirty="0" smtClean="0">
                <a:solidFill>
                  <a:srgbClr val="FFC000"/>
                </a:solidFill>
              </a:rPr>
              <a:t>วาจา</a:t>
            </a:r>
            <a:endParaRPr lang="en-US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5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96752"/>
            <a:ext cx="8723312" cy="5400600"/>
          </a:xfrm>
        </p:spPr>
        <p:txBody>
          <a:bodyPr>
            <a:noAutofit/>
          </a:bodyPr>
          <a:lstStyle/>
          <a:p>
            <a:r>
              <a:rPr lang="th-TH" sz="4800" b="1" dirty="0">
                <a:solidFill>
                  <a:srgbClr val="FFFF00"/>
                </a:solidFill>
              </a:rPr>
              <a:t>เราทราบเรื่องราวของ</a:t>
            </a:r>
            <a:r>
              <a:rPr lang="th-TH" sz="4800" b="1" dirty="0" err="1">
                <a:solidFill>
                  <a:srgbClr val="FFFF00"/>
                </a:solidFill>
              </a:rPr>
              <a:t>ฮักกัย</a:t>
            </a:r>
            <a:r>
              <a:rPr lang="th-TH" sz="4800" b="1" dirty="0">
                <a:solidFill>
                  <a:srgbClr val="FFFF00"/>
                </a:solidFill>
              </a:rPr>
              <a:t>น้อยมาก </a:t>
            </a:r>
            <a:r>
              <a:rPr lang="th-TH" sz="4000" b="1" dirty="0" smtClean="0"/>
              <a:t>มีข้อมูลจาก</a:t>
            </a:r>
            <a:r>
              <a:rPr lang="th-TH" sz="4000" b="1" dirty="0" smtClean="0">
                <a:solidFill>
                  <a:srgbClr val="FFC000"/>
                </a:solidFill>
              </a:rPr>
              <a:t>หนังสือ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เอส</a:t>
            </a:r>
            <a:r>
              <a:rPr lang="th-TH" sz="4000" b="1" dirty="0" smtClean="0">
                <a:solidFill>
                  <a:srgbClr val="FFC000"/>
                </a:solidFill>
              </a:rPr>
              <a:t>รา</a:t>
            </a:r>
            <a:r>
              <a:rPr lang="th-TH" sz="4000" b="1" dirty="0" smtClean="0"/>
              <a:t>และ</a:t>
            </a:r>
            <a:r>
              <a:rPr lang="th-TH" sz="4000" b="1" dirty="0" smtClean="0"/>
              <a:t>จาก</a:t>
            </a:r>
            <a:r>
              <a:rPr lang="th-TH" sz="4000" b="1" dirty="0" smtClean="0">
                <a:solidFill>
                  <a:srgbClr val="FFC000"/>
                </a:solidFill>
              </a:rPr>
              <a:t>หนังสือ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th-TH" sz="4000" b="1" dirty="0" smtClean="0">
                <a:solidFill>
                  <a:srgbClr val="FFC000"/>
                </a:solidFill>
              </a:rPr>
              <a:t>ท่านเอง</a:t>
            </a:r>
            <a:r>
              <a:rPr lang="th-TH" sz="4000" b="1" dirty="0" smtClean="0"/>
              <a:t>เท่านั้น </a:t>
            </a:r>
            <a:endParaRPr lang="en-GB" sz="4000" b="1" dirty="0"/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1)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	เริ่ม</a:t>
            </a:r>
            <a:r>
              <a:rPr lang="th-TH" sz="4000" b="1" dirty="0">
                <a:solidFill>
                  <a:srgbClr val="FFFF00"/>
                </a:solidFill>
              </a:rPr>
              <a:t>ประกาศพระ</a:t>
            </a:r>
            <a:r>
              <a:rPr lang="th-TH" sz="4000" b="1" dirty="0" smtClean="0">
                <a:solidFill>
                  <a:srgbClr val="FFFF00"/>
                </a:solidFill>
              </a:rPr>
              <a:t>วาจา </a:t>
            </a:r>
            <a:r>
              <a:rPr lang="th-TH" sz="4000" b="1" dirty="0" smtClean="0">
                <a:solidFill>
                  <a:srgbClr val="FFC000"/>
                </a:solidFill>
              </a:rPr>
              <a:t>กระตุ้น</a:t>
            </a:r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 err="1" smtClean="0">
                <a:solidFill>
                  <a:srgbClr val="FFC000"/>
                </a:solidFill>
              </a:rPr>
              <a:t>ชาวยิว</a:t>
            </a:r>
            <a:r>
              <a:rPr lang="th-TH" sz="4000" b="1" dirty="0" smtClean="0">
                <a:solidFill>
                  <a:srgbClr val="FFC000"/>
                </a:solidFill>
              </a:rPr>
              <a:t>รีบสร้างพระ	วิหาร</a:t>
            </a:r>
            <a:r>
              <a:rPr lang="th-TH" sz="4000" b="1" dirty="0">
                <a:solidFill>
                  <a:srgbClr val="FFC000"/>
                </a:solidFill>
              </a:rPr>
              <a:t>ขึ้น</a:t>
            </a:r>
            <a:r>
              <a:rPr lang="th-TH" sz="4000" b="1" dirty="0" smtClean="0">
                <a:solidFill>
                  <a:srgbClr val="FFC000"/>
                </a:solidFill>
              </a:rPr>
              <a:t>ใหม่ (สิงหาคม-กันยายน ปี </a:t>
            </a:r>
            <a:r>
              <a:rPr lang="en-GB" dirty="0">
                <a:solidFill>
                  <a:srgbClr val="FFC000"/>
                </a:solidFill>
              </a:rPr>
              <a:t>520</a:t>
            </a:r>
            <a:r>
              <a:rPr lang="th-TH" sz="4000" b="1" dirty="0">
                <a:solidFill>
                  <a:srgbClr val="FFC000"/>
                </a:solidFill>
              </a:rPr>
              <a:t> ก.ค.</a:t>
            </a:r>
            <a:r>
              <a:rPr lang="th-TH" sz="4000" b="1" dirty="0" smtClean="0">
                <a:solidFill>
                  <a:srgbClr val="FFC000"/>
                </a:solidFill>
              </a:rPr>
              <a:t>ศ.</a:t>
            </a:r>
            <a:r>
              <a:rPr lang="th-TH" sz="4000" b="1" dirty="0" smtClean="0">
                <a:solidFill>
                  <a:srgbClr val="FFC000"/>
                </a:solidFill>
              </a:rPr>
              <a:t>)   </a:t>
            </a:r>
            <a:r>
              <a:rPr lang="th-TH" sz="4000" b="1" dirty="0" smtClean="0"/>
              <a:t>	(</a:t>
            </a:r>
            <a:r>
              <a:rPr lang="th-TH" sz="4000" b="1" dirty="0" err="1" smtClean="0"/>
              <a:t>พวกยิวอพย</a:t>
            </a:r>
            <a:r>
              <a:rPr lang="th-TH" sz="4000" b="1" dirty="0" smtClean="0"/>
              <a:t>พกลับมาปี 538 / สร้างเสร็จปี 515)</a:t>
            </a:r>
            <a:endParaRPr lang="th-TH" sz="4000" b="1" dirty="0" smtClean="0"/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2)</a:t>
            </a:r>
            <a:r>
              <a:rPr lang="en-GB" sz="4000" b="1" dirty="0" smtClean="0">
                <a:solidFill>
                  <a:srgbClr val="FFFF00"/>
                </a:solidFill>
              </a:rPr>
              <a:t>	</a:t>
            </a:r>
            <a:r>
              <a:rPr lang="th-TH" sz="4000" b="1" dirty="0" smtClean="0">
                <a:solidFill>
                  <a:srgbClr val="FFFF00"/>
                </a:solidFill>
              </a:rPr>
              <a:t>ประกาศ</a:t>
            </a:r>
            <a:r>
              <a:rPr lang="th-TH" sz="4000" b="1" dirty="0">
                <a:solidFill>
                  <a:srgbClr val="FFFF00"/>
                </a:solidFill>
              </a:rPr>
              <a:t>พระวาจาครั้ง</a:t>
            </a:r>
            <a:r>
              <a:rPr lang="th-TH" sz="4000" b="1" dirty="0" smtClean="0">
                <a:solidFill>
                  <a:srgbClr val="FFFF00"/>
                </a:solidFill>
              </a:rPr>
              <a:t>สุดท้าย </a:t>
            </a:r>
            <a:r>
              <a:rPr lang="th-TH" sz="4000" b="1" dirty="0" smtClean="0"/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เดือนพฤศจิกายน-	ธันวาคม</a:t>
            </a:r>
            <a:r>
              <a:rPr lang="th-TH" sz="4000" b="1" dirty="0" smtClean="0"/>
              <a:t>ของ</a:t>
            </a:r>
            <a:r>
              <a:rPr lang="th-TH" sz="4000" b="1" dirty="0"/>
              <a:t>ปี</a:t>
            </a:r>
            <a:r>
              <a:rPr lang="th-TH" sz="4000" b="1" dirty="0" smtClean="0"/>
              <a:t>เดียวกัน</a:t>
            </a:r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FF00"/>
                </a:solidFill>
              </a:rPr>
              <a:t>3)</a:t>
            </a:r>
            <a:r>
              <a:rPr lang="en-GB" sz="4000" b="1" dirty="0" smtClean="0">
                <a:solidFill>
                  <a:srgbClr val="FFFF00"/>
                </a:solidFill>
              </a:rPr>
              <a:t>	</a:t>
            </a:r>
            <a:r>
              <a:rPr lang="th-TH" sz="4000" b="1" dirty="0" err="1" smtClean="0">
                <a:solidFill>
                  <a:srgbClr val="FFFF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FF00"/>
                </a:solidFill>
              </a:rPr>
              <a:t>ประกาศพระวาจาแค่</a:t>
            </a:r>
            <a:r>
              <a:rPr lang="th-TH" sz="4000" b="1" dirty="0" smtClean="0">
                <a:solidFill>
                  <a:srgbClr val="FFFF00"/>
                </a:solidFill>
              </a:rPr>
              <a:t> 4 เดือนเท่านั้น</a:t>
            </a:r>
            <a:endParaRPr lang="en-US" sz="4000" b="1" dirty="0">
              <a:solidFill>
                <a:srgbClr val="FFC000"/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th-TH" sz="54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เป็นใคร?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62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88922"/>
            <a:ext cx="8651304" cy="6741368"/>
          </a:xfrm>
          <a:solidFill>
            <a:schemeClr val="tx2">
              <a:lumMod val="10000"/>
            </a:schemeClr>
          </a:solidFill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มีความสำคัญ </a:t>
            </a:r>
            <a:r>
              <a:rPr lang="en-US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แม้บทบาทจะ</a:t>
            </a:r>
            <a:r>
              <a:rPr lang="th-TH" sz="4000" b="1" dirty="0" smtClean="0"/>
              <a:t>สั้นแค่ 4 เดือน </a:t>
            </a:r>
            <a:r>
              <a:rPr lang="th-TH" sz="4000" b="1" dirty="0"/>
              <a:t>แต่ก็ถือว่ามีความสำคัญอย่าง</a:t>
            </a:r>
            <a:r>
              <a:rPr lang="th-TH" sz="4000" b="1" dirty="0" smtClean="0"/>
              <a:t>มากสำหรับ</a:t>
            </a:r>
            <a:r>
              <a:rPr lang="th-TH" sz="4000" b="1" dirty="0" err="1" smtClean="0"/>
              <a:t>ชาวยิว</a:t>
            </a:r>
            <a:r>
              <a:rPr lang="th-TH" sz="4000" b="1" dirty="0" smtClean="0"/>
              <a:t> เพราะท่าน</a:t>
            </a:r>
            <a:r>
              <a:rPr lang="th-TH" sz="4000" b="1" dirty="0"/>
              <a:t>ได้</a:t>
            </a:r>
            <a:r>
              <a:rPr lang="th-TH" sz="4000" b="1" dirty="0">
                <a:solidFill>
                  <a:srgbClr val="FFC000"/>
                </a:solidFill>
              </a:rPr>
              <a:t>ปลุกเร้าใจประชาชนที่เฉื่อยชา</a:t>
            </a:r>
            <a:r>
              <a:rPr lang="th-TH" sz="4000" b="1" dirty="0" smtClean="0">
                <a:solidFill>
                  <a:srgbClr val="FFC000"/>
                </a:solidFill>
              </a:rPr>
              <a:t>ให้เร่งดำเนินงาน</a:t>
            </a:r>
            <a:r>
              <a:rPr lang="th-TH" sz="4000" b="1" dirty="0">
                <a:solidFill>
                  <a:srgbClr val="FFC000"/>
                </a:solidFill>
              </a:rPr>
              <a:t>ก่อสร้างพระวิหารหลัง</a:t>
            </a:r>
            <a:r>
              <a:rPr lang="th-TH" sz="4000" b="1" dirty="0" smtClean="0">
                <a:solidFill>
                  <a:srgbClr val="FFC000"/>
                </a:solidFill>
              </a:rPr>
              <a:t>ใหม่</a:t>
            </a:r>
            <a:r>
              <a:rPr lang="th-TH" sz="4000" b="1" dirty="0" smtClean="0">
                <a:solidFill>
                  <a:srgbClr val="FFC000"/>
                </a:solidFill>
              </a:rPr>
              <a:t>จนเสร็จ</a:t>
            </a:r>
            <a:r>
              <a:rPr lang="th-TH" sz="4000" b="1" dirty="0" smtClean="0">
                <a:solidFill>
                  <a:srgbClr val="FFC000"/>
                </a:solidFill>
              </a:rPr>
              <a:t>ในที่สุด</a:t>
            </a:r>
            <a:endParaRPr lang="th-TH" sz="4000" b="1" dirty="0">
              <a:solidFill>
                <a:srgbClr val="FFC000"/>
              </a:solidFill>
            </a:endParaRPr>
          </a:p>
          <a:p>
            <a:r>
              <a:rPr lang="th-TH" sz="4800" b="1" dirty="0" smtClean="0">
                <a:solidFill>
                  <a:srgbClr val="FFFF00"/>
                </a:solidFill>
              </a:rPr>
              <a:t>เหตุของความ</a:t>
            </a:r>
            <a:r>
              <a:rPr lang="th-TH" sz="4800" b="1" dirty="0" smtClean="0">
                <a:solidFill>
                  <a:srgbClr val="FFFF00"/>
                </a:solidFill>
              </a:rPr>
              <a:t>ล่าช้า </a:t>
            </a:r>
            <a:r>
              <a:rPr lang="en-US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เพราะพวกเขา</a:t>
            </a:r>
            <a:r>
              <a:rPr lang="th-TH" sz="4000" b="1" dirty="0" smtClean="0">
                <a:solidFill>
                  <a:srgbClr val="FFC000"/>
                </a:solidFill>
              </a:rPr>
              <a:t>มุ่งสร้าง</a:t>
            </a:r>
            <a:r>
              <a:rPr lang="th-TH" sz="4000" b="1" dirty="0">
                <a:solidFill>
                  <a:srgbClr val="FFC000"/>
                </a:solidFill>
              </a:rPr>
              <a:t>ครอบครัว สร้างบ้านและป้องกันตัวเองจากเพื่อนบ้าน</a:t>
            </a:r>
            <a:r>
              <a:rPr lang="th-TH" sz="4000" b="1" dirty="0" smtClean="0">
                <a:solidFill>
                  <a:srgbClr val="FFC000"/>
                </a:solidFill>
              </a:rPr>
              <a:t>ที่รุกราน </a:t>
            </a:r>
            <a:r>
              <a:rPr lang="th-TH" sz="4000" b="1" dirty="0" smtClean="0"/>
              <a:t>จึงสูญเสีย</a:t>
            </a:r>
            <a:r>
              <a:rPr lang="th-TH" sz="4000" b="1" dirty="0"/>
              <a:t>จิตสำนึกแห่งความรีบเร่งในการที่จะสร้างพระวิหารขึ้นใหม่ </a:t>
            </a:r>
            <a:endParaRPr lang="th-TH" sz="4000" b="1" dirty="0" smtClean="0"/>
          </a:p>
          <a:p>
            <a:r>
              <a:rPr lang="th-TH" sz="4800" b="1" dirty="0" err="1" smtClean="0">
                <a:solidFill>
                  <a:srgbClr val="FFFF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(</a:t>
            </a:r>
            <a:r>
              <a:rPr lang="th-TH" sz="4000" b="1" dirty="0" err="1" smtClean="0">
                <a:solidFill>
                  <a:srgbClr val="FFC000"/>
                </a:solidFill>
              </a:rPr>
              <a:t>และเศ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) จึง</a:t>
            </a:r>
            <a:r>
              <a:rPr lang="th-TH" sz="4000" b="1" dirty="0">
                <a:solidFill>
                  <a:srgbClr val="FFC000"/>
                </a:solidFill>
              </a:rPr>
              <a:t>ได้เรียกร้อง</a:t>
            </a:r>
            <a:r>
              <a:rPr lang="th-TH" sz="4000" b="1" dirty="0" smtClean="0">
                <a:solidFill>
                  <a:srgbClr val="FFC000"/>
                </a:solidFill>
              </a:rPr>
              <a:t>ให้รีบสร้าง </a:t>
            </a:r>
            <a:r>
              <a:rPr lang="th-TH" sz="3600" b="1" dirty="0" smtClean="0"/>
              <a:t>(</a:t>
            </a:r>
            <a:r>
              <a:rPr lang="th-TH" sz="3600" b="1" dirty="0" err="1" smtClean="0"/>
              <a:t>อสร</a:t>
            </a:r>
            <a:r>
              <a:rPr lang="en-GB" sz="2800" dirty="0"/>
              <a:t> </a:t>
            </a:r>
            <a:r>
              <a:rPr lang="en-GB" sz="2800" dirty="0" smtClean="0"/>
              <a:t>5</a:t>
            </a:r>
            <a:r>
              <a:rPr lang="th-TH" sz="2800" dirty="0"/>
              <a:t>:</a:t>
            </a:r>
            <a:r>
              <a:rPr lang="en-US" sz="2800" dirty="0"/>
              <a:t>1; 6</a:t>
            </a:r>
            <a:r>
              <a:rPr lang="th-TH" sz="2800" dirty="0"/>
              <a:t>:</a:t>
            </a:r>
            <a:r>
              <a:rPr lang="en-US" sz="2800" dirty="0"/>
              <a:t>14</a:t>
            </a:r>
            <a:r>
              <a:rPr lang="th-TH" sz="3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834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4725144"/>
            <a:ext cx="8686800" cy="1944216"/>
          </a:xfrm>
        </p:spPr>
        <p:txBody>
          <a:bodyPr>
            <a:normAutofit/>
          </a:bodyPr>
          <a:lstStyle/>
          <a:p>
            <a:r>
              <a:rPr lang="th-TH" sz="4000" b="1" dirty="0"/>
              <a:t>และการสร้างพระวิหารหลังใหม่</a:t>
            </a:r>
            <a:r>
              <a:rPr lang="th-TH" sz="4000" b="1" dirty="0" smtClean="0"/>
              <a:t>นี้ </a:t>
            </a:r>
            <a:r>
              <a:rPr lang="th-TH" sz="4000" b="1" dirty="0" smtClean="0">
                <a:solidFill>
                  <a:srgbClr val="FFC000"/>
                </a:solidFill>
              </a:rPr>
              <a:t>เสร็จ</a:t>
            </a:r>
            <a:r>
              <a:rPr lang="th-TH" sz="4000" b="1" dirty="0">
                <a:solidFill>
                  <a:srgbClr val="FFC000"/>
                </a:solidFill>
              </a:rPr>
              <a:t>สมบูรณ์</a:t>
            </a:r>
            <a:r>
              <a:rPr lang="th-TH" sz="4000" b="1" dirty="0" smtClean="0">
                <a:solidFill>
                  <a:srgbClr val="FFC000"/>
                </a:solidFill>
              </a:rPr>
              <a:t>ในอีก 5 ปีต่อมา คือในปี </a:t>
            </a:r>
            <a:r>
              <a:rPr lang="en-GB" dirty="0">
                <a:solidFill>
                  <a:srgbClr val="FFC000"/>
                </a:solidFill>
              </a:rPr>
              <a:t>515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ก.ค.ศ.</a:t>
            </a:r>
            <a:r>
              <a:rPr lang="th-TH" sz="4000" b="1" dirty="0"/>
              <a:t> </a:t>
            </a:r>
            <a:r>
              <a:rPr lang="th-TH" sz="4000" b="1" dirty="0" err="1" smtClean="0"/>
              <a:t>ชาวยิว</a:t>
            </a:r>
            <a:r>
              <a:rPr lang="th-TH" sz="4000" b="1" dirty="0"/>
              <a:t>ก็สามารถกลับมา</a:t>
            </a:r>
            <a:r>
              <a:rPr lang="th-TH" sz="4000" b="1" dirty="0" err="1"/>
              <a:t>ฉลองปัส</a:t>
            </a:r>
            <a:r>
              <a:rPr lang="th-TH" sz="4000" b="1" dirty="0"/>
              <a:t>กาอย่างสง่าได้อีกครั้งหนึ่ง (</a:t>
            </a:r>
            <a:r>
              <a:rPr lang="th-TH" sz="4000" b="1" dirty="0" err="1"/>
              <a:t>อสร</a:t>
            </a:r>
            <a:r>
              <a:rPr lang="en-GB" dirty="0"/>
              <a:t>.5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dirty="0"/>
              <a:t>-</a:t>
            </a:r>
            <a:r>
              <a:rPr lang="en-US" dirty="0"/>
              <a:t>6</a:t>
            </a:r>
            <a:r>
              <a:rPr lang="th-TH" dirty="0"/>
              <a:t>:</a:t>
            </a:r>
            <a:r>
              <a:rPr lang="en-US" dirty="0"/>
              <a:t>22</a:t>
            </a:r>
            <a:r>
              <a:rPr lang="th-TH" sz="4000" b="1" dirty="0" smtClean="0"/>
              <a:t>)</a:t>
            </a:r>
            <a:endParaRPr lang="en-US" sz="4000" b="1" dirty="0"/>
          </a:p>
        </p:txBody>
      </p:sp>
      <p:pic>
        <p:nvPicPr>
          <p:cNvPr id="1026" name="Picture 2" descr="Herod's Temple: History and Reconstruction of the Second Jewish Temple |  Temple pictures, Jewish temple, Te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09" y="17252"/>
            <a:ext cx="6211131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3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1474</Words>
  <Application>Microsoft Office PowerPoint</Application>
  <PresentationFormat>นำเสนอทางหน้าจอ (4:3)</PresentationFormat>
  <Paragraphs>98</Paragraphs>
  <Slides>31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32" baseType="lpstr">
      <vt:lpstr>ชุดรูปแบบของ Office</vt:lpstr>
      <vt:lpstr>ทำความรู้จัก หนังสือประกาศกฮักกัย</vt:lpstr>
      <vt:lpstr>งานนำเสนอ PowerPoint</vt:lpstr>
      <vt:lpstr>1. สถานการณ์ตอนนั้น</vt:lpstr>
      <vt:lpstr>งานนำเสนอ PowerPoint</vt:lpstr>
      <vt:lpstr>งานนำเสนอ PowerPoint</vt:lpstr>
      <vt:lpstr>งานนำเสนอ PowerPoint</vt:lpstr>
      <vt:lpstr>2. ฮักกัยเป็นใคร?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3. โครงสร้างและเนื้อหา</vt:lpstr>
      <vt:lpstr>งานนำเสนอ PowerPoint</vt:lpstr>
      <vt:lpstr>งานนำเสนอ PowerPoint</vt:lpstr>
      <vt:lpstr>โครงสร้างเนื้อหา มี 2 บท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4. ข้อคิด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จบ หนังสือประกาศกฮักกัย - - - - - - - - - - - - - - - - - - - - เสาร์หน้า หนังสือประกาศกเศคาริยาห์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Windows User</cp:lastModifiedBy>
  <cp:revision>89</cp:revision>
  <dcterms:created xsi:type="dcterms:W3CDTF">2020-11-28T05:25:41Z</dcterms:created>
  <dcterms:modified xsi:type="dcterms:W3CDTF">2021-02-19T02:27:31Z</dcterms:modified>
</cp:coreProperties>
</file>